
<file path=[Content_Types].xml><?xml version="1.0" encoding="utf-8"?>
<Types xmlns="http://schemas.openxmlformats.org/package/2006/content-types">
  <Default Extension="xml" ContentType="application/xml"/>
  <Default Extension="jpe" ContentType="image/jpeg"/>
  <Default Extension="jpeg" ContentType="image/jpeg"/>
  <Default Extension="jpg" ContentType="image/jpe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9" r:id="rId2"/>
    <p:sldId id="265" r:id="rId3"/>
    <p:sldId id="263" r:id="rId4"/>
    <p:sldId id="264" r:id="rId5"/>
    <p:sldId id="266" r:id="rId6"/>
    <p:sldId id="267" r:id="rId7"/>
    <p:sldId id="268" r:id="rId8"/>
    <p:sldId id="269" r:id="rId9"/>
    <p:sldId id="270" r:id="rId10"/>
    <p:sldId id="272" r:id="rId11"/>
    <p:sldId id="277" r:id="rId12"/>
    <p:sldId id="278" r:id="rId13"/>
    <p:sldId id="281" r:id="rId14"/>
    <p:sldId id="282" r:id="rId15"/>
    <p:sldId id="285" r:id="rId16"/>
    <p:sldId id="286" r:id="rId17"/>
    <p:sldId id="287" r:id="rId18"/>
    <p:sldId id="297" r:id="rId19"/>
    <p:sldId id="299" r:id="rId20"/>
    <p:sldId id="288" r:id="rId21"/>
    <p:sldId id="298" r:id="rId22"/>
    <p:sldId id="300" r:id="rId23"/>
    <p:sldId id="301" r:id="rId24"/>
    <p:sldId id="291" r:id="rId25"/>
    <p:sldId id="290" r:id="rId26"/>
    <p:sldId id="289" r:id="rId27"/>
    <p:sldId id="292" r:id="rId28"/>
    <p:sldId id="296" r:id="rId29"/>
    <p:sldId id="279" r:id="rId30"/>
    <p:sldId id="280" r:id="rId31"/>
    <p:sldId id="274" r:id="rId32"/>
    <p:sldId id="275" r:id="rId33"/>
    <p:sldId id="293" r:id="rId34"/>
    <p:sldId id="294" r:id="rId35"/>
    <p:sldId id="295" r:id="rId36"/>
    <p:sldId id="283" r:id="rId37"/>
    <p:sldId id="284" r:id="rId38"/>
    <p:sldId id="261" r:id="rId3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539"/>
    <a:srgbClr val="000000"/>
    <a:srgbClr val="FFB20C"/>
    <a:srgbClr val="FFC303"/>
    <a:srgbClr val="20FF00"/>
    <a:srgbClr val="33C103"/>
    <a:srgbClr val="3BF40A"/>
    <a:srgbClr val="0A9230"/>
    <a:srgbClr val="F4D11C"/>
    <a:srgbClr val="5E28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38" autoAdjust="0"/>
  </p:normalViewPr>
  <p:slideViewPr>
    <p:cSldViewPr snapToGrid="0" snapToObjects="1">
      <p:cViewPr>
        <p:scale>
          <a:sx n="94" d="100"/>
          <a:sy n="94" d="100"/>
        </p:scale>
        <p:origin x="-60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C8A394-7A33-D94F-9C34-77E4CB3C1484}"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kumimoji="1" lang="ja-JP" altLang="en-US"/>
        </a:p>
      </dgm:t>
    </dgm:pt>
    <dgm:pt modelId="{9FA3ADA7-034F-3745-B234-2638347E0879}">
      <dgm:prSet phldrT="[Text]" custT="1"/>
      <dgm:spPr/>
      <dgm:t>
        <a:bodyPr/>
        <a:lstStyle/>
        <a:p>
          <a:r>
            <a:rPr lang="en-US" sz="2000" dirty="0" smtClean="0">
              <a:solidFill>
                <a:srgbClr val="3785FF"/>
              </a:solidFill>
            </a:rPr>
            <a:t>“</a:t>
          </a:r>
          <a:r>
            <a:rPr lang="en-US" sz="2000" dirty="0" err="1" smtClean="0">
              <a:solidFill>
                <a:srgbClr val="3785FF"/>
              </a:solidFill>
            </a:rPr>
            <a:t>Appropriacy</a:t>
          </a:r>
          <a:r>
            <a:rPr lang="en-US" sz="2000" dirty="0" smtClean="0">
              <a:solidFill>
                <a:srgbClr val="3785FF"/>
              </a:solidFill>
            </a:rPr>
            <a:t> of Language”</a:t>
          </a:r>
          <a:endParaRPr kumimoji="1" lang="ja-JP" altLang="en-US" sz="2000" dirty="0">
            <a:solidFill>
              <a:srgbClr val="3785FF"/>
            </a:solidFill>
          </a:endParaRPr>
        </a:p>
      </dgm:t>
    </dgm:pt>
    <dgm:pt modelId="{7D783A05-0528-8B49-84BB-94ED50B7331D}">
      <dgm:prSet phldrT="[Text]"/>
      <dgm:spPr/>
      <dgm:t>
        <a:bodyPr/>
        <a:lstStyle/>
        <a:p>
          <a:r>
            <a:rPr lang="en-US" dirty="0" smtClean="0"/>
            <a:t>1978 Maley &amp; Duff</a:t>
          </a:r>
          <a:endParaRPr kumimoji="1" lang="ja-JP" altLang="en-US" dirty="0"/>
        </a:p>
      </dgm:t>
    </dgm:pt>
    <dgm:pt modelId="{8F450AAF-AF53-AA48-A8D5-67A4E0EB24CA}" type="sibTrans" cxnId="{3F5DDD85-C238-F341-82E3-60869EDB81F6}">
      <dgm:prSet/>
      <dgm:spPr/>
      <dgm:t>
        <a:bodyPr/>
        <a:lstStyle/>
        <a:p>
          <a:endParaRPr kumimoji="1" lang="ja-JP" altLang="en-US"/>
        </a:p>
      </dgm:t>
    </dgm:pt>
    <dgm:pt modelId="{EF4911AA-5F2D-A741-9E41-A9B10B74C395}" type="parTrans" cxnId="{3F5DDD85-C238-F341-82E3-60869EDB81F6}">
      <dgm:prSet/>
      <dgm:spPr/>
      <dgm:t>
        <a:bodyPr/>
        <a:lstStyle/>
        <a:p>
          <a:endParaRPr kumimoji="1" lang="ja-JP" altLang="en-US"/>
        </a:p>
      </dgm:t>
    </dgm:pt>
    <dgm:pt modelId="{3EB84AA2-665E-EE4D-9BE7-B8C98E1259F0}" type="sibTrans" cxnId="{C44B7CDE-616F-CD43-87AF-65B5B36E1FAC}">
      <dgm:prSet/>
      <dgm:spPr/>
      <dgm:t>
        <a:bodyPr/>
        <a:lstStyle/>
        <a:p>
          <a:endParaRPr kumimoji="1" lang="ja-JP" altLang="en-US"/>
        </a:p>
      </dgm:t>
    </dgm:pt>
    <dgm:pt modelId="{359C25A6-DA6A-DB4A-AAEC-15858A9F6EA3}" type="parTrans" cxnId="{C44B7CDE-616F-CD43-87AF-65B5B36E1FAC}">
      <dgm:prSet/>
      <dgm:spPr/>
      <dgm:t>
        <a:bodyPr/>
        <a:lstStyle/>
        <a:p>
          <a:endParaRPr kumimoji="1" lang="ja-JP" altLang="en-US"/>
        </a:p>
      </dgm:t>
    </dgm:pt>
    <dgm:pt modelId="{2EE174C1-F428-5245-934C-0F166247436D}">
      <dgm:prSet phldrT="[Text]" custT="1"/>
      <dgm:spPr/>
      <dgm:t>
        <a:bodyPr/>
        <a:lstStyle/>
        <a:p>
          <a:r>
            <a:rPr lang="en-US" sz="2000" dirty="0" smtClean="0">
              <a:solidFill>
                <a:srgbClr val="3785FF"/>
              </a:solidFill>
            </a:rPr>
            <a:t>Brought Drama into the Second Language Classroom</a:t>
          </a:r>
          <a:endParaRPr kumimoji="1" lang="ja-JP" altLang="en-US" sz="2000" dirty="0">
            <a:solidFill>
              <a:srgbClr val="3785FF"/>
            </a:solidFill>
          </a:endParaRPr>
        </a:p>
      </dgm:t>
    </dgm:pt>
    <dgm:pt modelId="{7781A3DF-C715-0445-80A6-7DB7C80F88A2}">
      <dgm:prSet phldrT="[Text]"/>
      <dgm:spPr/>
      <dgm:t>
        <a:bodyPr/>
        <a:lstStyle/>
        <a:p>
          <a:r>
            <a:rPr lang="en-US" dirty="0" smtClean="0"/>
            <a:t>1976 Richard Via</a:t>
          </a:r>
          <a:endParaRPr kumimoji="1" lang="ja-JP" altLang="en-US" dirty="0"/>
        </a:p>
      </dgm:t>
    </dgm:pt>
    <dgm:pt modelId="{5F8A15B3-14FB-D04B-950C-76885B53C83E}" type="sibTrans" cxnId="{99B99D89-BACD-2446-B958-7E90607014A0}">
      <dgm:prSet/>
      <dgm:spPr/>
      <dgm:t>
        <a:bodyPr/>
        <a:lstStyle/>
        <a:p>
          <a:endParaRPr kumimoji="1" lang="ja-JP" altLang="en-US"/>
        </a:p>
      </dgm:t>
    </dgm:pt>
    <dgm:pt modelId="{0998A519-8B52-0C46-A753-0AAA90102CD0}" type="parTrans" cxnId="{99B99D89-BACD-2446-B958-7E90607014A0}">
      <dgm:prSet/>
      <dgm:spPr/>
      <dgm:t>
        <a:bodyPr/>
        <a:lstStyle/>
        <a:p>
          <a:endParaRPr kumimoji="1" lang="ja-JP" altLang="en-US"/>
        </a:p>
      </dgm:t>
    </dgm:pt>
    <dgm:pt modelId="{7C3341FD-37F2-A340-AD73-7E67F005D0DC}" type="sibTrans" cxnId="{1C6EC7FF-456C-9741-B44B-A30531281BA3}">
      <dgm:prSet/>
      <dgm:spPr/>
      <dgm:t>
        <a:bodyPr/>
        <a:lstStyle/>
        <a:p>
          <a:endParaRPr kumimoji="1" lang="ja-JP" altLang="en-US"/>
        </a:p>
      </dgm:t>
    </dgm:pt>
    <dgm:pt modelId="{828FB86D-E7AF-0443-B3B3-7EDA2FEBD55F}" type="parTrans" cxnId="{1C6EC7FF-456C-9741-B44B-A30531281BA3}">
      <dgm:prSet/>
      <dgm:spPr/>
      <dgm:t>
        <a:bodyPr/>
        <a:lstStyle/>
        <a:p>
          <a:endParaRPr kumimoji="1" lang="ja-JP" altLang="en-US"/>
        </a:p>
      </dgm:t>
    </dgm:pt>
    <dgm:pt modelId="{7CEEEBC6-A3F4-534E-A840-5FBE7C123CF4}">
      <dgm:prSet phldrT="[Text]" custT="1"/>
      <dgm:spPr/>
      <dgm:t>
        <a:bodyPr/>
        <a:lstStyle/>
        <a:p>
          <a:r>
            <a:rPr lang="en-US" sz="2000" dirty="0" smtClean="0">
              <a:solidFill>
                <a:srgbClr val="3785FF"/>
              </a:solidFill>
            </a:rPr>
            <a:t>Democracy in Education</a:t>
          </a:r>
          <a:endParaRPr kumimoji="1" lang="ja-JP" altLang="en-US" sz="2000" dirty="0">
            <a:solidFill>
              <a:srgbClr val="3785FF"/>
            </a:solidFill>
          </a:endParaRPr>
        </a:p>
      </dgm:t>
    </dgm:pt>
    <dgm:pt modelId="{1CA125C8-96E8-CC44-B316-662E314B5DFF}">
      <dgm:prSet phldrT="[Text]"/>
      <dgm:spPr/>
      <dgm:t>
        <a:bodyPr/>
        <a:lstStyle/>
        <a:p>
          <a:r>
            <a:rPr lang="en-US" dirty="0" smtClean="0"/>
            <a:t>1968 Douglas Barnes</a:t>
          </a:r>
          <a:endParaRPr kumimoji="1" lang="ja-JP" altLang="en-US" dirty="0"/>
        </a:p>
      </dgm:t>
    </dgm:pt>
    <dgm:pt modelId="{B5F257F0-04B0-2D4B-BAF8-C6756E9E6577}" type="sibTrans" cxnId="{B572315B-11FA-1B4B-85E9-1FFCA1F4EA37}">
      <dgm:prSet/>
      <dgm:spPr/>
      <dgm:t>
        <a:bodyPr/>
        <a:lstStyle/>
        <a:p>
          <a:endParaRPr kumimoji="1" lang="ja-JP" altLang="en-US"/>
        </a:p>
      </dgm:t>
    </dgm:pt>
    <dgm:pt modelId="{7F5D29A5-053B-7B4B-94E4-D07E29EC0522}" type="parTrans" cxnId="{B572315B-11FA-1B4B-85E9-1FFCA1F4EA37}">
      <dgm:prSet/>
      <dgm:spPr/>
      <dgm:t>
        <a:bodyPr/>
        <a:lstStyle/>
        <a:p>
          <a:endParaRPr kumimoji="1" lang="ja-JP" altLang="en-US"/>
        </a:p>
      </dgm:t>
    </dgm:pt>
    <dgm:pt modelId="{0A487A72-A35A-D242-BFE5-EA9EEDFCEA30}" type="sibTrans" cxnId="{62518D6B-5615-124F-B63F-5C1BA30A984D}">
      <dgm:prSet/>
      <dgm:spPr/>
      <dgm:t>
        <a:bodyPr/>
        <a:lstStyle/>
        <a:p>
          <a:endParaRPr kumimoji="1" lang="ja-JP" altLang="en-US"/>
        </a:p>
      </dgm:t>
    </dgm:pt>
    <dgm:pt modelId="{363C688E-C6D2-6A47-B6C3-6660E8361742}" type="parTrans" cxnId="{62518D6B-5615-124F-B63F-5C1BA30A984D}">
      <dgm:prSet/>
      <dgm:spPr/>
      <dgm:t>
        <a:bodyPr/>
        <a:lstStyle/>
        <a:p>
          <a:endParaRPr kumimoji="1" lang="ja-JP" altLang="en-US"/>
        </a:p>
      </dgm:t>
    </dgm:pt>
    <dgm:pt modelId="{52301626-B643-D34A-BBD0-0DCA819EC685}">
      <dgm:prSet phldrT="[Text]"/>
      <dgm:spPr/>
      <dgm:t>
        <a:bodyPr/>
        <a:lstStyle/>
        <a:p>
          <a:r>
            <a:rPr lang="en-US" dirty="0" smtClean="0"/>
            <a:t>1981 Susan Holden</a:t>
          </a:r>
          <a:endParaRPr kumimoji="1" lang="ja-JP" altLang="en-US" dirty="0">
            <a:solidFill>
              <a:srgbClr val="3785FF"/>
            </a:solidFill>
          </a:endParaRPr>
        </a:p>
      </dgm:t>
    </dgm:pt>
    <dgm:pt modelId="{C3F7CB1C-6FCF-624D-B329-426FE45E2436}" type="parTrans" cxnId="{22EE68FF-19B5-5748-84CD-AA3D4CC5CDC5}">
      <dgm:prSet/>
      <dgm:spPr/>
      <dgm:t>
        <a:bodyPr/>
        <a:lstStyle/>
        <a:p>
          <a:endParaRPr kumimoji="1" lang="ja-JP" altLang="en-US"/>
        </a:p>
      </dgm:t>
    </dgm:pt>
    <dgm:pt modelId="{F5C031B4-6C92-8A42-878B-0A7F88B96B9E}" type="sibTrans" cxnId="{22EE68FF-19B5-5748-84CD-AA3D4CC5CDC5}">
      <dgm:prSet/>
      <dgm:spPr/>
      <dgm:t>
        <a:bodyPr/>
        <a:lstStyle/>
        <a:p>
          <a:endParaRPr kumimoji="1" lang="ja-JP" altLang="en-US"/>
        </a:p>
      </dgm:t>
    </dgm:pt>
    <dgm:pt modelId="{B8FDB98F-115F-CD4C-A8A7-E90768B566AE}">
      <dgm:prSet custT="1"/>
      <dgm:spPr/>
      <dgm:t>
        <a:bodyPr/>
        <a:lstStyle/>
        <a:p>
          <a:r>
            <a:rPr lang="en-US" sz="2000" dirty="0" smtClean="0">
              <a:solidFill>
                <a:srgbClr val="3785FF"/>
              </a:solidFill>
            </a:rPr>
            <a:t>Product over Process</a:t>
          </a:r>
          <a:endParaRPr lang="en-US" sz="2000" dirty="0">
            <a:solidFill>
              <a:srgbClr val="3785FF"/>
            </a:solidFill>
          </a:endParaRPr>
        </a:p>
      </dgm:t>
    </dgm:pt>
    <dgm:pt modelId="{1BF269EB-5AC7-AF40-898B-1A41E2472221}" type="parTrans" cxnId="{54571A1C-62BE-AE48-8256-0FB5E044CA6E}">
      <dgm:prSet/>
      <dgm:spPr/>
      <dgm:t>
        <a:bodyPr/>
        <a:lstStyle/>
        <a:p>
          <a:endParaRPr kumimoji="1" lang="ja-JP" altLang="en-US"/>
        </a:p>
      </dgm:t>
    </dgm:pt>
    <dgm:pt modelId="{0778D158-EE9D-BB4D-ABC7-61556C6DB114}" type="sibTrans" cxnId="{54571A1C-62BE-AE48-8256-0FB5E044CA6E}">
      <dgm:prSet/>
      <dgm:spPr/>
      <dgm:t>
        <a:bodyPr/>
        <a:lstStyle/>
        <a:p>
          <a:endParaRPr kumimoji="1" lang="ja-JP" altLang="en-US"/>
        </a:p>
      </dgm:t>
    </dgm:pt>
    <dgm:pt modelId="{F3AB7D7F-E6B7-B74E-B5B0-3D2163AEA90B}">
      <dgm:prSet phldrT="[Text]" custT="1"/>
      <dgm:spPr/>
      <dgm:t>
        <a:bodyPr/>
        <a:lstStyle/>
        <a:p>
          <a:r>
            <a:rPr lang="en-US" sz="2000" dirty="0" smtClean="0">
              <a:solidFill>
                <a:srgbClr val="3785FF"/>
              </a:solidFill>
            </a:rPr>
            <a:t>Process over Product</a:t>
          </a:r>
          <a:endParaRPr kumimoji="1" lang="ja-JP" altLang="en-US" sz="2000" dirty="0">
            <a:solidFill>
              <a:srgbClr val="3785FF"/>
            </a:solidFill>
          </a:endParaRPr>
        </a:p>
      </dgm:t>
    </dgm:pt>
    <dgm:pt modelId="{18C6C5B6-4AC5-0E4C-A588-CD7ED6324AA7}" type="parTrans" cxnId="{B46D7E16-3218-E244-82E8-DA5F5BB399A3}">
      <dgm:prSet/>
      <dgm:spPr/>
      <dgm:t>
        <a:bodyPr/>
        <a:lstStyle/>
        <a:p>
          <a:endParaRPr kumimoji="1" lang="ja-JP" altLang="en-US"/>
        </a:p>
      </dgm:t>
    </dgm:pt>
    <dgm:pt modelId="{049E7B3D-E51A-D04A-B48F-DCB85C0479FA}" type="sibTrans" cxnId="{B46D7E16-3218-E244-82E8-DA5F5BB399A3}">
      <dgm:prSet/>
      <dgm:spPr/>
      <dgm:t>
        <a:bodyPr/>
        <a:lstStyle/>
        <a:p>
          <a:endParaRPr kumimoji="1" lang="ja-JP" altLang="en-US"/>
        </a:p>
      </dgm:t>
    </dgm:pt>
    <dgm:pt modelId="{5F784F20-9ACB-2343-8C4A-77DC86A45380}">
      <dgm:prSet phldrT="[Text]" custT="1"/>
      <dgm:spPr/>
      <dgm:t>
        <a:bodyPr/>
        <a:lstStyle/>
        <a:p>
          <a:r>
            <a:rPr lang="en-US" sz="1800" dirty="0" smtClean="0">
              <a:solidFill>
                <a:srgbClr val="3785FF"/>
              </a:solidFill>
            </a:rPr>
            <a:t>Fills gap between traditional language education and pragmatic needs of the students</a:t>
          </a:r>
          <a:endParaRPr kumimoji="1" lang="ja-JP" altLang="en-US" sz="1800" dirty="0">
            <a:solidFill>
              <a:srgbClr val="3785FF"/>
            </a:solidFill>
          </a:endParaRPr>
        </a:p>
      </dgm:t>
    </dgm:pt>
    <dgm:pt modelId="{795C7A0C-4E09-3445-9EA5-FF695859526A}" type="parTrans" cxnId="{0085DD5A-A676-3746-977F-0E1FAEB420F9}">
      <dgm:prSet/>
      <dgm:spPr/>
      <dgm:t>
        <a:bodyPr/>
        <a:lstStyle/>
        <a:p>
          <a:endParaRPr kumimoji="1" lang="ja-JP" altLang="en-US"/>
        </a:p>
      </dgm:t>
    </dgm:pt>
    <dgm:pt modelId="{502E74AB-7F16-E24B-8FBB-93C9BC324632}" type="sibTrans" cxnId="{0085DD5A-A676-3746-977F-0E1FAEB420F9}">
      <dgm:prSet/>
      <dgm:spPr/>
      <dgm:t>
        <a:bodyPr/>
        <a:lstStyle/>
        <a:p>
          <a:endParaRPr kumimoji="1" lang="ja-JP" altLang="en-US"/>
        </a:p>
      </dgm:t>
    </dgm:pt>
    <dgm:pt modelId="{93038C70-59D9-DA45-B5C7-F4A6CADC3E6D}">
      <dgm:prSet custT="1"/>
      <dgm:spPr/>
      <dgm:t>
        <a:bodyPr/>
        <a:lstStyle/>
        <a:p>
          <a:r>
            <a:rPr lang="en-US" sz="1800" dirty="0" smtClean="0">
              <a:solidFill>
                <a:srgbClr val="3785FF"/>
              </a:solidFill>
            </a:rPr>
            <a:t>Sociolinguistic approach to language learning</a:t>
          </a:r>
          <a:endParaRPr lang="en-US" sz="1800" dirty="0">
            <a:solidFill>
              <a:srgbClr val="3785FF"/>
            </a:solidFill>
          </a:endParaRPr>
        </a:p>
      </dgm:t>
    </dgm:pt>
    <dgm:pt modelId="{7F5F640A-3DBF-2546-B4A0-168918481B0A}" type="parTrans" cxnId="{C787E9B2-B388-4645-9CA4-C816839BAB9D}">
      <dgm:prSet/>
      <dgm:spPr/>
      <dgm:t>
        <a:bodyPr/>
        <a:lstStyle/>
        <a:p>
          <a:endParaRPr kumimoji="1" lang="ja-JP" altLang="en-US"/>
        </a:p>
      </dgm:t>
    </dgm:pt>
    <dgm:pt modelId="{E2102409-D562-524D-A34E-9DD46C4A7178}" type="sibTrans" cxnId="{C787E9B2-B388-4645-9CA4-C816839BAB9D}">
      <dgm:prSet/>
      <dgm:spPr/>
      <dgm:t>
        <a:bodyPr/>
        <a:lstStyle/>
        <a:p>
          <a:endParaRPr kumimoji="1" lang="ja-JP" altLang="en-US"/>
        </a:p>
      </dgm:t>
    </dgm:pt>
    <dgm:pt modelId="{4BB7C49B-717D-F044-B55B-FE2533267BFB}">
      <dgm:prSet phldrT="[Text]" custT="1"/>
      <dgm:spPr/>
      <dgm:t>
        <a:bodyPr/>
        <a:lstStyle/>
        <a:p>
          <a:r>
            <a:rPr lang="en-US" sz="2000" dirty="0" smtClean="0">
              <a:solidFill>
                <a:srgbClr val="3785FF"/>
              </a:solidFill>
            </a:rPr>
            <a:t>British tradition of theatre, little to do with authentic communication</a:t>
          </a:r>
          <a:endParaRPr kumimoji="1" lang="ja-JP" altLang="en-US" sz="2000" dirty="0">
            <a:solidFill>
              <a:srgbClr val="3785FF"/>
            </a:solidFill>
          </a:endParaRPr>
        </a:p>
      </dgm:t>
    </dgm:pt>
    <dgm:pt modelId="{26466D7E-C092-F44F-B1BF-79F6A84CA3EF}" type="parTrans" cxnId="{A14CF7BB-89FB-EF4D-B267-DAAEB6E8A60D}">
      <dgm:prSet/>
      <dgm:spPr/>
      <dgm:t>
        <a:bodyPr/>
        <a:lstStyle/>
        <a:p>
          <a:endParaRPr kumimoji="1" lang="ja-JP" altLang="en-US"/>
        </a:p>
      </dgm:t>
    </dgm:pt>
    <dgm:pt modelId="{641AC23C-F304-6A4C-A47A-3A78444B193F}" type="sibTrans" cxnId="{A14CF7BB-89FB-EF4D-B267-DAAEB6E8A60D}">
      <dgm:prSet/>
      <dgm:spPr/>
      <dgm:t>
        <a:bodyPr/>
        <a:lstStyle/>
        <a:p>
          <a:endParaRPr kumimoji="1" lang="ja-JP" altLang="en-US"/>
        </a:p>
      </dgm:t>
    </dgm:pt>
    <dgm:pt modelId="{36EFB995-E97F-A645-B891-88CEB45983FC}" type="pres">
      <dgm:prSet presAssocID="{88C8A394-7A33-D94F-9C34-77E4CB3C1484}" presName="Name0" presStyleCnt="0">
        <dgm:presLayoutVars>
          <dgm:dir/>
          <dgm:animLvl val="lvl"/>
          <dgm:resizeHandles val="exact"/>
        </dgm:presLayoutVars>
      </dgm:prSet>
      <dgm:spPr/>
      <dgm:t>
        <a:bodyPr/>
        <a:lstStyle/>
        <a:p>
          <a:endParaRPr kumimoji="1" lang="ja-JP" altLang="en-US"/>
        </a:p>
      </dgm:t>
    </dgm:pt>
    <dgm:pt modelId="{43CAFB17-7EA6-1A4D-AF4B-A6D53EED1148}" type="pres">
      <dgm:prSet presAssocID="{1CA125C8-96E8-CC44-B316-662E314B5DFF}" presName="linNode" presStyleCnt="0"/>
      <dgm:spPr/>
    </dgm:pt>
    <dgm:pt modelId="{571DC7BC-5F5F-C04F-A6A1-88CA5F33B9AC}" type="pres">
      <dgm:prSet presAssocID="{1CA125C8-96E8-CC44-B316-662E314B5DFF}" presName="parentText" presStyleLbl="node1" presStyleIdx="0" presStyleCnt="4" custScaleX="69283">
        <dgm:presLayoutVars>
          <dgm:chMax val="1"/>
          <dgm:bulletEnabled val="1"/>
        </dgm:presLayoutVars>
      </dgm:prSet>
      <dgm:spPr/>
      <dgm:t>
        <a:bodyPr/>
        <a:lstStyle/>
        <a:p>
          <a:endParaRPr kumimoji="1" lang="ja-JP" altLang="en-US"/>
        </a:p>
      </dgm:t>
    </dgm:pt>
    <dgm:pt modelId="{10C4912D-F007-1249-81CD-593798DD135F}" type="pres">
      <dgm:prSet presAssocID="{1CA125C8-96E8-CC44-B316-662E314B5DFF}" presName="descendantText" presStyleLbl="alignAccFollowNode1" presStyleIdx="0" presStyleCnt="4" custScaleX="117278">
        <dgm:presLayoutVars>
          <dgm:bulletEnabled val="1"/>
        </dgm:presLayoutVars>
      </dgm:prSet>
      <dgm:spPr/>
      <dgm:t>
        <a:bodyPr/>
        <a:lstStyle/>
        <a:p>
          <a:endParaRPr kumimoji="1" lang="ja-JP" altLang="en-US"/>
        </a:p>
      </dgm:t>
    </dgm:pt>
    <dgm:pt modelId="{FC62D935-3A04-D045-83DF-7D4B2D269924}" type="pres">
      <dgm:prSet presAssocID="{B5F257F0-04B0-2D4B-BAF8-C6756E9E6577}" presName="sp" presStyleCnt="0"/>
      <dgm:spPr/>
    </dgm:pt>
    <dgm:pt modelId="{72E5D872-2E8C-864E-A30F-3EFC74A22D86}" type="pres">
      <dgm:prSet presAssocID="{7781A3DF-C715-0445-80A6-7DB7C80F88A2}" presName="linNode" presStyleCnt="0"/>
      <dgm:spPr/>
    </dgm:pt>
    <dgm:pt modelId="{D4B734A2-21EA-0B45-AC31-7AC30691EB91}" type="pres">
      <dgm:prSet presAssocID="{7781A3DF-C715-0445-80A6-7DB7C80F88A2}" presName="parentText" presStyleLbl="node1" presStyleIdx="1" presStyleCnt="4" custScaleX="69283">
        <dgm:presLayoutVars>
          <dgm:chMax val="1"/>
          <dgm:bulletEnabled val="1"/>
        </dgm:presLayoutVars>
      </dgm:prSet>
      <dgm:spPr/>
      <dgm:t>
        <a:bodyPr/>
        <a:lstStyle/>
        <a:p>
          <a:endParaRPr kumimoji="1" lang="ja-JP" altLang="en-US"/>
        </a:p>
      </dgm:t>
    </dgm:pt>
    <dgm:pt modelId="{8AD78C48-6012-4C40-8F3B-43D516138011}" type="pres">
      <dgm:prSet presAssocID="{7781A3DF-C715-0445-80A6-7DB7C80F88A2}" presName="descendantText" presStyleLbl="alignAccFollowNode1" presStyleIdx="1" presStyleCnt="4" custScaleX="117278">
        <dgm:presLayoutVars>
          <dgm:bulletEnabled val="1"/>
        </dgm:presLayoutVars>
      </dgm:prSet>
      <dgm:spPr/>
      <dgm:t>
        <a:bodyPr/>
        <a:lstStyle/>
        <a:p>
          <a:endParaRPr kumimoji="1" lang="ja-JP" altLang="en-US"/>
        </a:p>
      </dgm:t>
    </dgm:pt>
    <dgm:pt modelId="{E3C2CC71-654F-D04C-86E3-34068EFB4943}" type="pres">
      <dgm:prSet presAssocID="{5F8A15B3-14FB-D04B-950C-76885B53C83E}" presName="sp" presStyleCnt="0"/>
      <dgm:spPr/>
    </dgm:pt>
    <dgm:pt modelId="{D7BF22F5-B1B5-F646-9C2E-5FAC2BA19D0B}" type="pres">
      <dgm:prSet presAssocID="{7D783A05-0528-8B49-84BB-94ED50B7331D}" presName="linNode" presStyleCnt="0"/>
      <dgm:spPr/>
    </dgm:pt>
    <dgm:pt modelId="{8D79D83C-E46F-874A-BE04-5897500959E6}" type="pres">
      <dgm:prSet presAssocID="{7D783A05-0528-8B49-84BB-94ED50B7331D}" presName="parentText" presStyleLbl="node1" presStyleIdx="2" presStyleCnt="4" custScaleX="69283">
        <dgm:presLayoutVars>
          <dgm:chMax val="1"/>
          <dgm:bulletEnabled val="1"/>
        </dgm:presLayoutVars>
      </dgm:prSet>
      <dgm:spPr/>
      <dgm:t>
        <a:bodyPr/>
        <a:lstStyle/>
        <a:p>
          <a:endParaRPr kumimoji="1" lang="ja-JP" altLang="en-US"/>
        </a:p>
      </dgm:t>
    </dgm:pt>
    <dgm:pt modelId="{EE54BB1B-34AC-8540-8270-078D14ECD2B0}" type="pres">
      <dgm:prSet presAssocID="{7D783A05-0528-8B49-84BB-94ED50B7331D}" presName="descendantText" presStyleLbl="alignAccFollowNode1" presStyleIdx="2" presStyleCnt="4" custScaleX="117278">
        <dgm:presLayoutVars>
          <dgm:bulletEnabled val="1"/>
        </dgm:presLayoutVars>
      </dgm:prSet>
      <dgm:spPr/>
      <dgm:t>
        <a:bodyPr/>
        <a:lstStyle/>
        <a:p>
          <a:endParaRPr kumimoji="1" lang="ja-JP" altLang="en-US"/>
        </a:p>
      </dgm:t>
    </dgm:pt>
    <dgm:pt modelId="{ECE1428D-40BC-1742-87D2-D843C3C85F9D}" type="pres">
      <dgm:prSet presAssocID="{8F450AAF-AF53-AA48-A8D5-67A4E0EB24CA}" presName="sp" presStyleCnt="0"/>
      <dgm:spPr/>
    </dgm:pt>
    <dgm:pt modelId="{BA49C76F-996D-5740-9383-F4E70BC3FF66}" type="pres">
      <dgm:prSet presAssocID="{52301626-B643-D34A-BBD0-0DCA819EC685}" presName="linNode" presStyleCnt="0"/>
      <dgm:spPr/>
    </dgm:pt>
    <dgm:pt modelId="{3E53C86D-DD93-EF40-A64A-A3F544BF32AA}" type="pres">
      <dgm:prSet presAssocID="{52301626-B643-D34A-BBD0-0DCA819EC685}" presName="parentText" presStyleLbl="node1" presStyleIdx="3" presStyleCnt="4" custScaleX="69283" custScaleY="119069">
        <dgm:presLayoutVars>
          <dgm:chMax val="1"/>
          <dgm:bulletEnabled val="1"/>
        </dgm:presLayoutVars>
      </dgm:prSet>
      <dgm:spPr/>
      <dgm:t>
        <a:bodyPr/>
        <a:lstStyle/>
        <a:p>
          <a:endParaRPr kumimoji="1" lang="ja-JP" altLang="en-US"/>
        </a:p>
      </dgm:t>
    </dgm:pt>
    <dgm:pt modelId="{8951761E-47A8-5245-B30D-BD7C9FCB960B}" type="pres">
      <dgm:prSet presAssocID="{52301626-B643-D34A-BBD0-0DCA819EC685}" presName="descendantText" presStyleLbl="alignAccFollowNode1" presStyleIdx="3" presStyleCnt="4" custScaleX="117278" custScaleY="124272">
        <dgm:presLayoutVars>
          <dgm:bulletEnabled val="1"/>
        </dgm:presLayoutVars>
      </dgm:prSet>
      <dgm:spPr/>
      <dgm:t>
        <a:bodyPr/>
        <a:lstStyle/>
        <a:p>
          <a:endParaRPr kumimoji="1" lang="ja-JP" altLang="en-US"/>
        </a:p>
      </dgm:t>
    </dgm:pt>
  </dgm:ptLst>
  <dgm:cxnLst>
    <dgm:cxn modelId="{2D78ED61-237F-1948-BA0E-1EAAF77B3815}" type="presOf" srcId="{93038C70-59D9-DA45-B5C7-F4A6CADC3E6D}" destId="{8951761E-47A8-5245-B30D-BD7C9FCB960B}" srcOrd="0" destOrd="1" presId="urn:microsoft.com/office/officeart/2005/8/layout/vList5"/>
    <dgm:cxn modelId="{7E1F9440-46B6-EF4A-9210-CBDB6A656BC0}" type="presOf" srcId="{7781A3DF-C715-0445-80A6-7DB7C80F88A2}" destId="{D4B734A2-21EA-0B45-AC31-7AC30691EB91}" srcOrd="0" destOrd="0" presId="urn:microsoft.com/office/officeart/2005/8/layout/vList5"/>
    <dgm:cxn modelId="{225A50F8-8817-DF48-9F53-86D4B7028703}" type="presOf" srcId="{7D783A05-0528-8B49-84BB-94ED50B7331D}" destId="{8D79D83C-E46F-874A-BE04-5897500959E6}" srcOrd="0" destOrd="0" presId="urn:microsoft.com/office/officeart/2005/8/layout/vList5"/>
    <dgm:cxn modelId="{7B6A9B3D-3BC5-D14F-92DF-4FE6362AC160}" type="presOf" srcId="{B8FDB98F-115F-CD4C-A8A7-E90768B566AE}" destId="{8AD78C48-6012-4C40-8F3B-43D516138011}" srcOrd="0" destOrd="1" presId="urn:microsoft.com/office/officeart/2005/8/layout/vList5"/>
    <dgm:cxn modelId="{0085DD5A-A676-3746-977F-0E1FAEB420F9}" srcId="{52301626-B643-D34A-BBD0-0DCA819EC685}" destId="{5F784F20-9ACB-2343-8C4A-77DC86A45380}" srcOrd="0" destOrd="0" parTransId="{795C7A0C-4E09-3445-9EA5-FF695859526A}" sibTransId="{502E74AB-7F16-E24B-8FBB-93C9BC324632}"/>
    <dgm:cxn modelId="{FBC6DEFB-48BF-4144-8201-E909561FA45E}" type="presOf" srcId="{88C8A394-7A33-D94F-9C34-77E4CB3C1484}" destId="{36EFB995-E97F-A645-B891-88CEB45983FC}" srcOrd="0" destOrd="0" presId="urn:microsoft.com/office/officeart/2005/8/layout/vList5"/>
    <dgm:cxn modelId="{62518D6B-5615-124F-B63F-5C1BA30A984D}" srcId="{1CA125C8-96E8-CC44-B316-662E314B5DFF}" destId="{7CEEEBC6-A3F4-534E-A840-5FBE7C123CF4}" srcOrd="0" destOrd="0" parTransId="{363C688E-C6D2-6A47-B6C3-6660E8361742}" sibTransId="{0A487A72-A35A-D242-BFE5-EA9EEDFCEA30}"/>
    <dgm:cxn modelId="{1D3F8224-55A2-CC42-B0B5-F4BA781F8B0C}" type="presOf" srcId="{F3AB7D7F-E6B7-B74E-B5B0-3D2163AEA90B}" destId="{EE54BB1B-34AC-8540-8270-078D14ECD2B0}" srcOrd="0" destOrd="1" presId="urn:microsoft.com/office/officeart/2005/8/layout/vList5"/>
    <dgm:cxn modelId="{B46D7E16-3218-E244-82E8-DA5F5BB399A3}" srcId="{7D783A05-0528-8B49-84BB-94ED50B7331D}" destId="{F3AB7D7F-E6B7-B74E-B5B0-3D2163AEA90B}" srcOrd="1" destOrd="0" parTransId="{18C6C5B6-4AC5-0E4C-A588-CD7ED6324AA7}" sibTransId="{049E7B3D-E51A-D04A-B48F-DCB85C0479FA}"/>
    <dgm:cxn modelId="{4B820743-4730-B340-B2C7-332453FDD036}" type="presOf" srcId="{7CEEEBC6-A3F4-534E-A840-5FBE7C123CF4}" destId="{10C4912D-F007-1249-81CD-593798DD135F}" srcOrd="0" destOrd="0" presId="urn:microsoft.com/office/officeart/2005/8/layout/vList5"/>
    <dgm:cxn modelId="{6FF68819-CD82-5547-862A-0719EC0D16C1}" type="presOf" srcId="{4BB7C49B-717D-F044-B55B-FE2533267BFB}" destId="{10C4912D-F007-1249-81CD-593798DD135F}" srcOrd="0" destOrd="1" presId="urn:microsoft.com/office/officeart/2005/8/layout/vList5"/>
    <dgm:cxn modelId="{163DA97C-C472-204A-BAEC-805D78F24EF4}" type="presOf" srcId="{9FA3ADA7-034F-3745-B234-2638347E0879}" destId="{EE54BB1B-34AC-8540-8270-078D14ECD2B0}" srcOrd="0" destOrd="0" presId="urn:microsoft.com/office/officeart/2005/8/layout/vList5"/>
    <dgm:cxn modelId="{5A83EE35-D47A-B145-AB75-A3C9BD923D90}" type="presOf" srcId="{5F784F20-9ACB-2343-8C4A-77DC86A45380}" destId="{8951761E-47A8-5245-B30D-BD7C9FCB960B}" srcOrd="0" destOrd="0" presId="urn:microsoft.com/office/officeart/2005/8/layout/vList5"/>
    <dgm:cxn modelId="{99B99D89-BACD-2446-B958-7E90607014A0}" srcId="{88C8A394-7A33-D94F-9C34-77E4CB3C1484}" destId="{7781A3DF-C715-0445-80A6-7DB7C80F88A2}" srcOrd="1" destOrd="0" parTransId="{0998A519-8B52-0C46-A753-0AAA90102CD0}" sibTransId="{5F8A15B3-14FB-D04B-950C-76885B53C83E}"/>
    <dgm:cxn modelId="{C64F5D3F-403C-6B4C-8A5B-E054F46C427C}" type="presOf" srcId="{1CA125C8-96E8-CC44-B316-662E314B5DFF}" destId="{571DC7BC-5F5F-C04F-A6A1-88CA5F33B9AC}" srcOrd="0" destOrd="0" presId="urn:microsoft.com/office/officeart/2005/8/layout/vList5"/>
    <dgm:cxn modelId="{1C6EC7FF-456C-9741-B44B-A30531281BA3}" srcId="{7781A3DF-C715-0445-80A6-7DB7C80F88A2}" destId="{2EE174C1-F428-5245-934C-0F166247436D}" srcOrd="0" destOrd="0" parTransId="{828FB86D-E7AF-0443-B3B3-7EDA2FEBD55F}" sibTransId="{7C3341FD-37F2-A340-AD73-7E67F005D0DC}"/>
    <dgm:cxn modelId="{3F5DDD85-C238-F341-82E3-60869EDB81F6}" srcId="{88C8A394-7A33-D94F-9C34-77E4CB3C1484}" destId="{7D783A05-0528-8B49-84BB-94ED50B7331D}" srcOrd="2" destOrd="0" parTransId="{EF4911AA-5F2D-A741-9E41-A9B10B74C395}" sibTransId="{8F450AAF-AF53-AA48-A8D5-67A4E0EB24CA}"/>
    <dgm:cxn modelId="{B572315B-11FA-1B4B-85E9-1FFCA1F4EA37}" srcId="{88C8A394-7A33-D94F-9C34-77E4CB3C1484}" destId="{1CA125C8-96E8-CC44-B316-662E314B5DFF}" srcOrd="0" destOrd="0" parTransId="{7F5D29A5-053B-7B4B-94E4-D07E29EC0522}" sibTransId="{B5F257F0-04B0-2D4B-BAF8-C6756E9E6577}"/>
    <dgm:cxn modelId="{835FB953-D8C4-C344-8DB3-6B2E5031C603}" type="presOf" srcId="{52301626-B643-D34A-BBD0-0DCA819EC685}" destId="{3E53C86D-DD93-EF40-A64A-A3F544BF32AA}" srcOrd="0" destOrd="0" presId="urn:microsoft.com/office/officeart/2005/8/layout/vList5"/>
    <dgm:cxn modelId="{C787E9B2-B388-4645-9CA4-C816839BAB9D}" srcId="{52301626-B643-D34A-BBD0-0DCA819EC685}" destId="{93038C70-59D9-DA45-B5C7-F4A6CADC3E6D}" srcOrd="1" destOrd="0" parTransId="{7F5F640A-3DBF-2546-B4A0-168918481B0A}" sibTransId="{E2102409-D562-524D-A34E-9DD46C4A7178}"/>
    <dgm:cxn modelId="{4EDD0706-83D1-8A41-BC48-A50E2FDC2505}" type="presOf" srcId="{2EE174C1-F428-5245-934C-0F166247436D}" destId="{8AD78C48-6012-4C40-8F3B-43D516138011}" srcOrd="0" destOrd="0" presId="urn:microsoft.com/office/officeart/2005/8/layout/vList5"/>
    <dgm:cxn modelId="{C44B7CDE-616F-CD43-87AF-65B5B36E1FAC}" srcId="{7D783A05-0528-8B49-84BB-94ED50B7331D}" destId="{9FA3ADA7-034F-3745-B234-2638347E0879}" srcOrd="0" destOrd="0" parTransId="{359C25A6-DA6A-DB4A-AAEC-15858A9F6EA3}" sibTransId="{3EB84AA2-665E-EE4D-9BE7-B8C98E1259F0}"/>
    <dgm:cxn modelId="{54571A1C-62BE-AE48-8256-0FB5E044CA6E}" srcId="{7781A3DF-C715-0445-80A6-7DB7C80F88A2}" destId="{B8FDB98F-115F-CD4C-A8A7-E90768B566AE}" srcOrd="1" destOrd="0" parTransId="{1BF269EB-5AC7-AF40-898B-1A41E2472221}" sibTransId="{0778D158-EE9D-BB4D-ABC7-61556C6DB114}"/>
    <dgm:cxn modelId="{22EE68FF-19B5-5748-84CD-AA3D4CC5CDC5}" srcId="{88C8A394-7A33-D94F-9C34-77E4CB3C1484}" destId="{52301626-B643-D34A-BBD0-0DCA819EC685}" srcOrd="3" destOrd="0" parTransId="{C3F7CB1C-6FCF-624D-B329-426FE45E2436}" sibTransId="{F5C031B4-6C92-8A42-878B-0A7F88B96B9E}"/>
    <dgm:cxn modelId="{A14CF7BB-89FB-EF4D-B267-DAAEB6E8A60D}" srcId="{1CA125C8-96E8-CC44-B316-662E314B5DFF}" destId="{4BB7C49B-717D-F044-B55B-FE2533267BFB}" srcOrd="1" destOrd="0" parTransId="{26466D7E-C092-F44F-B1BF-79F6A84CA3EF}" sibTransId="{641AC23C-F304-6A4C-A47A-3A78444B193F}"/>
    <dgm:cxn modelId="{7B522FEE-8D52-1341-97AE-3873E34FB550}" type="presParOf" srcId="{36EFB995-E97F-A645-B891-88CEB45983FC}" destId="{43CAFB17-7EA6-1A4D-AF4B-A6D53EED1148}" srcOrd="0" destOrd="0" presId="urn:microsoft.com/office/officeart/2005/8/layout/vList5"/>
    <dgm:cxn modelId="{419DB30E-22EA-F94D-8535-604A8BF31799}" type="presParOf" srcId="{43CAFB17-7EA6-1A4D-AF4B-A6D53EED1148}" destId="{571DC7BC-5F5F-C04F-A6A1-88CA5F33B9AC}" srcOrd="0" destOrd="0" presId="urn:microsoft.com/office/officeart/2005/8/layout/vList5"/>
    <dgm:cxn modelId="{AB8EED7F-727F-C046-B170-6932998A2F9D}" type="presParOf" srcId="{43CAFB17-7EA6-1A4D-AF4B-A6D53EED1148}" destId="{10C4912D-F007-1249-81CD-593798DD135F}" srcOrd="1" destOrd="0" presId="urn:microsoft.com/office/officeart/2005/8/layout/vList5"/>
    <dgm:cxn modelId="{30A2B942-2E19-B847-A955-EA996142B10A}" type="presParOf" srcId="{36EFB995-E97F-A645-B891-88CEB45983FC}" destId="{FC62D935-3A04-D045-83DF-7D4B2D269924}" srcOrd="1" destOrd="0" presId="urn:microsoft.com/office/officeart/2005/8/layout/vList5"/>
    <dgm:cxn modelId="{4BCBBC74-2366-5947-BECC-788AD1F3A64C}" type="presParOf" srcId="{36EFB995-E97F-A645-B891-88CEB45983FC}" destId="{72E5D872-2E8C-864E-A30F-3EFC74A22D86}" srcOrd="2" destOrd="0" presId="urn:microsoft.com/office/officeart/2005/8/layout/vList5"/>
    <dgm:cxn modelId="{C37BF786-D29A-4541-BBA5-4366B6A2B3E5}" type="presParOf" srcId="{72E5D872-2E8C-864E-A30F-3EFC74A22D86}" destId="{D4B734A2-21EA-0B45-AC31-7AC30691EB91}" srcOrd="0" destOrd="0" presId="urn:microsoft.com/office/officeart/2005/8/layout/vList5"/>
    <dgm:cxn modelId="{F142ACC4-6486-A44F-B5D0-2E8628C13E0E}" type="presParOf" srcId="{72E5D872-2E8C-864E-A30F-3EFC74A22D86}" destId="{8AD78C48-6012-4C40-8F3B-43D516138011}" srcOrd="1" destOrd="0" presId="urn:microsoft.com/office/officeart/2005/8/layout/vList5"/>
    <dgm:cxn modelId="{58012113-2079-0D47-90C7-849B1C687B5A}" type="presParOf" srcId="{36EFB995-E97F-A645-B891-88CEB45983FC}" destId="{E3C2CC71-654F-D04C-86E3-34068EFB4943}" srcOrd="3" destOrd="0" presId="urn:microsoft.com/office/officeart/2005/8/layout/vList5"/>
    <dgm:cxn modelId="{FCB7D47E-9D39-E941-B3E9-0FB93C293298}" type="presParOf" srcId="{36EFB995-E97F-A645-B891-88CEB45983FC}" destId="{D7BF22F5-B1B5-F646-9C2E-5FAC2BA19D0B}" srcOrd="4" destOrd="0" presId="urn:microsoft.com/office/officeart/2005/8/layout/vList5"/>
    <dgm:cxn modelId="{4A6EC797-B153-FB4C-8035-6D6EC4A00243}" type="presParOf" srcId="{D7BF22F5-B1B5-F646-9C2E-5FAC2BA19D0B}" destId="{8D79D83C-E46F-874A-BE04-5897500959E6}" srcOrd="0" destOrd="0" presId="urn:microsoft.com/office/officeart/2005/8/layout/vList5"/>
    <dgm:cxn modelId="{C48E52CE-8CFC-EF4E-AFFA-8925E16319D8}" type="presParOf" srcId="{D7BF22F5-B1B5-F646-9C2E-5FAC2BA19D0B}" destId="{EE54BB1B-34AC-8540-8270-078D14ECD2B0}" srcOrd="1" destOrd="0" presId="urn:microsoft.com/office/officeart/2005/8/layout/vList5"/>
    <dgm:cxn modelId="{C4235686-C008-E240-861A-B0CFA30DA22C}" type="presParOf" srcId="{36EFB995-E97F-A645-B891-88CEB45983FC}" destId="{ECE1428D-40BC-1742-87D2-D843C3C85F9D}" srcOrd="5" destOrd="0" presId="urn:microsoft.com/office/officeart/2005/8/layout/vList5"/>
    <dgm:cxn modelId="{FBA8A5E2-5AD1-6F4D-9A70-5DC29EB0A41C}" type="presParOf" srcId="{36EFB995-E97F-A645-B891-88CEB45983FC}" destId="{BA49C76F-996D-5740-9383-F4E70BC3FF66}" srcOrd="6" destOrd="0" presId="urn:microsoft.com/office/officeart/2005/8/layout/vList5"/>
    <dgm:cxn modelId="{FCBF3190-8130-EB4B-AF8A-43D9E47C8DB8}" type="presParOf" srcId="{BA49C76F-996D-5740-9383-F4E70BC3FF66}" destId="{3E53C86D-DD93-EF40-A64A-A3F544BF32AA}" srcOrd="0" destOrd="0" presId="urn:microsoft.com/office/officeart/2005/8/layout/vList5"/>
    <dgm:cxn modelId="{32E4BC2A-1854-9B48-A797-8EF01CBBF814}" type="presParOf" srcId="{BA49C76F-996D-5740-9383-F4E70BC3FF66}" destId="{8951761E-47A8-5245-B30D-BD7C9FCB960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4912D-F007-1249-81CD-593798DD135F}">
      <dsp:nvSpPr>
        <dsp:cNvPr id="0" name=""/>
        <dsp:cNvSpPr/>
      </dsp:nvSpPr>
      <dsp:spPr>
        <a:xfrm rot="5400000">
          <a:off x="2680354" y="-1235334"/>
          <a:ext cx="1148362" cy="391027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3785FF"/>
              </a:solidFill>
            </a:rPr>
            <a:t>Democracy in Education</a:t>
          </a:r>
          <a:endParaRPr kumimoji="1" lang="ja-JP" altLang="en-US" sz="2000" kern="1200" dirty="0">
            <a:solidFill>
              <a:srgbClr val="3785FF"/>
            </a:solidFill>
          </a:endParaRPr>
        </a:p>
        <a:p>
          <a:pPr marL="228600" lvl="1" indent="-228600" algn="l" defTabSz="889000">
            <a:lnSpc>
              <a:spcPct val="90000"/>
            </a:lnSpc>
            <a:spcBef>
              <a:spcPct val="0"/>
            </a:spcBef>
            <a:spcAft>
              <a:spcPct val="15000"/>
            </a:spcAft>
            <a:buChar char="••"/>
          </a:pPr>
          <a:r>
            <a:rPr lang="en-US" sz="2000" kern="1200" dirty="0" smtClean="0">
              <a:solidFill>
                <a:srgbClr val="3785FF"/>
              </a:solidFill>
            </a:rPr>
            <a:t>British tradition of theatre, little to do with authentic communication</a:t>
          </a:r>
          <a:endParaRPr kumimoji="1" lang="ja-JP" altLang="en-US" sz="2000" kern="1200" dirty="0">
            <a:solidFill>
              <a:srgbClr val="3785FF"/>
            </a:solidFill>
          </a:endParaRPr>
        </a:p>
      </dsp:txBody>
      <dsp:txXfrm rot="-5400000">
        <a:off x="1299397" y="201681"/>
        <a:ext cx="3854219" cy="1036246"/>
      </dsp:txXfrm>
    </dsp:sp>
    <dsp:sp modelId="{571DC7BC-5F5F-C04F-A6A1-88CA5F33B9AC}">
      <dsp:nvSpPr>
        <dsp:cNvPr id="0" name=""/>
        <dsp:cNvSpPr/>
      </dsp:nvSpPr>
      <dsp:spPr>
        <a:xfrm>
          <a:off x="5" y="2077"/>
          <a:ext cx="1299392" cy="143545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1968 Douglas Barnes</a:t>
          </a:r>
          <a:endParaRPr kumimoji="1" lang="ja-JP" altLang="en-US" sz="2400" kern="1200" dirty="0"/>
        </a:p>
      </dsp:txBody>
      <dsp:txXfrm>
        <a:off x="63436" y="65508"/>
        <a:ext cx="1172530" cy="1308591"/>
      </dsp:txXfrm>
    </dsp:sp>
    <dsp:sp modelId="{8AD78C48-6012-4C40-8F3B-43D516138011}">
      <dsp:nvSpPr>
        <dsp:cNvPr id="0" name=""/>
        <dsp:cNvSpPr/>
      </dsp:nvSpPr>
      <dsp:spPr>
        <a:xfrm rot="5400000">
          <a:off x="2680354" y="271891"/>
          <a:ext cx="1148362" cy="391027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3785FF"/>
              </a:solidFill>
            </a:rPr>
            <a:t>Brought Drama into the Second Language Classroom</a:t>
          </a:r>
          <a:endParaRPr kumimoji="1" lang="ja-JP" altLang="en-US" sz="2000" kern="1200" dirty="0">
            <a:solidFill>
              <a:srgbClr val="3785FF"/>
            </a:solidFill>
          </a:endParaRPr>
        </a:p>
        <a:p>
          <a:pPr marL="228600" lvl="1" indent="-228600" algn="l" defTabSz="889000">
            <a:lnSpc>
              <a:spcPct val="90000"/>
            </a:lnSpc>
            <a:spcBef>
              <a:spcPct val="0"/>
            </a:spcBef>
            <a:spcAft>
              <a:spcPct val="15000"/>
            </a:spcAft>
            <a:buChar char="••"/>
          </a:pPr>
          <a:r>
            <a:rPr lang="en-US" sz="2000" kern="1200" dirty="0" smtClean="0">
              <a:solidFill>
                <a:srgbClr val="3785FF"/>
              </a:solidFill>
            </a:rPr>
            <a:t>Product over Process</a:t>
          </a:r>
          <a:endParaRPr lang="en-US" sz="2000" kern="1200" dirty="0">
            <a:solidFill>
              <a:srgbClr val="3785FF"/>
            </a:solidFill>
          </a:endParaRPr>
        </a:p>
      </dsp:txBody>
      <dsp:txXfrm rot="-5400000">
        <a:off x="1299397" y="1708906"/>
        <a:ext cx="3854219" cy="1036246"/>
      </dsp:txXfrm>
    </dsp:sp>
    <dsp:sp modelId="{D4B734A2-21EA-0B45-AC31-7AC30691EB91}">
      <dsp:nvSpPr>
        <dsp:cNvPr id="0" name=""/>
        <dsp:cNvSpPr/>
      </dsp:nvSpPr>
      <dsp:spPr>
        <a:xfrm>
          <a:off x="5" y="1509303"/>
          <a:ext cx="1299392" cy="143545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1976 Richard Via</a:t>
          </a:r>
          <a:endParaRPr kumimoji="1" lang="ja-JP" altLang="en-US" sz="2400" kern="1200" dirty="0"/>
        </a:p>
      </dsp:txBody>
      <dsp:txXfrm>
        <a:off x="63436" y="1572734"/>
        <a:ext cx="1172530" cy="1308591"/>
      </dsp:txXfrm>
    </dsp:sp>
    <dsp:sp modelId="{EE54BB1B-34AC-8540-8270-078D14ECD2B0}">
      <dsp:nvSpPr>
        <dsp:cNvPr id="0" name=""/>
        <dsp:cNvSpPr/>
      </dsp:nvSpPr>
      <dsp:spPr>
        <a:xfrm rot="5400000">
          <a:off x="2680354" y="1779118"/>
          <a:ext cx="1148362" cy="391027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3785FF"/>
              </a:solidFill>
            </a:rPr>
            <a:t>“</a:t>
          </a:r>
          <a:r>
            <a:rPr lang="en-US" sz="2000" kern="1200" dirty="0" err="1" smtClean="0">
              <a:solidFill>
                <a:srgbClr val="3785FF"/>
              </a:solidFill>
            </a:rPr>
            <a:t>Appropriacy</a:t>
          </a:r>
          <a:r>
            <a:rPr lang="en-US" sz="2000" kern="1200" dirty="0" smtClean="0">
              <a:solidFill>
                <a:srgbClr val="3785FF"/>
              </a:solidFill>
            </a:rPr>
            <a:t> of Language”</a:t>
          </a:r>
          <a:endParaRPr kumimoji="1" lang="ja-JP" altLang="en-US" sz="2000" kern="1200" dirty="0">
            <a:solidFill>
              <a:srgbClr val="3785FF"/>
            </a:solidFill>
          </a:endParaRPr>
        </a:p>
        <a:p>
          <a:pPr marL="228600" lvl="1" indent="-228600" algn="l" defTabSz="889000">
            <a:lnSpc>
              <a:spcPct val="90000"/>
            </a:lnSpc>
            <a:spcBef>
              <a:spcPct val="0"/>
            </a:spcBef>
            <a:spcAft>
              <a:spcPct val="15000"/>
            </a:spcAft>
            <a:buChar char="••"/>
          </a:pPr>
          <a:r>
            <a:rPr lang="en-US" sz="2000" kern="1200" dirty="0" smtClean="0">
              <a:solidFill>
                <a:srgbClr val="3785FF"/>
              </a:solidFill>
            </a:rPr>
            <a:t>Process over Product</a:t>
          </a:r>
          <a:endParaRPr kumimoji="1" lang="ja-JP" altLang="en-US" sz="2000" kern="1200" dirty="0">
            <a:solidFill>
              <a:srgbClr val="3785FF"/>
            </a:solidFill>
          </a:endParaRPr>
        </a:p>
      </dsp:txBody>
      <dsp:txXfrm rot="-5400000">
        <a:off x="1299397" y="3216133"/>
        <a:ext cx="3854219" cy="1036246"/>
      </dsp:txXfrm>
    </dsp:sp>
    <dsp:sp modelId="{8D79D83C-E46F-874A-BE04-5897500959E6}">
      <dsp:nvSpPr>
        <dsp:cNvPr id="0" name=""/>
        <dsp:cNvSpPr/>
      </dsp:nvSpPr>
      <dsp:spPr>
        <a:xfrm>
          <a:off x="5" y="3016530"/>
          <a:ext cx="1299392" cy="143545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1978 Maley &amp; Duff</a:t>
          </a:r>
          <a:endParaRPr kumimoji="1" lang="ja-JP" altLang="en-US" sz="2400" kern="1200" dirty="0"/>
        </a:p>
      </dsp:txBody>
      <dsp:txXfrm>
        <a:off x="63436" y="3079961"/>
        <a:ext cx="1172530" cy="1308591"/>
      </dsp:txXfrm>
    </dsp:sp>
    <dsp:sp modelId="{8951761E-47A8-5245-B30D-BD7C9FCB960B}">
      <dsp:nvSpPr>
        <dsp:cNvPr id="0" name=""/>
        <dsp:cNvSpPr/>
      </dsp:nvSpPr>
      <dsp:spPr>
        <a:xfrm rot="5400000">
          <a:off x="2537811" y="3425117"/>
          <a:ext cx="1427093" cy="390645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rgbClr val="3785FF"/>
              </a:solidFill>
            </a:rPr>
            <a:t>Fills gap between traditional language education and pragmatic needs of the students</a:t>
          </a:r>
          <a:endParaRPr kumimoji="1" lang="ja-JP" altLang="en-US" sz="1800" kern="1200" dirty="0">
            <a:solidFill>
              <a:srgbClr val="3785FF"/>
            </a:solidFill>
          </a:endParaRPr>
        </a:p>
        <a:p>
          <a:pPr marL="171450" lvl="1" indent="-171450" algn="l" defTabSz="800100">
            <a:lnSpc>
              <a:spcPct val="90000"/>
            </a:lnSpc>
            <a:spcBef>
              <a:spcPct val="0"/>
            </a:spcBef>
            <a:spcAft>
              <a:spcPct val="15000"/>
            </a:spcAft>
            <a:buChar char="••"/>
          </a:pPr>
          <a:r>
            <a:rPr lang="en-US" sz="1800" kern="1200" dirty="0" smtClean="0">
              <a:solidFill>
                <a:srgbClr val="3785FF"/>
              </a:solidFill>
            </a:rPr>
            <a:t>Sociolinguistic approach to language learning</a:t>
          </a:r>
          <a:endParaRPr lang="en-US" sz="1800" kern="1200" dirty="0">
            <a:solidFill>
              <a:srgbClr val="3785FF"/>
            </a:solidFill>
          </a:endParaRPr>
        </a:p>
      </dsp:txBody>
      <dsp:txXfrm rot="-5400000">
        <a:off x="1298129" y="4734465"/>
        <a:ext cx="3836793" cy="1287763"/>
      </dsp:txXfrm>
    </dsp:sp>
    <dsp:sp modelId="{3E53C86D-DD93-EF40-A64A-A3F544BF32AA}">
      <dsp:nvSpPr>
        <dsp:cNvPr id="0" name=""/>
        <dsp:cNvSpPr/>
      </dsp:nvSpPr>
      <dsp:spPr>
        <a:xfrm>
          <a:off x="5" y="4523756"/>
          <a:ext cx="1298123" cy="17091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1981 Susan Holden</a:t>
          </a:r>
          <a:endParaRPr kumimoji="1" lang="ja-JP" altLang="en-US" sz="2400" kern="1200" dirty="0">
            <a:solidFill>
              <a:srgbClr val="3785FF"/>
            </a:solidFill>
          </a:endParaRPr>
        </a:p>
      </dsp:txBody>
      <dsp:txXfrm>
        <a:off x="63374" y="4587125"/>
        <a:ext cx="1171385" cy="158244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F088C9-11A4-E140-892D-BD4DC55104C8}" type="datetimeFigureOut">
              <a:rPr kumimoji="1" lang="ja-JP" altLang="en-US" smtClean="0"/>
              <a:t>3/19/13</a:t>
            </a:fld>
            <a:endParaRPr kumimoji="1" lang="ja-JP"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033798-F7A6-4445-B9C0-9D9177C13E4E}" type="slidenum">
              <a:rPr kumimoji="1" lang="ja-JP" altLang="en-US" smtClean="0"/>
              <a:t>‹#›</a:t>
            </a:fld>
            <a:endParaRPr kumimoji="1" lang="ja-JP" altLang="en-US"/>
          </a:p>
        </p:txBody>
      </p:sp>
    </p:spTree>
    <p:extLst>
      <p:ext uri="{BB962C8B-B14F-4D97-AF65-F5344CB8AC3E}">
        <p14:creationId xmlns:p14="http://schemas.microsoft.com/office/powerpoint/2010/main" val="403631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69DC2-484A-2643-A951-287EB8EFFF1E}" type="datetimeFigureOut">
              <a:rPr kumimoji="1" lang="ja-JP" altLang="en-US" smtClean="0"/>
              <a:t>3/19/13</a:t>
            </a:fld>
            <a:endParaRPr kumimoji="1" lang="ja-JP"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BD829-2BF4-BE4E-B6C7-E69C7289A59E}" type="slidenum">
              <a:rPr kumimoji="1" lang="ja-JP" altLang="en-US" smtClean="0"/>
              <a:t>‹#›</a:t>
            </a:fld>
            <a:endParaRPr kumimoji="1" lang="ja-JP" altLang="en-US"/>
          </a:p>
        </p:txBody>
      </p:sp>
    </p:spTree>
    <p:extLst>
      <p:ext uri="{BB962C8B-B14F-4D97-AF65-F5344CB8AC3E}">
        <p14:creationId xmlns:p14="http://schemas.microsoft.com/office/powerpoint/2010/main" val="30583718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kumimoji="1" lang="en-US" altLang="ja-JP" dirty="0" smtClean="0"/>
              <a:t>DRAMA ACTIVATES THE</a:t>
            </a:r>
            <a:r>
              <a:rPr kumimoji="1" lang="en-US" altLang="ja-JP" baseline="0" dirty="0" smtClean="0"/>
              <a:t> WHOLE STUDENT.   D</a:t>
            </a:r>
            <a:r>
              <a:rPr kumimoji="1" lang="en-US" altLang="ja-JP" dirty="0" smtClean="0"/>
              <a:t>rama allows students to use all the</a:t>
            </a:r>
            <a:r>
              <a:rPr kumimoji="1" lang="en-US" altLang="ja-JP" baseline="0" dirty="0" smtClean="0"/>
              <a:t> resources for communication that they have at there disposal and broadens the definition of communication.   Equals the playing field, so to speak.    When learning a second language, we cannot it from pragmatic or social/cultural knowledge.  </a:t>
            </a:r>
            <a:endParaRPr kumimoji="1" lang="ja-JP" altLang="en-US" dirty="0"/>
          </a:p>
        </p:txBody>
      </p:sp>
      <p:sp>
        <p:nvSpPr>
          <p:cNvPr id="4" name="Slide Number Placeholder 3"/>
          <p:cNvSpPr>
            <a:spLocks noGrp="1"/>
          </p:cNvSpPr>
          <p:nvPr>
            <p:ph type="sldNum" sz="quarter" idx="10"/>
          </p:nvPr>
        </p:nvSpPr>
        <p:spPr/>
        <p:txBody>
          <a:bodyPr/>
          <a:lstStyle/>
          <a:p>
            <a:fld id="{C19BD829-2BF4-BE4E-B6C7-E69C7289A59E}" type="slidenum">
              <a:rPr kumimoji="1" lang="ja-JP" altLang="en-US" smtClean="0"/>
              <a:t>10</a:t>
            </a:fld>
            <a:endParaRPr kumimoji="1" lang="ja-JP" altLang="en-US"/>
          </a:p>
        </p:txBody>
      </p:sp>
    </p:spTree>
    <p:extLst>
      <p:ext uri="{BB962C8B-B14F-4D97-AF65-F5344CB8AC3E}">
        <p14:creationId xmlns:p14="http://schemas.microsoft.com/office/powerpoint/2010/main" val="159972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kumimoji="1" lang="en-US" altLang="ja-JP" dirty="0" smtClean="0"/>
              <a:t>Ok, so how do they</a:t>
            </a:r>
            <a:r>
              <a:rPr kumimoji="1" lang="en-US" altLang="ja-JP" baseline="0" dirty="0" smtClean="0"/>
              <a:t> manifest in the classroom?</a:t>
            </a:r>
            <a:endParaRPr kumimoji="1" lang="ja-JP" altLang="en-US" dirty="0"/>
          </a:p>
        </p:txBody>
      </p:sp>
      <p:sp>
        <p:nvSpPr>
          <p:cNvPr id="4" name="Slide Number Placeholder 3"/>
          <p:cNvSpPr>
            <a:spLocks noGrp="1"/>
          </p:cNvSpPr>
          <p:nvPr>
            <p:ph type="sldNum" sz="quarter" idx="10"/>
          </p:nvPr>
        </p:nvSpPr>
        <p:spPr/>
        <p:txBody>
          <a:bodyPr/>
          <a:lstStyle/>
          <a:p>
            <a:fld id="{C19BD829-2BF4-BE4E-B6C7-E69C7289A59E}" type="slidenum">
              <a:rPr kumimoji="1" lang="ja-JP" altLang="en-US" smtClean="0"/>
              <a:t>14</a:t>
            </a:fld>
            <a:endParaRPr kumimoji="1" lang="ja-JP" altLang="en-US"/>
          </a:p>
        </p:txBody>
      </p:sp>
    </p:spTree>
    <p:extLst>
      <p:ext uri="{BB962C8B-B14F-4D97-AF65-F5344CB8AC3E}">
        <p14:creationId xmlns:p14="http://schemas.microsoft.com/office/powerpoint/2010/main" val="69670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kumimoji="1" lang="en-US" altLang="ja-JP" dirty="0" smtClean="0"/>
              <a:t>Ok, so how do they</a:t>
            </a:r>
            <a:r>
              <a:rPr kumimoji="1" lang="en-US" altLang="ja-JP" baseline="0" dirty="0" smtClean="0"/>
              <a:t> manifest in the classroom?</a:t>
            </a:r>
            <a:endParaRPr kumimoji="1" lang="ja-JP" altLang="en-US" dirty="0"/>
          </a:p>
        </p:txBody>
      </p:sp>
      <p:sp>
        <p:nvSpPr>
          <p:cNvPr id="4" name="Slide Number Placeholder 3"/>
          <p:cNvSpPr>
            <a:spLocks noGrp="1"/>
          </p:cNvSpPr>
          <p:nvPr>
            <p:ph type="sldNum" sz="quarter" idx="10"/>
          </p:nvPr>
        </p:nvSpPr>
        <p:spPr/>
        <p:txBody>
          <a:bodyPr/>
          <a:lstStyle/>
          <a:p>
            <a:fld id="{C19BD829-2BF4-BE4E-B6C7-E69C7289A59E}" type="slidenum">
              <a:rPr kumimoji="1" lang="ja-JP" altLang="en-US" smtClean="0"/>
              <a:t>15</a:t>
            </a:fld>
            <a:endParaRPr kumimoji="1" lang="ja-JP" altLang="en-US"/>
          </a:p>
        </p:txBody>
      </p:sp>
    </p:spTree>
    <p:extLst>
      <p:ext uri="{BB962C8B-B14F-4D97-AF65-F5344CB8AC3E}">
        <p14:creationId xmlns:p14="http://schemas.microsoft.com/office/powerpoint/2010/main" val="69670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kumimoji="1" lang="en-US" altLang="ja-JP" dirty="0" smtClean="0"/>
              <a:t>Ok, so how do they</a:t>
            </a:r>
            <a:r>
              <a:rPr kumimoji="1" lang="en-US" altLang="ja-JP" baseline="0" dirty="0" smtClean="0"/>
              <a:t> manifest in the classroom?</a:t>
            </a:r>
            <a:endParaRPr kumimoji="1" lang="ja-JP" altLang="en-US" dirty="0"/>
          </a:p>
        </p:txBody>
      </p:sp>
      <p:sp>
        <p:nvSpPr>
          <p:cNvPr id="4" name="Slide Number Placeholder 3"/>
          <p:cNvSpPr>
            <a:spLocks noGrp="1"/>
          </p:cNvSpPr>
          <p:nvPr>
            <p:ph type="sldNum" sz="quarter" idx="10"/>
          </p:nvPr>
        </p:nvSpPr>
        <p:spPr/>
        <p:txBody>
          <a:bodyPr/>
          <a:lstStyle/>
          <a:p>
            <a:fld id="{C19BD829-2BF4-BE4E-B6C7-E69C7289A59E}" type="slidenum">
              <a:rPr kumimoji="1" lang="ja-JP" altLang="en-US" smtClean="0"/>
              <a:t>16</a:t>
            </a:fld>
            <a:endParaRPr kumimoji="1" lang="ja-JP" altLang="en-US"/>
          </a:p>
        </p:txBody>
      </p:sp>
    </p:spTree>
    <p:extLst>
      <p:ext uri="{BB962C8B-B14F-4D97-AF65-F5344CB8AC3E}">
        <p14:creationId xmlns:p14="http://schemas.microsoft.com/office/powerpoint/2010/main" val="69670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kumimoji="1" lang="en-US" altLang="ja-JP" dirty="0" smtClean="0"/>
              <a:t>Ok, so how do they</a:t>
            </a:r>
            <a:r>
              <a:rPr kumimoji="1" lang="en-US" altLang="ja-JP" baseline="0" dirty="0" smtClean="0"/>
              <a:t> manifest in the classroom?</a:t>
            </a:r>
            <a:endParaRPr kumimoji="1" lang="ja-JP" altLang="en-US" dirty="0"/>
          </a:p>
        </p:txBody>
      </p:sp>
      <p:sp>
        <p:nvSpPr>
          <p:cNvPr id="4" name="Slide Number Placeholder 3"/>
          <p:cNvSpPr>
            <a:spLocks noGrp="1"/>
          </p:cNvSpPr>
          <p:nvPr>
            <p:ph type="sldNum" sz="quarter" idx="10"/>
          </p:nvPr>
        </p:nvSpPr>
        <p:spPr/>
        <p:txBody>
          <a:bodyPr/>
          <a:lstStyle/>
          <a:p>
            <a:fld id="{C19BD829-2BF4-BE4E-B6C7-E69C7289A59E}" type="slidenum">
              <a:rPr kumimoji="1" lang="ja-JP" altLang="en-US" smtClean="0"/>
              <a:t>25</a:t>
            </a:fld>
            <a:endParaRPr kumimoji="1" lang="ja-JP" altLang="en-US"/>
          </a:p>
        </p:txBody>
      </p:sp>
    </p:spTree>
    <p:extLst>
      <p:ext uri="{BB962C8B-B14F-4D97-AF65-F5344CB8AC3E}">
        <p14:creationId xmlns:p14="http://schemas.microsoft.com/office/powerpoint/2010/main" val="69670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kumimoji="1" lang="en-US" altLang="ja-JP" dirty="0" smtClean="0"/>
              <a:t>Ok, so how do they</a:t>
            </a:r>
            <a:r>
              <a:rPr kumimoji="1" lang="en-US" altLang="ja-JP" baseline="0" dirty="0" smtClean="0"/>
              <a:t> manifest in the classroom?</a:t>
            </a:r>
            <a:endParaRPr kumimoji="1" lang="ja-JP" altLang="en-US" dirty="0"/>
          </a:p>
        </p:txBody>
      </p:sp>
      <p:sp>
        <p:nvSpPr>
          <p:cNvPr id="4" name="Slide Number Placeholder 3"/>
          <p:cNvSpPr>
            <a:spLocks noGrp="1"/>
          </p:cNvSpPr>
          <p:nvPr>
            <p:ph type="sldNum" sz="quarter" idx="10"/>
          </p:nvPr>
        </p:nvSpPr>
        <p:spPr/>
        <p:txBody>
          <a:bodyPr/>
          <a:lstStyle/>
          <a:p>
            <a:fld id="{C19BD829-2BF4-BE4E-B6C7-E69C7289A59E}" type="slidenum">
              <a:rPr kumimoji="1" lang="ja-JP" altLang="en-US" smtClean="0"/>
              <a:t>26</a:t>
            </a:fld>
            <a:endParaRPr kumimoji="1" lang="ja-JP" altLang="en-US"/>
          </a:p>
        </p:txBody>
      </p:sp>
    </p:spTree>
    <p:extLst>
      <p:ext uri="{BB962C8B-B14F-4D97-AF65-F5344CB8AC3E}">
        <p14:creationId xmlns:p14="http://schemas.microsoft.com/office/powerpoint/2010/main" val="69670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896471"/>
            <a:ext cx="6400800" cy="3307227"/>
          </a:xfrm>
        </p:spPr>
        <p:txBody>
          <a:bodyPr>
            <a:noAutofit/>
          </a:bodyPr>
          <a:lstStyle>
            <a:lvl1pPr>
              <a:defRPr sz="6600">
                <a:latin typeface="Jazz LET"/>
                <a:cs typeface="Jazz LET"/>
              </a:defRPr>
            </a:lvl1pPr>
          </a:lstStyle>
          <a:p>
            <a:r>
              <a:rPr kumimoji="1" lang="en-US" altLang="ja-JP" smtClean="0"/>
              <a:t>Click to edit Master title style</a:t>
            </a:r>
            <a:endParaRPr kumimoji="1" lang="ja-JP" altLang="en-US" dirty="0"/>
          </a:p>
        </p:txBody>
      </p:sp>
      <p:sp>
        <p:nvSpPr>
          <p:cNvPr id="3" name="Subtitle 2"/>
          <p:cNvSpPr>
            <a:spLocks noGrp="1"/>
          </p:cNvSpPr>
          <p:nvPr>
            <p:ph type="subTitle" idx="1"/>
          </p:nvPr>
        </p:nvSpPr>
        <p:spPr>
          <a:xfrm>
            <a:off x="1371600" y="4203698"/>
            <a:ext cx="6400800" cy="1752600"/>
          </a:xfrm>
        </p:spPr>
        <p:txBody>
          <a:bodyPr/>
          <a:lstStyle>
            <a:lvl1pPr marL="0" indent="0" algn="ctr">
              <a:buNone/>
              <a:defRPr>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dirty="0"/>
          </a:p>
        </p:txBody>
      </p:sp>
      <p:sp>
        <p:nvSpPr>
          <p:cNvPr id="7"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8"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896029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a:xfrm>
            <a:off x="493059" y="2"/>
            <a:ext cx="8650942" cy="6851651"/>
          </a:xfrm>
          <a:prstGeom prst="rect">
            <a:avLst/>
          </a:prstGeom>
          <a:gradFill>
            <a:gsLst>
              <a:gs pos="0">
                <a:srgbClr val="000000">
                  <a:alpha val="0"/>
                </a:srgbClr>
              </a:gs>
              <a:gs pos="100000">
                <a:srgbClr val="000000">
                  <a:alpha val="0"/>
                </a:srgbClr>
              </a:gs>
              <a:gs pos="99000">
                <a:srgbClr val="000000"/>
              </a:gs>
              <a:gs pos="10000">
                <a:srgbClr val="000000"/>
              </a:gs>
              <a:gs pos="50000">
                <a:srgbClr val="000000"/>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a:xfrm>
            <a:off x="493059" y="149412"/>
            <a:ext cx="8650941" cy="850900"/>
          </a:xfrm>
          <a:noFill/>
        </p:spPr>
        <p:txBody>
          <a:bodyPr>
            <a:normAutofit/>
          </a:bodyPr>
          <a:lstStyle>
            <a:lvl1pPr algn="l">
              <a:defRPr sz="3600"/>
            </a:lvl1pPr>
          </a:lstStyle>
          <a:p>
            <a:r>
              <a:rPr kumimoji="1" lang="en-US" altLang="ja-JP" smtClean="0"/>
              <a:t>Click to edit Master title style</a:t>
            </a:r>
            <a:endParaRPr kumimoji="1" lang="ja-JP" altLang="en-US" dirty="0"/>
          </a:p>
        </p:txBody>
      </p:sp>
      <p:sp>
        <p:nvSpPr>
          <p:cNvPr id="12" name="Text Placeholder 2"/>
          <p:cNvSpPr>
            <a:spLocks noGrp="1"/>
          </p:cNvSpPr>
          <p:nvPr>
            <p:ph idx="1"/>
          </p:nvPr>
        </p:nvSpPr>
        <p:spPr>
          <a:xfrm>
            <a:off x="1464238" y="1225178"/>
            <a:ext cx="6651065" cy="4900987"/>
          </a:xfrm>
          <a:prstGeom prst="rect">
            <a:avLst/>
          </a:prstGeom>
        </p:spPr>
        <p:txBody>
          <a:bodyPr vert="horz" lIns="91440" tIns="45720" rIns="91440" bIns="45720" rtlCol="0">
            <a:normAutofit/>
          </a:bodyPr>
          <a:lstStyle>
            <a:lvl1pPr marL="457200" indent="-457200">
              <a:buFont typeface="Wingdings" charset="2"/>
              <a:buChar char="l"/>
              <a:defRPr sz="2800"/>
            </a:lvl1pPr>
            <a:lvl2pPr marL="742950" indent="-285750">
              <a:buFont typeface="Arial"/>
              <a:buChar char="•"/>
              <a:defRPr sz="2400"/>
            </a:lvl2pPr>
            <a:lvl3pPr marL="1143000" indent="-228600">
              <a:buFont typeface="Arial"/>
              <a:buChar char="•"/>
              <a:defRPr sz="2000">
                <a:solidFill>
                  <a:srgbClr val="3785FF"/>
                </a:solidFill>
              </a:defRPr>
            </a:lvl3pPr>
            <a:lvl4pPr>
              <a:defRPr sz="1800"/>
            </a:lvl4pPr>
            <a:lvl5pPr>
              <a:defRPr sz="1800"/>
            </a:lvl5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13"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14"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103125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4200" y="0"/>
            <a:ext cx="8064500" cy="1231900"/>
          </a:xfrm>
        </p:spPr>
        <p:txBody>
          <a:bodyPr>
            <a:normAutofit/>
          </a:bodyPr>
          <a:lstStyle>
            <a:lvl1pPr algn="ctr">
              <a:defRPr sz="3600"/>
            </a:lvl1pPr>
          </a:lstStyle>
          <a:p>
            <a:r>
              <a:rPr kumimoji="1" lang="en-US" altLang="ja-JP" smtClean="0"/>
              <a:t>Click to edit Master title style</a:t>
            </a:r>
            <a:endParaRPr kumimoji="1" lang="ja-JP" altLang="en-US" dirty="0"/>
          </a:p>
        </p:txBody>
      </p:sp>
      <p:sp>
        <p:nvSpPr>
          <p:cNvPr id="19" name="Content Placeholder 18"/>
          <p:cNvSpPr>
            <a:spLocks noGrp="1"/>
          </p:cNvSpPr>
          <p:nvPr>
            <p:ph sz="quarter" idx="10" hasCustomPrompt="1"/>
          </p:nvPr>
        </p:nvSpPr>
        <p:spPr>
          <a:xfrm>
            <a:off x="981635" y="1396253"/>
            <a:ext cx="7188200" cy="4800600"/>
          </a:xfrm>
        </p:spPr>
        <p:txBody>
          <a:bodyPr/>
          <a:lstStyle>
            <a:lvl1pPr marL="342900" indent="-342900">
              <a:buFont typeface="Wingdings" charset="2"/>
              <a:buChar char="l"/>
              <a:defRPr/>
            </a:lvl1pPr>
            <a:lvl2pPr marL="742950" indent="-285750">
              <a:buFont typeface="Arial"/>
              <a:buChar char="•"/>
              <a:defRPr/>
            </a:lvl2pPr>
          </a:lstStyle>
          <a:p>
            <a:pPr lvl="0"/>
            <a:r>
              <a:rPr kumimoji="1" lang="en-US" altLang="ja-JP" dirty="0" smtClean="0"/>
              <a:t> Click to edit Master text styles</a:t>
            </a:r>
          </a:p>
          <a:p>
            <a:pPr lvl="1"/>
            <a:r>
              <a:rPr kumimoji="1" lang="en-US" altLang="ja-JP" dirty="0" smtClean="0"/>
              <a:t>Second level</a:t>
            </a:r>
          </a:p>
          <a:p>
            <a:pPr lvl="3"/>
            <a:r>
              <a:rPr kumimoji="1" lang="en-US" altLang="ja-JP" dirty="0" smtClean="0"/>
              <a:t>Third level</a:t>
            </a:r>
          </a:p>
          <a:p>
            <a:pPr lvl="4"/>
            <a:r>
              <a:rPr kumimoji="1" lang="en-US" altLang="ja-JP" dirty="0" smtClean="0"/>
              <a:t>Fourth level</a:t>
            </a:r>
          </a:p>
          <a:p>
            <a:pPr lvl="5"/>
            <a:r>
              <a:rPr kumimoji="1" lang="en-US" altLang="ja-JP" dirty="0" smtClean="0"/>
              <a:t>Fifth level</a:t>
            </a:r>
            <a:endParaRPr kumimoji="1" lang="ja-JP" altLang="en-US" dirty="0"/>
          </a:p>
        </p:txBody>
      </p:sp>
      <p:sp>
        <p:nvSpPr>
          <p:cNvPr id="11"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12"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95153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a:gsLst>
              <a:gs pos="10000">
                <a:schemeClr val="bg2">
                  <a:alpha val="0"/>
                </a:schemeClr>
              </a:gs>
              <a:gs pos="17000">
                <a:srgbClr val="000000">
                  <a:alpha val="48000"/>
                </a:srgbClr>
              </a:gs>
              <a:gs pos="26000">
                <a:srgbClr val="000000"/>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a:xfrm>
            <a:off x="0" y="313764"/>
            <a:ext cx="9144000" cy="965200"/>
          </a:xfrm>
        </p:spPr>
        <p:txBody>
          <a:bodyPr anchor="ctr">
            <a:normAutofit/>
          </a:bodyPr>
          <a:lstStyle>
            <a:lvl1pPr algn="ctr">
              <a:defRPr sz="3600"/>
            </a:lvl1pPr>
          </a:lstStyle>
          <a:p>
            <a:r>
              <a:rPr kumimoji="1" lang="en-US" altLang="ja-JP" smtClean="0"/>
              <a:t>Click to edit Master title style</a:t>
            </a:r>
            <a:endParaRPr kumimoji="1" lang="ja-JP" altLang="en-US" dirty="0"/>
          </a:p>
        </p:txBody>
      </p:sp>
      <p:sp>
        <p:nvSpPr>
          <p:cNvPr id="7"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8"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2214710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dirty="0"/>
          </a:p>
        </p:txBody>
      </p:sp>
      <p:sp>
        <p:nvSpPr>
          <p:cNvPr id="6"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7"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2779380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79295"/>
            <a:ext cx="9144000" cy="850900"/>
          </a:xfrm>
        </p:spPr>
        <p:txBody>
          <a:bodyPr>
            <a:noAutofit/>
          </a:bodyPr>
          <a:lstStyle>
            <a:lvl1pPr>
              <a:defRPr sz="2800">
                <a:solidFill>
                  <a:schemeClr val="bg1"/>
                </a:solidFill>
              </a:defRPr>
            </a:lvl1pPr>
          </a:lstStyle>
          <a:p>
            <a:r>
              <a:rPr kumimoji="1" lang="en-US" altLang="ja-JP" smtClean="0"/>
              <a:t>Click to edit Master title style</a:t>
            </a:r>
            <a:endParaRPr kumimoji="1" lang="ja-JP" altLang="en-US" dirty="0"/>
          </a:p>
        </p:txBody>
      </p:sp>
      <p:sp>
        <p:nvSpPr>
          <p:cNvPr id="6"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7"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2199026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6"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2644442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theatreskycrop.jpg"/>
          <p:cNvPicPr>
            <a:picLocks noChangeAspect="1"/>
          </p:cNvPicPr>
          <p:nvPr userDrawn="1"/>
        </p:nvPicPr>
        <p:blipFill rotWithShape="1">
          <a:blip r:embed="rId2">
            <a:extLst>
              <a:ext uri="{28A0092B-C50C-407E-A947-70E740481C1C}">
                <a14:useLocalDpi xmlns:a14="http://schemas.microsoft.com/office/drawing/2010/main" val="0"/>
              </a:ext>
            </a:extLst>
          </a:blip>
          <a:srcRect l="15895" t="-2000" r="14779" b="30947"/>
          <a:stretch/>
        </p:blipFill>
        <p:spPr>
          <a:xfrm>
            <a:off x="0" y="-198448"/>
            <a:ext cx="9144000" cy="7050099"/>
          </a:xfrm>
          <a:prstGeom prst="rect">
            <a:avLst/>
          </a:prstGeom>
        </p:spPr>
      </p:pic>
      <p:sp>
        <p:nvSpPr>
          <p:cNvPr id="5"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rgbClr val="000000"/>
                </a:solidFill>
              </a:defRPr>
            </a:lvl1pPr>
          </a:lstStyle>
          <a:p>
            <a:r>
              <a:rPr lang="en-US" altLang="ja-JP" smtClean="0"/>
              <a:t>Drama in the L2 Classroom</a:t>
            </a:r>
            <a:endParaRPr lang="ja-JP" altLang="en-US" dirty="0"/>
          </a:p>
        </p:txBody>
      </p:sp>
      <p:sp>
        <p:nvSpPr>
          <p:cNvPr id="6"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rgbClr val="000000"/>
                </a:solidFill>
              </a:defRPr>
            </a:lvl1pPr>
          </a:lstStyle>
          <a:p>
            <a:r>
              <a:rPr lang="en-US" altLang="ja-JP" i="1" smtClean="0"/>
              <a:t>Matthew Barbee</a:t>
            </a:r>
            <a:r>
              <a:rPr lang="en-US" altLang="ja-JP" smtClean="0"/>
              <a:t>, 2013</a:t>
            </a:r>
            <a:endParaRPr lang="ja-JP" altLang="en-US" dirty="0"/>
          </a:p>
        </p:txBody>
      </p:sp>
    </p:spTree>
    <p:extLst>
      <p:ext uri="{BB962C8B-B14F-4D97-AF65-F5344CB8AC3E}">
        <p14:creationId xmlns:p14="http://schemas.microsoft.com/office/powerpoint/2010/main" val="1033377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descr="theatreskycrop.jpg"/>
          <p:cNvPicPr>
            <a:picLocks noChangeAspect="1"/>
          </p:cNvPicPr>
          <p:nvPr userDrawn="1"/>
        </p:nvPicPr>
        <p:blipFill rotWithShape="1">
          <a:blip r:embed="rId2">
            <a:extLst>
              <a:ext uri="{28A0092B-C50C-407E-A947-70E740481C1C}">
                <a14:useLocalDpi xmlns:a14="http://schemas.microsoft.com/office/drawing/2010/main" val="0"/>
              </a:ext>
            </a:extLst>
          </a:blip>
          <a:srcRect l="24477" t="11520" r="24379" b="37537"/>
          <a:stretch/>
        </p:blipFill>
        <p:spPr>
          <a:xfrm>
            <a:off x="0" y="2"/>
            <a:ext cx="9144000" cy="6851651"/>
          </a:xfrm>
          <a:prstGeom prst="rect">
            <a:avLst/>
          </a:prstGeom>
        </p:spPr>
      </p:pic>
      <p:sp>
        <p:nvSpPr>
          <p:cNvPr id="5"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rgbClr val="000000"/>
                </a:solidFill>
              </a:defRPr>
            </a:lvl1pPr>
          </a:lstStyle>
          <a:p>
            <a:r>
              <a:rPr lang="en-US" altLang="ja-JP" smtClean="0"/>
              <a:t>Drama in the L2 Classroom</a:t>
            </a:r>
            <a:endParaRPr lang="ja-JP" altLang="en-US" dirty="0"/>
          </a:p>
        </p:txBody>
      </p:sp>
      <p:sp>
        <p:nvSpPr>
          <p:cNvPr id="6"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rgbClr val="000000"/>
                </a:solidFill>
              </a:defRPr>
            </a:lvl1pPr>
          </a:lstStyle>
          <a:p>
            <a:r>
              <a:rPr lang="en-US" altLang="ja-JP" i="1" smtClean="0"/>
              <a:t>Matthew Barbee</a:t>
            </a:r>
            <a:r>
              <a:rPr lang="en-US" altLang="ja-JP" smtClean="0"/>
              <a:t>, 2013</a:t>
            </a:r>
            <a:endParaRPr lang="ja-JP" altLang="en-US" dirty="0"/>
          </a:p>
        </p:txBody>
      </p:sp>
    </p:spTree>
    <p:extLst>
      <p:ext uri="{BB962C8B-B14F-4D97-AF65-F5344CB8AC3E}">
        <p14:creationId xmlns:p14="http://schemas.microsoft.com/office/powerpoint/2010/main" val="1262266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descr="theatreskycrop.jpg"/>
          <p:cNvPicPr>
            <a:picLocks noChangeAspect="1"/>
          </p:cNvPicPr>
          <p:nvPr userDrawn="1"/>
        </p:nvPicPr>
        <p:blipFill rotWithShape="1">
          <a:blip r:embed="rId2">
            <a:extLst>
              <a:ext uri="{28A0092B-C50C-407E-A947-70E740481C1C}">
                <a14:useLocalDpi xmlns:a14="http://schemas.microsoft.com/office/drawing/2010/main" val="0"/>
              </a:ext>
            </a:extLst>
          </a:blip>
          <a:srcRect l="19118" t="30947" r="17931" b="6350"/>
          <a:stretch/>
        </p:blipFill>
        <p:spPr>
          <a:xfrm>
            <a:off x="1" y="2"/>
            <a:ext cx="9144000" cy="6851651"/>
          </a:xfrm>
          <a:prstGeom prst="rect">
            <a:avLst/>
          </a:prstGeom>
        </p:spPr>
      </p:pic>
      <p:sp>
        <p:nvSpPr>
          <p:cNvPr id="7" name="Rectangle 6"/>
          <p:cNvSpPr/>
          <p:nvPr userDrawn="1"/>
        </p:nvSpPr>
        <p:spPr>
          <a:xfrm>
            <a:off x="0" y="6356546"/>
            <a:ext cx="9144000" cy="495105"/>
          </a:xfrm>
          <a:prstGeom prst="rect">
            <a:avLst/>
          </a:prstGeom>
          <a:solidFill>
            <a:srgbClr val="000000">
              <a:alpha val="43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rgbClr val="000000"/>
                </a:solidFill>
              </a:defRPr>
            </a:lvl1pPr>
          </a:lstStyle>
          <a:p>
            <a:r>
              <a:rPr lang="en-US" altLang="ja-JP" dirty="0" smtClean="0">
                <a:solidFill>
                  <a:srgbClr val="F4D11C"/>
                </a:solidFill>
              </a:rPr>
              <a:t>Drama</a:t>
            </a:r>
            <a:r>
              <a:rPr lang="en-US" altLang="ja-JP" dirty="0" smtClean="0"/>
              <a:t> </a:t>
            </a:r>
            <a:r>
              <a:rPr lang="en-US" altLang="ja-JP" dirty="0" smtClean="0">
                <a:solidFill>
                  <a:srgbClr val="F4D11C"/>
                </a:solidFill>
              </a:rPr>
              <a:t>in the L2 Classroom</a:t>
            </a:r>
            <a:endParaRPr lang="ja-JP" altLang="en-US" dirty="0">
              <a:solidFill>
                <a:srgbClr val="F4D11C"/>
              </a:solidFill>
            </a:endParaRPr>
          </a:p>
        </p:txBody>
      </p:sp>
      <p:sp>
        <p:nvSpPr>
          <p:cNvPr id="6"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rgbClr val="F4D11C"/>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3198081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4" y="273051"/>
            <a:ext cx="3008313" cy="2660650"/>
          </a:xfrm>
        </p:spPr>
        <p:txBody>
          <a:bodyPr anchor="b">
            <a:noAutofit/>
          </a:bodyPr>
          <a:lstStyle>
            <a:lvl1pPr algn="r">
              <a:defRPr sz="4400" b="1"/>
            </a:lvl1pPr>
          </a:lstStyle>
          <a:p>
            <a:r>
              <a:rPr kumimoji="1" lang="en-US" altLang="ja-JP" dirty="0" smtClean="0"/>
              <a:t>Click to edit text</a:t>
            </a:r>
            <a:endParaRPr kumimoji="1" lang="ja-JP" altLang="en-US" dirty="0"/>
          </a:p>
        </p:txBody>
      </p:sp>
      <p:sp>
        <p:nvSpPr>
          <p:cNvPr id="3" name="Content Placeholder 2"/>
          <p:cNvSpPr>
            <a:spLocks noGrp="1"/>
          </p:cNvSpPr>
          <p:nvPr>
            <p:ph idx="1"/>
          </p:nvPr>
        </p:nvSpPr>
        <p:spPr>
          <a:xfrm>
            <a:off x="3575050" y="273052"/>
            <a:ext cx="5111750" cy="5853113"/>
          </a:xfrm>
          <a:gradFill flip="none" rotWithShape="1">
            <a:gsLst>
              <a:gs pos="0">
                <a:schemeClr val="bg1">
                  <a:lumMod val="90000"/>
                  <a:alpha val="25000"/>
                </a:schemeClr>
              </a:gs>
              <a:gs pos="100000">
                <a:schemeClr val="bg2"/>
              </a:gs>
            </a:gsLst>
            <a:lin ang="16200000" scaled="0"/>
            <a:tileRect/>
          </a:gradFill>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4" name="Text Placeholder 3"/>
          <p:cNvSpPr>
            <a:spLocks noGrp="1"/>
          </p:cNvSpPr>
          <p:nvPr>
            <p:ph type="body" sz="half" idx="2"/>
          </p:nvPr>
        </p:nvSpPr>
        <p:spPr>
          <a:xfrm>
            <a:off x="1028704" y="2933702"/>
            <a:ext cx="2436813" cy="31924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8" name="Date Placeholder 3"/>
          <p:cNvSpPr>
            <a:spLocks noGrp="1"/>
          </p:cNvSpPr>
          <p:nvPr>
            <p:ph type="dt" sz="half" idx="10"/>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9"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99472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75766"/>
            <a:ext cx="6400800" cy="3307227"/>
          </a:xfrm>
          <a:noFill/>
        </p:spPr>
        <p:txBody>
          <a:bodyPr>
            <a:noAutofit/>
          </a:bodyPr>
          <a:lstStyle>
            <a:lvl1pPr>
              <a:defRPr sz="6600">
                <a:solidFill>
                  <a:srgbClr val="FF0000"/>
                </a:solidFill>
                <a:latin typeface="Jazz LET"/>
                <a:cs typeface="Jazz LET"/>
              </a:defRPr>
            </a:lvl1pPr>
          </a:lstStyle>
          <a:p>
            <a:r>
              <a:rPr kumimoji="1" lang="en-US" altLang="ja-JP" smtClean="0"/>
              <a:t>Click to edit Master title style</a:t>
            </a:r>
            <a:endParaRPr kumimoji="1" lang="ja-JP" altLang="en-US" dirty="0"/>
          </a:p>
        </p:txBody>
      </p:sp>
      <p:sp>
        <p:nvSpPr>
          <p:cNvPr id="3" name="Subtitle 2"/>
          <p:cNvSpPr>
            <a:spLocks noGrp="1"/>
          </p:cNvSpPr>
          <p:nvPr>
            <p:ph type="subTitle" idx="1"/>
          </p:nvPr>
        </p:nvSpPr>
        <p:spPr>
          <a:xfrm>
            <a:off x="1371600" y="4382992"/>
            <a:ext cx="6400800" cy="1160184"/>
          </a:xfrm>
        </p:spPr>
        <p:txBody>
          <a:bodyPr/>
          <a:lstStyle>
            <a:lvl1pPr marL="0" indent="0" algn="ctr">
              <a:buNone/>
              <a:defRPr>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dirty="0"/>
          </a:p>
        </p:txBody>
      </p:sp>
      <p:sp>
        <p:nvSpPr>
          <p:cNvPr id="6" name="Rectangle 5"/>
          <p:cNvSpPr/>
          <p:nvPr userDrawn="1"/>
        </p:nvSpPr>
        <p:spPr>
          <a:xfrm>
            <a:off x="0" y="5877983"/>
            <a:ext cx="9144000" cy="980019"/>
          </a:xfrm>
          <a:prstGeom prst="rect">
            <a:avLst/>
          </a:prstGeom>
          <a:solidFill>
            <a:srgbClr val="000000">
              <a:alpha val="43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Footer Placeholder 4"/>
          <p:cNvSpPr txBox="1">
            <a:spLocks/>
          </p:cNvSpPr>
          <p:nvPr userDrawn="1"/>
        </p:nvSpPr>
        <p:spPr>
          <a:xfrm>
            <a:off x="4120445" y="5877982"/>
            <a:ext cx="3393018" cy="810686"/>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r>
              <a:rPr lang="en-US" altLang="ja-JP" sz="2400" b="1" dirty="0" smtClean="0">
                <a:solidFill>
                  <a:srgbClr val="FDFFF4"/>
                </a:solidFill>
              </a:rPr>
              <a:t>Matthew Barbee</a:t>
            </a:r>
          </a:p>
          <a:p>
            <a:pPr algn="ctr"/>
            <a:r>
              <a:rPr lang="en-US" altLang="ja-JP" sz="2000" b="1" dirty="0" err="1" smtClean="0">
                <a:solidFill>
                  <a:srgbClr val="FDFFF4"/>
                </a:solidFill>
              </a:rPr>
              <a:t>www.matthewbarbee.com</a:t>
            </a:r>
            <a:endParaRPr lang="ja-JP" altLang="en-US" sz="2000" b="1" dirty="0">
              <a:solidFill>
                <a:srgbClr val="FDFFF4"/>
              </a:solidFill>
            </a:endParaRPr>
          </a:p>
        </p:txBody>
      </p:sp>
      <p:pic>
        <p:nvPicPr>
          <p:cNvPr id="10" name="Picture 9"/>
          <p:cNvPicPr>
            <a:picLocks noChangeAspect="1"/>
          </p:cNvPicPr>
          <p:nvPr userDrawn="1"/>
        </p:nvPicPr>
        <p:blipFill>
          <a:blip r:embed="rId2">
            <a:clrChange>
              <a:clrFrom>
                <a:srgbClr val="FFFFFF"/>
              </a:clrFrom>
              <a:clrTo>
                <a:srgbClr val="FFFFFF">
                  <a:alpha val="0"/>
                </a:srgbClr>
              </a:clrTo>
            </a:clrChange>
            <a:duotone>
              <a:schemeClr val="bg2">
                <a:shade val="45000"/>
                <a:satMod val="135000"/>
              </a:schemeClr>
              <a:prstClr val="white"/>
            </a:duotone>
            <a:alphaModFix/>
            <a:extLst>
              <a:ext uri="{BEBA8EAE-BF5A-486C-A8C5-ECC9F3942E4B}">
                <a14:imgProps xmlns:a14="http://schemas.microsoft.com/office/drawing/2010/main">
                  <a14:imgLayer r:embed="rId3">
                    <a14:imgEffect>
                      <a14:colorTemperature colorTemp="2043"/>
                    </a14:imgEffect>
                    <a14:imgEffect>
                      <a14:saturation sat="400000"/>
                    </a14:imgEffect>
                    <a14:imgEffect>
                      <a14:brightnessContrast bright="76000" contrast="9000"/>
                    </a14:imgEffect>
                  </a14:imgLayer>
                </a14:imgProps>
              </a:ext>
            </a:extLst>
          </a:blip>
          <a:stretch>
            <a:fillRect/>
          </a:stretch>
        </p:blipFill>
        <p:spPr>
          <a:xfrm>
            <a:off x="7513462" y="5508273"/>
            <a:ext cx="1498600" cy="1498600"/>
          </a:xfrm>
          <a:prstGeom prst="rect">
            <a:avLst/>
          </a:prstGeom>
        </p:spPr>
      </p:pic>
    </p:spTree>
    <p:extLst>
      <p:ext uri="{BB962C8B-B14F-4D97-AF65-F5344CB8AC3E}">
        <p14:creationId xmlns:p14="http://schemas.microsoft.com/office/powerpoint/2010/main" val="1334862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836598"/>
            <a:ext cx="9144000" cy="675891"/>
          </a:xfrm>
        </p:spPr>
        <p:txBody>
          <a:bodyPr anchor="b">
            <a:noAutofit/>
          </a:bodyPr>
          <a:lstStyle>
            <a:lvl1pPr algn="ctr">
              <a:defRPr sz="4400" b="1"/>
            </a:lvl1pPr>
          </a:lstStyle>
          <a:p>
            <a:r>
              <a:rPr kumimoji="1" lang="en-US" altLang="ja-JP" dirty="0" smtClean="0"/>
              <a:t>Drama in the L2 Classroom</a:t>
            </a:r>
            <a:endParaRPr kumimoji="1" lang="ja-JP" altLang="en-US" dirty="0"/>
          </a:p>
        </p:txBody>
      </p:sp>
      <p:sp>
        <p:nvSpPr>
          <p:cNvPr id="4" name="Text Placeholder 3"/>
          <p:cNvSpPr>
            <a:spLocks noGrp="1"/>
          </p:cNvSpPr>
          <p:nvPr>
            <p:ph type="body" sz="half" idx="2" hasCustomPrompt="1"/>
          </p:nvPr>
        </p:nvSpPr>
        <p:spPr>
          <a:xfrm>
            <a:off x="1435100" y="4771900"/>
            <a:ext cx="6197600" cy="692695"/>
          </a:xfrm>
        </p:spPr>
        <p:txBody>
          <a:bodyPr>
            <a:normAutofit/>
          </a:bodyPr>
          <a:lstStyle>
            <a:lvl1pPr marL="0" indent="0" algn="ctr">
              <a:lnSpc>
                <a:spcPct val="80000"/>
              </a:lnSpc>
              <a:buNone/>
              <a:defRPr sz="2000" baseline="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dirty="0" smtClean="0"/>
              <a:t>University of Hawaii</a:t>
            </a:r>
          </a:p>
          <a:p>
            <a:pPr lvl="0"/>
            <a:r>
              <a:rPr kumimoji="1" lang="en-US" altLang="ja-JP" dirty="0" smtClean="0"/>
              <a:t>Department of Second Language Studies</a:t>
            </a:r>
          </a:p>
        </p:txBody>
      </p:sp>
      <p:pic>
        <p:nvPicPr>
          <p:cNvPr id="7" name="Picture 6"/>
          <p:cNvPicPr>
            <a:picLocks noChangeAspect="1"/>
          </p:cNvPicPr>
          <p:nvPr userDrawn="1"/>
        </p:nvPicPr>
        <p:blipFill>
          <a:blip r:embed="rId2">
            <a:clrChange>
              <a:clrFrom>
                <a:srgbClr val="FFFFFF"/>
              </a:clrFrom>
              <a:clrTo>
                <a:srgbClr val="FFFFFF">
                  <a:alpha val="0"/>
                </a:srgbClr>
              </a:clrTo>
            </a:clrChange>
            <a:duotone>
              <a:schemeClr val="bg2">
                <a:shade val="45000"/>
                <a:satMod val="135000"/>
              </a:schemeClr>
              <a:prstClr val="white"/>
            </a:duotone>
            <a:alphaModFix/>
            <a:extLst>
              <a:ext uri="{BEBA8EAE-BF5A-486C-A8C5-ECC9F3942E4B}">
                <a14:imgProps xmlns:a14="http://schemas.microsoft.com/office/drawing/2010/main">
                  <a14:imgLayer r:embed="rId3">
                    <a14:imgEffect>
                      <a14:colorTemperature colorTemp="2043"/>
                    </a14:imgEffect>
                    <a14:imgEffect>
                      <a14:saturation sat="400000"/>
                    </a14:imgEffect>
                    <a14:imgEffect>
                      <a14:brightnessContrast bright="76000" contrast="9000"/>
                    </a14:imgEffect>
                  </a14:imgLayer>
                </a14:imgProps>
              </a:ext>
            </a:extLst>
          </a:blip>
          <a:stretch>
            <a:fillRect/>
          </a:stretch>
        </p:blipFill>
        <p:spPr>
          <a:xfrm>
            <a:off x="-218096" y="199058"/>
            <a:ext cx="1802061" cy="1802061"/>
          </a:xfrm>
          <a:prstGeom prst="rect">
            <a:avLst/>
          </a:prstGeom>
        </p:spPr>
      </p:pic>
      <p:sp>
        <p:nvSpPr>
          <p:cNvPr id="3" name="TextBox 2"/>
          <p:cNvSpPr txBox="1"/>
          <p:nvPr userDrawn="1"/>
        </p:nvSpPr>
        <p:spPr>
          <a:xfrm>
            <a:off x="1975698" y="1295596"/>
            <a:ext cx="5195819" cy="1107996"/>
          </a:xfrm>
          <a:prstGeom prst="rect">
            <a:avLst/>
          </a:prstGeom>
          <a:noFill/>
        </p:spPr>
        <p:txBody>
          <a:bodyPr wrap="square" rtlCol="0">
            <a:spAutoFit/>
          </a:bodyPr>
          <a:lstStyle/>
          <a:p>
            <a:pPr algn="ctr"/>
            <a:r>
              <a:rPr kumimoji="1" lang="en-US" altLang="ja-JP" sz="6600" b="1" dirty="0" smtClean="0">
                <a:solidFill>
                  <a:srgbClr val="3785FF"/>
                </a:solidFill>
                <a:latin typeface="American Typewriter"/>
                <a:cs typeface="American Typewriter"/>
              </a:rPr>
              <a:t>Thank you!</a:t>
            </a:r>
            <a:endParaRPr kumimoji="1" lang="ja-JP" altLang="en-US" sz="6600" b="1" dirty="0">
              <a:solidFill>
                <a:srgbClr val="3785FF"/>
              </a:solidFill>
              <a:latin typeface="American Typewriter"/>
              <a:cs typeface="American Typewriter"/>
            </a:endParaRPr>
          </a:p>
        </p:txBody>
      </p:sp>
    </p:spTree>
    <p:extLst>
      <p:ext uri="{BB962C8B-B14F-4D97-AF65-F5344CB8AC3E}">
        <p14:creationId xmlns:p14="http://schemas.microsoft.com/office/powerpoint/2010/main" val="286490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75766"/>
            <a:ext cx="6400800" cy="3307227"/>
          </a:xfrm>
          <a:noFill/>
        </p:spPr>
        <p:txBody>
          <a:bodyPr>
            <a:noAutofit/>
          </a:bodyPr>
          <a:lstStyle>
            <a:lvl1pPr>
              <a:defRPr sz="6600">
                <a:solidFill>
                  <a:srgbClr val="FF0000"/>
                </a:solidFill>
                <a:latin typeface="Jazz LET"/>
                <a:cs typeface="Jazz LET"/>
              </a:defRPr>
            </a:lvl1pPr>
          </a:lstStyle>
          <a:p>
            <a:r>
              <a:rPr kumimoji="1" lang="en-US" altLang="ja-JP" smtClean="0"/>
              <a:t>Click to edit Master title style</a:t>
            </a:r>
            <a:endParaRPr kumimoji="1" lang="ja-JP" altLang="en-US" dirty="0"/>
          </a:p>
        </p:txBody>
      </p:sp>
      <p:sp>
        <p:nvSpPr>
          <p:cNvPr id="3" name="Subtitle 2"/>
          <p:cNvSpPr>
            <a:spLocks noGrp="1"/>
          </p:cNvSpPr>
          <p:nvPr>
            <p:ph type="subTitle" idx="1"/>
          </p:nvPr>
        </p:nvSpPr>
        <p:spPr>
          <a:xfrm>
            <a:off x="1371600" y="4382992"/>
            <a:ext cx="6400800" cy="1160184"/>
          </a:xfrm>
        </p:spPr>
        <p:txBody>
          <a:bodyPr/>
          <a:lstStyle>
            <a:lvl1pPr marL="0" indent="0" algn="ctr">
              <a:buNone/>
              <a:defRPr>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dirty="0"/>
          </a:p>
        </p:txBody>
      </p:sp>
      <p:sp>
        <p:nvSpPr>
          <p:cNvPr id="7"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8"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165035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p:cNvSpPr/>
          <p:nvPr userDrawn="1"/>
        </p:nvSpPr>
        <p:spPr>
          <a:xfrm>
            <a:off x="0" y="5880029"/>
            <a:ext cx="9144000" cy="980019"/>
          </a:xfrm>
          <a:prstGeom prst="rect">
            <a:avLst/>
          </a:prstGeom>
          <a:solidFill>
            <a:srgbClr val="000000">
              <a:alpha val="43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0" y="5822150"/>
            <a:ext cx="9144000" cy="930013"/>
          </a:xfrm>
          <a:noFill/>
        </p:spPr>
        <p:txBody>
          <a:bodyPr>
            <a:noAutofit/>
          </a:bodyPr>
          <a:lstStyle>
            <a:lvl1pPr>
              <a:defRPr sz="4000">
                <a:solidFill>
                  <a:srgbClr val="F4D11C"/>
                </a:solidFill>
                <a:latin typeface="Jazz LET"/>
                <a:cs typeface="Jazz LET"/>
              </a:defRPr>
            </a:lvl1pPr>
          </a:lstStyle>
          <a:p>
            <a:r>
              <a:rPr kumimoji="1" lang="en-US" altLang="ja-JP" smtClean="0"/>
              <a:t>Click to edit Master title style</a:t>
            </a:r>
            <a:endParaRPr kumimoji="1" lang="ja-JP" altLang="en-US" dirty="0"/>
          </a:p>
        </p:txBody>
      </p:sp>
      <p:sp>
        <p:nvSpPr>
          <p:cNvPr id="5" name="Content Placeholder 4"/>
          <p:cNvSpPr>
            <a:spLocks noGrp="1"/>
          </p:cNvSpPr>
          <p:nvPr>
            <p:ph sz="quarter" idx="10"/>
          </p:nvPr>
        </p:nvSpPr>
        <p:spPr>
          <a:xfrm>
            <a:off x="701679" y="714377"/>
            <a:ext cx="7566025" cy="4683125"/>
          </a:xfrm>
        </p:spPr>
        <p:txBody>
          <a:bodyPr/>
          <a:lstStyle>
            <a:lvl3pPr>
              <a:defRPr>
                <a:solidFill>
                  <a:schemeClr val="accent2"/>
                </a:solidFill>
              </a:defRPr>
            </a:lvl3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Tree>
    <p:extLst>
      <p:ext uri="{BB962C8B-B14F-4D97-AF65-F5344CB8AC3E}">
        <p14:creationId xmlns:p14="http://schemas.microsoft.com/office/powerpoint/2010/main" val="2583440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dirty="0"/>
          </a:p>
        </p:txBody>
      </p:sp>
      <p:sp>
        <p:nvSpPr>
          <p:cNvPr id="4" name="Content Placeholder 3"/>
          <p:cNvSpPr>
            <a:spLocks noGrp="1"/>
          </p:cNvSpPr>
          <p:nvPr>
            <p:ph sz="quarter" idx="10" hasCustomPrompt="1"/>
          </p:nvPr>
        </p:nvSpPr>
        <p:spPr>
          <a:xfrm>
            <a:off x="1041400" y="1239371"/>
            <a:ext cx="7073900" cy="4889500"/>
          </a:xfrm>
        </p:spPr>
        <p:txBody>
          <a:bodyPr/>
          <a:lstStyle>
            <a:lvl3pPr>
              <a:defRPr>
                <a:solidFill>
                  <a:srgbClr val="005BE8"/>
                </a:solidFill>
              </a:defRPr>
            </a:lvl3pPr>
          </a:lstStyle>
          <a:p>
            <a:pPr lvl="0"/>
            <a:r>
              <a:rPr kumimoji="1" lang="en-US" altLang="ja-JP" dirty="0" smtClean="0"/>
              <a:t> Click to edit Master text styles</a:t>
            </a:r>
          </a:p>
          <a:p>
            <a:pPr lvl="1"/>
            <a:r>
              <a:rPr kumimoji="1" lang="en-US" altLang="ja-JP" dirty="0" smtClean="0"/>
              <a:t>Second level</a:t>
            </a:r>
          </a:p>
          <a:p>
            <a:pPr lvl="2"/>
            <a:r>
              <a:rPr kumimoji="1" lang="en-US" altLang="ja-JP" dirty="0" smtClean="0"/>
              <a:t>Third level</a:t>
            </a:r>
          </a:p>
          <a:p>
            <a:pPr lvl="3"/>
            <a:r>
              <a:rPr kumimoji="1" lang="en-US" altLang="ja-JP" dirty="0" smtClean="0"/>
              <a:t>Fourth level</a:t>
            </a:r>
          </a:p>
          <a:p>
            <a:pPr lvl="4"/>
            <a:r>
              <a:rPr kumimoji="1" lang="en-US" altLang="ja-JP" dirty="0" smtClean="0"/>
              <a:t>Fifth level</a:t>
            </a:r>
            <a:endParaRPr kumimoji="1" lang="ja-JP" altLang="en-US" dirty="0"/>
          </a:p>
        </p:txBody>
      </p:sp>
      <p:sp>
        <p:nvSpPr>
          <p:cNvPr id="6"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7"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391808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dirty="0"/>
          </a:p>
        </p:txBody>
      </p:sp>
      <p:sp>
        <p:nvSpPr>
          <p:cNvPr id="3" name="Content Placeholder 2"/>
          <p:cNvSpPr>
            <a:spLocks noGrp="1"/>
          </p:cNvSpPr>
          <p:nvPr>
            <p:ph idx="1" hasCustomPrompt="1"/>
          </p:nvPr>
        </p:nvSpPr>
        <p:spPr>
          <a:xfrm>
            <a:off x="457200" y="1341719"/>
            <a:ext cx="8229600" cy="5023225"/>
          </a:xfrm>
          <a:gradFill flip="none" rotWithShape="1">
            <a:gsLst>
              <a:gs pos="0">
                <a:schemeClr val="bg1">
                  <a:alpha val="99000"/>
                </a:schemeClr>
              </a:gs>
              <a:gs pos="100000">
                <a:schemeClr val="bg2">
                  <a:alpha val="37000"/>
                </a:schemeClr>
              </a:gs>
            </a:gsLst>
            <a:lin ang="5400000" scaled="0"/>
            <a:tileRect/>
          </a:gradFill>
          <a:ln>
            <a:noFill/>
          </a:ln>
        </p:spPr>
        <p:txBody>
          <a:bodyPr/>
          <a:lstStyle>
            <a:lvl1pPr marL="342900" indent="-342900">
              <a:buFont typeface="Wingdings" charset="2"/>
              <a:buChar char="l"/>
              <a:defRPr>
                <a:solidFill>
                  <a:schemeClr val="accent2"/>
                </a:solidFill>
              </a:defRPr>
            </a:lvl1pPr>
            <a:lvl2pPr marL="742950" indent="-285750">
              <a:buFont typeface="Arial"/>
              <a:buChar char="•"/>
              <a:defRPr>
                <a:solidFill>
                  <a:schemeClr val="accent2"/>
                </a:solidFill>
              </a:defRPr>
            </a:lvl2pPr>
            <a:lvl3pPr>
              <a:defRPr>
                <a:solidFill>
                  <a:srgbClr val="1F497D"/>
                </a:solidFill>
              </a:defRPr>
            </a:lvl3pPr>
            <a:lvl4pPr>
              <a:defRPr>
                <a:solidFill>
                  <a:schemeClr val="accent2"/>
                </a:solidFill>
              </a:defRPr>
            </a:lvl4pPr>
            <a:lvl5pPr>
              <a:defRPr>
                <a:solidFill>
                  <a:schemeClr val="accent2"/>
                </a:solidFill>
              </a:defRPr>
            </a:lvl5pPr>
            <a:lvl6pPr>
              <a:defRPr>
                <a:solidFill>
                  <a:schemeClr val="accent2"/>
                </a:solidFill>
              </a:defRPr>
            </a:lvl6pPr>
          </a:lstStyle>
          <a:p>
            <a:pPr lvl="0"/>
            <a:r>
              <a:rPr kumimoji="1" lang="en-US" altLang="ja-JP" dirty="0" smtClean="0"/>
              <a:t> Click to edit Master text styles</a:t>
            </a:r>
          </a:p>
          <a:p>
            <a:pPr lvl="1"/>
            <a:r>
              <a:rPr kumimoji="1" lang="en-US" altLang="ja-JP" dirty="0" smtClean="0"/>
              <a:t>Second level</a:t>
            </a:r>
          </a:p>
          <a:p>
            <a:pPr lvl="3"/>
            <a:r>
              <a:rPr kumimoji="1" lang="en-US" altLang="ja-JP" dirty="0" smtClean="0"/>
              <a:t>Third level</a:t>
            </a:r>
          </a:p>
          <a:p>
            <a:pPr lvl="4"/>
            <a:r>
              <a:rPr kumimoji="1" lang="en-US" altLang="ja-JP" dirty="0" smtClean="0"/>
              <a:t>Fourth level</a:t>
            </a:r>
          </a:p>
          <a:p>
            <a:pPr lvl="5"/>
            <a:r>
              <a:rPr kumimoji="1" lang="en-US" altLang="ja-JP" dirty="0" smtClean="0"/>
              <a:t>Fifth level</a:t>
            </a:r>
            <a:endParaRPr kumimoji="1" lang="ja-JP" altLang="en-US" dirty="0"/>
          </a:p>
        </p:txBody>
      </p:sp>
      <p:sp>
        <p:nvSpPr>
          <p:cNvPr id="8"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9"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901286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 y="4318002"/>
            <a:ext cx="9143999" cy="971176"/>
          </a:xfrm>
        </p:spPr>
        <p:txBody>
          <a:bodyPr anchor="ctr">
            <a:normAutofit/>
          </a:bodyPr>
          <a:lstStyle>
            <a:lvl1pPr algn="ctr">
              <a:defRPr sz="3600" b="1" cap="all"/>
            </a:lvl1pPr>
          </a:lstStyle>
          <a:p>
            <a:r>
              <a:rPr kumimoji="1" lang="en-US" altLang="ja-JP" smtClean="0"/>
              <a:t>Click to edit Master title style</a:t>
            </a:r>
            <a:endParaRPr kumimoji="1" lang="ja-JP" altLang="en-US" dirty="0"/>
          </a:p>
        </p:txBody>
      </p:sp>
      <p:sp>
        <p:nvSpPr>
          <p:cNvPr id="3" name="Text Placeholder 2"/>
          <p:cNvSpPr>
            <a:spLocks noGrp="1"/>
          </p:cNvSpPr>
          <p:nvPr>
            <p:ph type="body" idx="1"/>
          </p:nvPr>
        </p:nvSpPr>
        <p:spPr>
          <a:xfrm>
            <a:off x="687295" y="3839884"/>
            <a:ext cx="7339106" cy="478118"/>
          </a:xfrm>
        </p:spPr>
        <p:txBody>
          <a:bodyPr anchor="b"/>
          <a:lstStyle>
            <a:lvl1pPr marL="0" indent="0">
              <a:buNone/>
              <a:defRPr sz="200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en-US" altLang="ja-JP" smtClean="0"/>
              <a:t>Click to edit Master text styles</a:t>
            </a:r>
          </a:p>
        </p:txBody>
      </p:sp>
      <p:sp>
        <p:nvSpPr>
          <p:cNvPr id="8" name="Picture Placeholder 7"/>
          <p:cNvSpPr>
            <a:spLocks noGrp="1"/>
          </p:cNvSpPr>
          <p:nvPr>
            <p:ph type="pic" sz="quarter" idx="13"/>
          </p:nvPr>
        </p:nvSpPr>
        <p:spPr>
          <a:xfrm>
            <a:off x="4800600" y="571500"/>
            <a:ext cx="3225800" cy="2819400"/>
          </a:xfrm>
        </p:spPr>
        <p:txBody>
          <a:bodyPr/>
          <a:lstStyle>
            <a:lvl1pPr marL="0" indent="0">
              <a:buNone/>
              <a:defRPr/>
            </a:lvl1pPr>
          </a:lstStyle>
          <a:p>
            <a:r>
              <a:rPr kumimoji="1" lang="en-US" altLang="ja-JP" smtClean="0"/>
              <a:t>Drag picture to placeholder or click icon to add</a:t>
            </a:r>
            <a:endParaRPr kumimoji="1" lang="ja-JP" altLang="en-US" dirty="0"/>
          </a:p>
        </p:txBody>
      </p:sp>
      <p:sp>
        <p:nvSpPr>
          <p:cNvPr id="10" name="Picture Placeholder 9"/>
          <p:cNvSpPr>
            <a:spLocks noGrp="1"/>
          </p:cNvSpPr>
          <p:nvPr>
            <p:ph type="pic" sz="quarter" idx="14"/>
          </p:nvPr>
        </p:nvSpPr>
        <p:spPr>
          <a:xfrm>
            <a:off x="1244600" y="571500"/>
            <a:ext cx="3175000" cy="2819400"/>
          </a:xfrm>
        </p:spPr>
        <p:txBody>
          <a:bodyPr/>
          <a:lstStyle>
            <a:lvl1pPr marL="0" indent="0">
              <a:buNone/>
              <a:defRPr/>
            </a:lvl1pPr>
          </a:lstStyle>
          <a:p>
            <a:r>
              <a:rPr kumimoji="1" lang="en-US" altLang="ja-JP" smtClean="0"/>
              <a:t>Drag picture to placeholder or click icon to add</a:t>
            </a:r>
            <a:endParaRPr kumimoji="1" lang="ja-JP" altLang="en-US" dirty="0"/>
          </a:p>
        </p:txBody>
      </p:sp>
      <p:sp>
        <p:nvSpPr>
          <p:cNvPr id="11"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12"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331759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457200" y="1244602"/>
            <a:ext cx="4038600" cy="4881563"/>
          </a:xfrm>
          <a:gradFill flip="none" rotWithShape="1">
            <a:gsLst>
              <a:gs pos="0">
                <a:schemeClr val="bg1">
                  <a:alpha val="99000"/>
                </a:schemeClr>
              </a:gs>
              <a:gs pos="100000">
                <a:schemeClr val="bg2">
                  <a:alpha val="37000"/>
                </a:schemeClr>
              </a:gs>
            </a:gsLst>
            <a:lin ang="5400000" scaled="0"/>
            <a:tileRect/>
          </a:gradFill>
        </p:spPr>
        <p:txBody>
          <a:bodyPr/>
          <a:lstStyle>
            <a:lvl1pPr marL="0" indent="0">
              <a:buNone/>
              <a:defRPr sz="2800">
                <a:solidFill>
                  <a:schemeClr val="tx2"/>
                </a:solidFill>
              </a:defRPr>
            </a:lvl1pPr>
            <a:lvl2pPr marL="800100" indent="-342900">
              <a:buFont typeface="Wingdings" charset="2"/>
              <a:buChar char="l"/>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p:txBody>
      </p:sp>
      <p:sp>
        <p:nvSpPr>
          <p:cNvPr id="8" name="Content Placeholder 2"/>
          <p:cNvSpPr>
            <a:spLocks noGrp="1"/>
          </p:cNvSpPr>
          <p:nvPr>
            <p:ph sz="half" idx="13"/>
          </p:nvPr>
        </p:nvSpPr>
        <p:spPr>
          <a:xfrm>
            <a:off x="4648200" y="1244602"/>
            <a:ext cx="4038600" cy="4881563"/>
          </a:xfrm>
          <a:gradFill flip="none" rotWithShape="1">
            <a:gsLst>
              <a:gs pos="0">
                <a:schemeClr val="bg1">
                  <a:alpha val="99000"/>
                </a:schemeClr>
              </a:gs>
              <a:gs pos="100000">
                <a:schemeClr val="bg2">
                  <a:alpha val="37000"/>
                </a:schemeClr>
              </a:gs>
            </a:gsLst>
            <a:lin ang="5400000" scaled="0"/>
            <a:tileRect/>
          </a:gradFill>
        </p:spPr>
        <p:txBody>
          <a:bodyPr/>
          <a:lstStyle>
            <a:lvl1pPr marL="0" indent="0">
              <a:buNone/>
              <a:defRPr sz="2800">
                <a:solidFill>
                  <a:schemeClr val="tx2"/>
                </a:solidFill>
              </a:defRPr>
            </a:lvl1pPr>
            <a:lvl2pPr marL="800100" indent="-342900">
              <a:buFont typeface="Wingdings" charset="2"/>
              <a:buChar char="l"/>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p:txBody>
      </p:sp>
      <p:sp>
        <p:nvSpPr>
          <p:cNvPr id="9"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10"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166303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747062" y="2"/>
            <a:ext cx="7649883" cy="6851651"/>
          </a:xfrm>
          <a:prstGeom prst="rect">
            <a:avLst/>
          </a:prstGeom>
          <a:gradFill>
            <a:gsLst>
              <a:gs pos="0">
                <a:srgbClr val="000000">
                  <a:alpha val="0"/>
                </a:srgbClr>
              </a:gs>
              <a:gs pos="100000">
                <a:srgbClr val="000000">
                  <a:alpha val="0"/>
                </a:srgbClr>
              </a:gs>
              <a:gs pos="90000">
                <a:srgbClr val="000000"/>
              </a:gs>
              <a:gs pos="10000">
                <a:srgbClr val="000000"/>
              </a:gs>
              <a:gs pos="50000">
                <a:srgbClr val="000000"/>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a:xfrm>
            <a:off x="0" y="149412"/>
            <a:ext cx="9144000" cy="850900"/>
          </a:xfrm>
          <a:noFill/>
        </p:spPr>
        <p:txBody>
          <a:bodyPr>
            <a:normAutofit/>
          </a:bodyPr>
          <a:lstStyle>
            <a:lvl1pPr>
              <a:defRPr sz="3600"/>
            </a:lvl1pPr>
          </a:lstStyle>
          <a:p>
            <a:r>
              <a:rPr kumimoji="1" lang="en-US" altLang="ja-JP" smtClean="0"/>
              <a:t>Click to edit Master title style</a:t>
            </a:r>
            <a:endParaRPr kumimoji="1" lang="ja-JP" altLang="en-US" dirty="0"/>
          </a:p>
        </p:txBody>
      </p:sp>
      <p:sp>
        <p:nvSpPr>
          <p:cNvPr id="12" name="Text Placeholder 2"/>
          <p:cNvSpPr>
            <a:spLocks noGrp="1"/>
          </p:cNvSpPr>
          <p:nvPr>
            <p:ph idx="1"/>
          </p:nvPr>
        </p:nvSpPr>
        <p:spPr>
          <a:xfrm>
            <a:off x="1464238" y="1225178"/>
            <a:ext cx="6651065" cy="4900987"/>
          </a:xfrm>
          <a:prstGeom prst="rect">
            <a:avLst/>
          </a:prstGeom>
        </p:spPr>
        <p:txBody>
          <a:bodyPr vert="horz" lIns="91440" tIns="45720" rIns="91440" bIns="45720" rtlCol="0">
            <a:normAutofit/>
          </a:bodyPr>
          <a:lstStyle>
            <a:lvl1pPr marL="457200" indent="-457200">
              <a:buFont typeface="Wingdings" charset="2"/>
              <a:buChar char="l"/>
              <a:defRPr sz="2800"/>
            </a:lvl1pPr>
            <a:lvl2pPr marL="742950" indent="-285750">
              <a:buFont typeface="Arial"/>
              <a:buChar char="•"/>
              <a:defRPr sz="2400"/>
            </a:lvl2pPr>
            <a:lvl3pPr marL="1143000" indent="-228600">
              <a:buFont typeface="Arial"/>
              <a:buChar char="•"/>
              <a:defRPr sz="2000">
                <a:solidFill>
                  <a:srgbClr val="3785FF"/>
                </a:solidFill>
              </a:defRPr>
            </a:lvl3pPr>
            <a:lvl4pPr>
              <a:defRPr sz="1800"/>
            </a:lvl4pPr>
            <a:lvl5pPr>
              <a:defRPr sz="1800"/>
            </a:lvl5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13"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14"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68185521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49412"/>
            <a:ext cx="9144000" cy="971176"/>
          </a:xfrm>
          <a:prstGeom prst="rect">
            <a:avLst/>
          </a:prstGeom>
          <a:solidFill>
            <a:srgbClr val="000000">
              <a:alpha val="51000"/>
            </a:srgbClr>
          </a:solidFill>
        </p:spPr>
        <p:txBody>
          <a:bodyPr vert="horz" lIns="91440" tIns="45720" rIns="91440" bIns="45720" rtlCol="0" anchor="ctr">
            <a:normAutofit/>
          </a:bodyPr>
          <a:lstStyle/>
          <a:p>
            <a:r>
              <a:rPr kumimoji="1" lang="en-US" altLang="ja-JP" smtClean="0"/>
              <a:t>Click to edit Master title style</a:t>
            </a:r>
            <a:endParaRPr kumimoji="1" lang="ja-JP" altLang="en-US" dirty="0"/>
          </a:p>
        </p:txBody>
      </p:sp>
      <p:sp>
        <p:nvSpPr>
          <p:cNvPr id="3" name="Text Placeholder 2"/>
          <p:cNvSpPr>
            <a:spLocks noGrp="1"/>
          </p:cNvSpPr>
          <p:nvPr>
            <p:ph type="body" idx="1"/>
          </p:nvPr>
        </p:nvSpPr>
        <p:spPr>
          <a:xfrm>
            <a:off x="1143000" y="1305114"/>
            <a:ext cx="6972300" cy="4716463"/>
          </a:xfrm>
          <a:prstGeom prst="rect">
            <a:avLst/>
          </a:prstGeom>
        </p:spPr>
        <p:txBody>
          <a:bodyPr vert="horz" lIns="91440" tIns="45720" rIns="91440" bIns="45720" rtlCol="0">
            <a:normAutofit/>
          </a:bodyPr>
          <a:lstStyle/>
          <a:p>
            <a:pPr lvl="0"/>
            <a:r>
              <a:rPr kumimoji="1" lang="en-US" altLang="ja-JP" dirty="0" smtClean="0"/>
              <a:t> Click to edit Master text styles</a:t>
            </a:r>
          </a:p>
          <a:p>
            <a:pPr lvl="1"/>
            <a:r>
              <a:rPr kumimoji="1" lang="en-US" altLang="ja-JP" dirty="0" smtClean="0"/>
              <a:t>Second level</a:t>
            </a:r>
          </a:p>
          <a:p>
            <a:pPr lvl="3"/>
            <a:r>
              <a:rPr kumimoji="1" lang="en-US" altLang="ja-JP" dirty="0" smtClean="0"/>
              <a:t>Third level</a:t>
            </a:r>
          </a:p>
          <a:p>
            <a:pPr lvl="4"/>
            <a:r>
              <a:rPr kumimoji="1" lang="en-US" altLang="ja-JP" dirty="0" smtClean="0"/>
              <a:t>Fourth level</a:t>
            </a:r>
          </a:p>
          <a:p>
            <a:pPr lvl="5"/>
            <a:r>
              <a:rPr kumimoji="1" lang="en-US" altLang="ja-JP" dirty="0" smtClean="0"/>
              <a:t>Fifth level</a:t>
            </a:r>
            <a:endParaRPr kumimoji="1" lang="ja-JP" altLang="en-US" dirty="0"/>
          </a:p>
        </p:txBody>
      </p:sp>
      <p:sp>
        <p:nvSpPr>
          <p:cNvPr id="4" name="Date Placeholder 3"/>
          <p:cNvSpPr>
            <a:spLocks noGrp="1"/>
          </p:cNvSpPr>
          <p:nvPr>
            <p:ph type="dt" sz="half" idx="2"/>
          </p:nvPr>
        </p:nvSpPr>
        <p:spPr>
          <a:xfrm>
            <a:off x="194239" y="6364942"/>
            <a:ext cx="2688665" cy="493058"/>
          </a:xfrm>
          <a:prstGeom prst="rect">
            <a:avLst/>
          </a:prstGeom>
        </p:spPr>
        <p:txBody>
          <a:bodyPr vert="horz" lIns="91440" tIns="45720" rIns="91440" bIns="45720" rtlCol="0" anchor="ctr"/>
          <a:lstStyle>
            <a:lvl1pPr algn="l">
              <a:defRPr sz="1400" b="1">
                <a:solidFill>
                  <a:schemeClr val="tx1">
                    <a:tint val="75000"/>
                  </a:schemeClr>
                </a:solidFill>
              </a:defRPr>
            </a:lvl1pPr>
          </a:lstStyle>
          <a:p>
            <a:r>
              <a:rPr lang="en-US" altLang="ja-JP" dirty="0" smtClean="0"/>
              <a:t>Drama in the L2 Classroom</a:t>
            </a:r>
            <a:endParaRPr lang="ja-JP" altLang="en-US" dirty="0"/>
          </a:p>
        </p:txBody>
      </p:sp>
      <p:sp>
        <p:nvSpPr>
          <p:cNvPr id="5" name="Footer Placeholder 4"/>
          <p:cNvSpPr>
            <a:spLocks noGrp="1"/>
          </p:cNvSpPr>
          <p:nvPr>
            <p:ph type="ftr" sz="quarter" idx="3"/>
          </p:nvPr>
        </p:nvSpPr>
        <p:spPr>
          <a:xfrm>
            <a:off x="5753101" y="6364943"/>
            <a:ext cx="3196665" cy="486708"/>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83734857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71" r:id="rId3"/>
    <p:sldLayoutId id="2147483670" r:id="rId4"/>
    <p:sldLayoutId id="2147483664" r:id="rId5"/>
    <p:sldLayoutId id="2147483650" r:id="rId6"/>
    <p:sldLayoutId id="2147483651" r:id="rId7"/>
    <p:sldLayoutId id="2147483652" r:id="rId8"/>
    <p:sldLayoutId id="2147483654" r:id="rId9"/>
    <p:sldLayoutId id="2147483665" r:id="rId10"/>
    <p:sldLayoutId id="2147483662" r:id="rId11"/>
    <p:sldLayoutId id="2147483663" r:id="rId12"/>
    <p:sldLayoutId id="2147483661" r:id="rId13"/>
    <p:sldLayoutId id="2147483660" r:id="rId14"/>
    <p:sldLayoutId id="2147483655" r:id="rId15"/>
    <p:sldLayoutId id="2147483667" r:id="rId16"/>
    <p:sldLayoutId id="2147483669" r:id="rId17"/>
    <p:sldLayoutId id="2147483668" r:id="rId18"/>
    <p:sldLayoutId id="2147483656" r:id="rId19"/>
    <p:sldLayoutId id="2147483657" r:id="rId20"/>
  </p:sldLayoutIdLst>
  <p:hf sldNum="0" hdr="0"/>
  <p:txStyles>
    <p:titleStyle>
      <a:lvl1pPr algn="ctr" defTabSz="457200" rtl="0" eaLnBrk="1" latinLnBrk="0" hangingPunct="1">
        <a:spcBef>
          <a:spcPct val="0"/>
        </a:spcBef>
        <a:buNone/>
        <a:defRPr kumimoji="1" sz="4400" kern="1200">
          <a:solidFill>
            <a:srgbClr val="F4D11C"/>
          </a:solidFill>
          <a:latin typeface="Jazz LET"/>
          <a:ea typeface="+mj-ea"/>
          <a:cs typeface="Jazz LET"/>
        </a:defRPr>
      </a:lvl1pPr>
    </p:titleStyle>
    <p:body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7.jpe"/><Relationship Id="rId8" Type="http://schemas.openxmlformats.org/officeDocument/2006/relationships/image" Target="../media/image8.png"/><Relationship Id="rId1" Type="http://schemas.openxmlformats.org/officeDocument/2006/relationships/slideLayout" Target="../slideLayouts/slideLayout19.xml"/><Relationship Id="rId2"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 Id="rId3"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12.jpg"/><Relationship Id="rId1" Type="http://schemas.openxmlformats.org/officeDocument/2006/relationships/slideLayout" Target="../slideLayouts/slideLayout17.xml"/><Relationship Id="rId2"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jpe"/></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539209"/>
            <a:ext cx="6400800" cy="3231444"/>
          </a:xfrm>
        </p:spPr>
        <p:txBody>
          <a:bodyPr/>
          <a:lstStyle/>
          <a:p>
            <a:pPr>
              <a:lnSpc>
                <a:spcPct val="80000"/>
              </a:lnSpc>
            </a:pPr>
            <a:r>
              <a:rPr kumimoji="1" lang="en-US" altLang="ja-JP" sz="8800" dirty="0" smtClean="0">
                <a:solidFill>
                  <a:srgbClr val="FF3539"/>
                </a:solidFill>
              </a:rPr>
              <a:t>Drama</a:t>
            </a:r>
            <a:r>
              <a:rPr lang="en-US" altLang="ja-JP" dirty="0">
                <a:solidFill>
                  <a:srgbClr val="FF3539"/>
                </a:solidFill>
              </a:rPr>
              <a:t/>
            </a:r>
            <a:br>
              <a:rPr lang="en-US" altLang="ja-JP" dirty="0">
                <a:solidFill>
                  <a:srgbClr val="FF3539"/>
                </a:solidFill>
              </a:rPr>
            </a:br>
            <a:r>
              <a:rPr kumimoji="1" lang="en-US" altLang="ja-JP" dirty="0" smtClean="0">
                <a:solidFill>
                  <a:srgbClr val="FF3539"/>
                </a:solidFill>
              </a:rPr>
              <a:t>in the L2</a:t>
            </a:r>
            <a:r>
              <a:rPr lang="en-US" altLang="ja-JP" baseline="30000" dirty="0">
                <a:solidFill>
                  <a:srgbClr val="FF3539"/>
                </a:solidFill>
              </a:rPr>
              <a:t>+</a:t>
            </a:r>
            <a:r>
              <a:rPr lang="en-US" altLang="ja-JP" dirty="0" smtClean="0">
                <a:solidFill>
                  <a:srgbClr val="FF3539"/>
                </a:solidFill>
              </a:rPr>
              <a:t> </a:t>
            </a:r>
            <a:r>
              <a:rPr kumimoji="1" lang="en-US" altLang="ja-JP" dirty="0" smtClean="0">
                <a:solidFill>
                  <a:srgbClr val="FF3539"/>
                </a:solidFill>
              </a:rPr>
              <a:t>Classroom</a:t>
            </a:r>
            <a:endParaRPr kumimoji="1" lang="ja-JP" altLang="en-US" dirty="0">
              <a:solidFill>
                <a:srgbClr val="FF3539"/>
              </a:solidFill>
            </a:endParaRPr>
          </a:p>
        </p:txBody>
      </p:sp>
      <p:sp>
        <p:nvSpPr>
          <p:cNvPr id="3" name="Subtitle 2"/>
          <p:cNvSpPr>
            <a:spLocks noGrp="1"/>
          </p:cNvSpPr>
          <p:nvPr>
            <p:ph type="subTitle" idx="1"/>
          </p:nvPr>
        </p:nvSpPr>
        <p:spPr>
          <a:xfrm>
            <a:off x="1371600" y="3649216"/>
            <a:ext cx="6400800" cy="1520390"/>
          </a:xfrm>
        </p:spPr>
        <p:txBody>
          <a:bodyPr>
            <a:noAutofit/>
          </a:bodyPr>
          <a:lstStyle/>
          <a:p>
            <a:pPr>
              <a:lnSpc>
                <a:spcPct val="80000"/>
              </a:lnSpc>
            </a:pPr>
            <a:r>
              <a:rPr kumimoji="1" lang="en-US" altLang="ja-JP" sz="4000" b="1" dirty="0" smtClean="0">
                <a:latin typeface="American Typewriter"/>
                <a:cs typeface="American Typewriter"/>
              </a:rPr>
              <a:t>Breathe Life into </a:t>
            </a:r>
          </a:p>
          <a:p>
            <a:pPr>
              <a:lnSpc>
                <a:spcPct val="80000"/>
              </a:lnSpc>
            </a:pPr>
            <a:r>
              <a:rPr lang="en-US" altLang="ja-JP" sz="4000" dirty="0" smtClean="0"/>
              <a:t>Y</a:t>
            </a:r>
            <a:r>
              <a:rPr kumimoji="1" lang="en-US" altLang="ja-JP" sz="4000" b="1" dirty="0" smtClean="0">
                <a:latin typeface="American Typewriter"/>
                <a:cs typeface="American Typewriter"/>
              </a:rPr>
              <a:t>our Lessons</a:t>
            </a:r>
          </a:p>
        </p:txBody>
      </p:sp>
      <p:pic>
        <p:nvPicPr>
          <p:cNvPr id="5" name="Picture 4"/>
          <p:cNvPicPr>
            <a:picLocks noChangeAspect="1"/>
          </p:cNvPicPr>
          <p:nvPr/>
        </p:nvPicPr>
        <p:blipFill rotWithShape="1">
          <a:blip r:embed="rId2"/>
          <a:srcRect l="38095"/>
          <a:stretch/>
        </p:blipFill>
        <p:spPr>
          <a:xfrm>
            <a:off x="4" y="2133925"/>
            <a:ext cx="2017889" cy="4724077"/>
          </a:xfrm>
          <a:prstGeom prst="rect">
            <a:avLst/>
          </a:prstGeom>
        </p:spPr>
      </p:pic>
      <p:pic>
        <p:nvPicPr>
          <p:cNvPr id="6" name="Picture 5" descr="SLS Logo White si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86" y="5932716"/>
            <a:ext cx="1511300" cy="1015998"/>
          </a:xfrm>
          <a:prstGeom prst="rect">
            <a:avLst/>
          </a:prstGeom>
        </p:spPr>
      </p:pic>
    </p:spTree>
    <p:extLst>
      <p:ext uri="{BB962C8B-B14F-4D97-AF65-F5344CB8AC3E}">
        <p14:creationId xmlns:p14="http://schemas.microsoft.com/office/powerpoint/2010/main" val="22226373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t>Drama in the L2 Classroom</a:t>
            </a:r>
            <a:endParaRPr lang="ja-JP" altLang="en-US" dirty="0"/>
          </a:p>
        </p:txBody>
      </p:sp>
      <p:sp>
        <p:nvSpPr>
          <p:cNvPr id="10" name="Footer Placeholder 2"/>
          <p:cNvSpPr>
            <a:spLocks noGrp="1"/>
          </p:cNvSpPr>
          <p:nvPr>
            <p:ph type="ftr" sz="quarter" idx="3"/>
          </p:nvPr>
        </p:nvSpPr>
        <p:spPr>
          <a:xfrm>
            <a:off x="5753101" y="6364943"/>
            <a:ext cx="3196665" cy="486708"/>
          </a:xfrm>
        </p:spPr>
        <p:txBody>
          <a:bodyPr/>
          <a:lstStyle/>
          <a:p>
            <a:r>
              <a:rPr lang="en-US" altLang="ja-JP" i="1" dirty="0" smtClean="0"/>
              <a:t>Matthew Barbee</a:t>
            </a:r>
            <a:r>
              <a:rPr lang="en-US" altLang="ja-JP" dirty="0" smtClean="0"/>
              <a:t>, 2013</a:t>
            </a:r>
            <a:endParaRPr lang="ja-JP" altLang="en-US" dirty="0"/>
          </a:p>
        </p:txBody>
      </p:sp>
      <p:sp>
        <p:nvSpPr>
          <p:cNvPr id="9" name="TextBox 8"/>
          <p:cNvSpPr txBox="1"/>
          <p:nvPr/>
        </p:nvSpPr>
        <p:spPr>
          <a:xfrm>
            <a:off x="1082344" y="3178673"/>
            <a:ext cx="6999156" cy="2308324"/>
          </a:xfrm>
          <a:prstGeom prst="rect">
            <a:avLst/>
          </a:prstGeom>
          <a:noFill/>
        </p:spPr>
        <p:txBody>
          <a:bodyPr wrap="square" rtlCol="0">
            <a:spAutoFit/>
          </a:bodyPr>
          <a:lstStyle/>
          <a:p>
            <a:r>
              <a:rPr kumimoji="1" lang="en-US" altLang="ja-JP" sz="3200" b="1" dirty="0" smtClean="0">
                <a:solidFill>
                  <a:srgbClr val="3785FF"/>
                </a:solidFill>
                <a:latin typeface="American Typewriter"/>
                <a:cs typeface="American Typewriter"/>
              </a:rPr>
              <a:t>Reflection</a:t>
            </a:r>
          </a:p>
          <a:p>
            <a:pPr marL="514350" indent="-514350">
              <a:buAutoNum type="arabicPeriod"/>
            </a:pPr>
            <a:r>
              <a:rPr lang="en-US" altLang="ja-JP" sz="2800" dirty="0" smtClean="0">
                <a:solidFill>
                  <a:srgbClr val="3785FF"/>
                </a:solidFill>
                <a:latin typeface="American Typewriter"/>
                <a:cs typeface="American Typewriter"/>
              </a:rPr>
              <a:t>Difficult? Easy?</a:t>
            </a:r>
          </a:p>
          <a:p>
            <a:pPr marL="514350" indent="-514350">
              <a:buAutoNum type="arabicPeriod"/>
            </a:pPr>
            <a:r>
              <a:rPr lang="en-US" altLang="ja-JP" sz="2800" dirty="0" smtClean="0">
                <a:solidFill>
                  <a:srgbClr val="3785FF"/>
                </a:solidFill>
                <a:latin typeface="American Typewriter"/>
                <a:cs typeface="American Typewriter"/>
              </a:rPr>
              <a:t>What problems did you have?</a:t>
            </a:r>
          </a:p>
          <a:p>
            <a:pPr marL="514350" indent="-514350">
              <a:buAutoNum type="arabicPeriod"/>
            </a:pPr>
            <a:r>
              <a:rPr kumimoji="1" lang="en-US" altLang="ja-JP" sz="2800" dirty="0" smtClean="0">
                <a:solidFill>
                  <a:srgbClr val="3785FF"/>
                </a:solidFill>
                <a:latin typeface="American Typewriter"/>
                <a:cs typeface="American Typewriter"/>
              </a:rPr>
              <a:t>Did you need more language to communicate?</a:t>
            </a:r>
            <a:endParaRPr kumimoji="1" lang="ja-JP" altLang="en-US" sz="2800" dirty="0">
              <a:solidFill>
                <a:srgbClr val="3785FF"/>
              </a:solidFill>
              <a:latin typeface="American Typewriter"/>
              <a:cs typeface="American Typewriter"/>
            </a:endParaRPr>
          </a:p>
        </p:txBody>
      </p:sp>
      <p:sp>
        <p:nvSpPr>
          <p:cNvPr id="11" name="TextBox 10"/>
          <p:cNvSpPr txBox="1"/>
          <p:nvPr/>
        </p:nvSpPr>
        <p:spPr>
          <a:xfrm>
            <a:off x="1483604" y="935134"/>
            <a:ext cx="6197600" cy="2055947"/>
          </a:xfrm>
          <a:prstGeom prst="rect">
            <a:avLst/>
          </a:prstGeom>
          <a:noFill/>
        </p:spPr>
        <p:txBody>
          <a:bodyPr wrap="square" rtlCol="0">
            <a:spAutoFit/>
          </a:bodyPr>
          <a:lstStyle/>
          <a:p>
            <a:pPr algn="ctr">
              <a:lnSpc>
                <a:spcPct val="70000"/>
              </a:lnSpc>
            </a:pPr>
            <a:r>
              <a:rPr kumimoji="1" lang="en-US" altLang="ja-JP" sz="8800" b="1" dirty="0" smtClean="0">
                <a:solidFill>
                  <a:srgbClr val="87B6FF"/>
                </a:solidFill>
                <a:latin typeface="American Typewriter"/>
                <a:cs typeface="American Typewriter"/>
              </a:rPr>
              <a:t>Extension</a:t>
            </a:r>
          </a:p>
          <a:p>
            <a:pPr algn="ctr">
              <a:lnSpc>
                <a:spcPct val="70000"/>
              </a:lnSpc>
            </a:pPr>
            <a:r>
              <a:rPr lang="en-US" altLang="ja-JP" sz="8800" b="1" dirty="0" smtClean="0">
                <a:solidFill>
                  <a:srgbClr val="87B6FF"/>
                </a:solidFill>
                <a:latin typeface="American Typewriter"/>
                <a:cs typeface="American Typewriter"/>
              </a:rPr>
              <a:t>Activity</a:t>
            </a:r>
            <a:endParaRPr kumimoji="1" lang="ja-JP" altLang="en-US" sz="8800" b="1" dirty="0">
              <a:solidFill>
                <a:srgbClr val="87B6FF"/>
              </a:solidFill>
              <a:latin typeface="American Typewriter"/>
              <a:cs typeface="American Typewriter"/>
            </a:endParaRPr>
          </a:p>
        </p:txBody>
      </p:sp>
    </p:spTree>
    <p:extLst>
      <p:ext uri="{BB962C8B-B14F-4D97-AF65-F5344CB8AC3E}">
        <p14:creationId xmlns:p14="http://schemas.microsoft.com/office/powerpoint/2010/main" val="239632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What is Drama?</a:t>
            </a:r>
            <a:endParaRPr kumimoji="1" lang="ja-JP" altLang="en-US" dirty="0"/>
          </a:p>
        </p:txBody>
      </p:sp>
      <p:sp>
        <p:nvSpPr>
          <p:cNvPr id="3" name="Date Placeholder 2"/>
          <p:cNvSpPr>
            <a:spLocks noGrp="1"/>
          </p:cNvSpPr>
          <p:nvPr>
            <p:ph type="dt" sz="half" idx="2"/>
          </p:nvPr>
        </p:nvSpPr>
        <p:spPr/>
        <p:txBody>
          <a:bodyPr/>
          <a:lstStyle/>
          <a:p>
            <a:r>
              <a:rPr lang="en-US" altLang="ja-JP" smtClean="0"/>
              <a:t>Drama in the L2 Classroom</a:t>
            </a:r>
            <a:endParaRPr lang="ja-JP" altLang="en-US" dirty="0"/>
          </a:p>
        </p:txBody>
      </p:sp>
      <p:sp>
        <p:nvSpPr>
          <p:cNvPr id="4" name="Footer Placeholder 3"/>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6" name="TextBox 5"/>
          <p:cNvSpPr txBox="1"/>
          <p:nvPr/>
        </p:nvSpPr>
        <p:spPr>
          <a:xfrm>
            <a:off x="1194514" y="2197655"/>
            <a:ext cx="6754195" cy="1751249"/>
          </a:xfrm>
          <a:prstGeom prst="rect">
            <a:avLst/>
          </a:prstGeom>
          <a:noFill/>
        </p:spPr>
        <p:txBody>
          <a:bodyPr wrap="square" rtlCol="0">
            <a:spAutoFit/>
          </a:bodyPr>
          <a:lstStyle/>
          <a:p>
            <a:pPr algn="ctr">
              <a:lnSpc>
                <a:spcPct val="80000"/>
              </a:lnSpc>
            </a:pPr>
            <a:r>
              <a:rPr kumimoji="1" lang="en-US" altLang="ja-JP" sz="6600" b="1" dirty="0" smtClean="0">
                <a:solidFill>
                  <a:srgbClr val="3785FF"/>
                </a:solidFill>
                <a:latin typeface="American Typewriter"/>
                <a:cs typeface="American Typewriter"/>
              </a:rPr>
              <a:t>Brainstorm</a:t>
            </a:r>
          </a:p>
          <a:p>
            <a:pPr algn="ctr">
              <a:lnSpc>
                <a:spcPct val="80000"/>
              </a:lnSpc>
            </a:pPr>
            <a:r>
              <a:rPr lang="en-US" altLang="ja-JP" sz="6600" b="1" dirty="0">
                <a:solidFill>
                  <a:srgbClr val="3785FF"/>
                </a:solidFill>
                <a:latin typeface="American Typewriter"/>
                <a:cs typeface="American Typewriter"/>
              </a:rPr>
              <a:t>w</a:t>
            </a:r>
            <a:r>
              <a:rPr lang="en-US" altLang="ja-JP" sz="6600" b="1" dirty="0" smtClean="0">
                <a:solidFill>
                  <a:srgbClr val="3785FF"/>
                </a:solidFill>
                <a:latin typeface="American Typewriter"/>
                <a:cs typeface="American Typewriter"/>
              </a:rPr>
              <a:t>ith a partner</a:t>
            </a:r>
            <a:endParaRPr kumimoji="1" lang="ja-JP" altLang="en-US" sz="6600" b="1" dirty="0">
              <a:solidFill>
                <a:srgbClr val="3785FF"/>
              </a:solidFill>
              <a:latin typeface="American Typewriter"/>
              <a:cs typeface="American Typewriter"/>
            </a:endParaRPr>
          </a:p>
        </p:txBody>
      </p:sp>
    </p:spTree>
    <p:extLst>
      <p:ext uri="{BB962C8B-B14F-4D97-AF65-F5344CB8AC3E}">
        <p14:creationId xmlns:p14="http://schemas.microsoft.com/office/powerpoint/2010/main" val="13983764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060" y="273051"/>
            <a:ext cx="2857387" cy="2656300"/>
          </a:xfrm>
        </p:spPr>
        <p:txBody>
          <a:bodyPr anchor="ctr"/>
          <a:lstStyle/>
          <a:p>
            <a:pPr lvl="0" algn="ctr">
              <a:spcBef>
                <a:spcPct val="20000"/>
              </a:spcBef>
            </a:pPr>
            <a:r>
              <a:rPr kumimoji="1" lang="en-US" altLang="ja-JP" sz="3600" dirty="0" smtClean="0"/>
              <a:t>History of Drama</a:t>
            </a:r>
            <a:br>
              <a:rPr kumimoji="1" lang="en-US" altLang="ja-JP" sz="3600" dirty="0" smtClean="0"/>
            </a:br>
            <a:r>
              <a:rPr kumimoji="1" lang="en-US" altLang="ja-JP" sz="3600" dirty="0" smtClean="0"/>
              <a:t>in the Classroom</a:t>
            </a:r>
            <a:endParaRPr kumimoji="1" lang="ja-JP" altLang="en-US" sz="3600" dirty="0"/>
          </a:p>
        </p:txBody>
      </p:sp>
      <p:sp>
        <p:nvSpPr>
          <p:cNvPr id="5" name="Date Placeholder 4"/>
          <p:cNvSpPr>
            <a:spLocks noGrp="1"/>
          </p:cNvSpPr>
          <p:nvPr>
            <p:ph type="dt" sz="half" idx="10"/>
          </p:nvPr>
        </p:nvSpPr>
        <p:spPr/>
        <p:txBody>
          <a:bodyPr/>
          <a:lstStyle/>
          <a:p>
            <a:r>
              <a:rPr lang="en-US" altLang="ja-JP" smtClean="0"/>
              <a:t>Drama in the L2 Classroom</a:t>
            </a:r>
            <a:endParaRPr lang="ja-JP" altLang="en-US" dirty="0"/>
          </a:p>
        </p:txBody>
      </p:sp>
      <p:sp>
        <p:nvSpPr>
          <p:cNvPr id="6" name="Footer Placeholder 5"/>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graphicFrame>
        <p:nvGraphicFramePr>
          <p:cNvPr id="10" name="Diagram 9"/>
          <p:cNvGraphicFramePr/>
          <p:nvPr>
            <p:extLst>
              <p:ext uri="{D42A27DB-BD31-4B8C-83A1-F6EECF244321}">
                <p14:modId xmlns:p14="http://schemas.microsoft.com/office/powerpoint/2010/main" val="3067251750"/>
              </p:ext>
            </p:extLst>
          </p:nvPr>
        </p:nvGraphicFramePr>
        <p:xfrm>
          <a:off x="3492363" y="273051"/>
          <a:ext cx="5209680" cy="6235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87345987.jp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63010">
            <a:off x="43121" y="3694989"/>
            <a:ext cx="1716070" cy="2403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shakespear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0970" y="3334341"/>
            <a:ext cx="2352292" cy="3175594"/>
          </a:xfrm>
          <a:prstGeom prst="rect">
            <a:avLst/>
          </a:prstGeom>
        </p:spPr>
      </p:pic>
    </p:spTree>
    <p:extLst>
      <p:ext uri="{BB962C8B-B14F-4D97-AF65-F5344CB8AC3E}">
        <p14:creationId xmlns:p14="http://schemas.microsoft.com/office/powerpoint/2010/main" val="159672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571DC7BC-5F5F-C04F-A6A1-88CA5F33B9A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graphicEl>
                                              <a:dgm id="{10C4912D-F007-1249-81CD-593798DD135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D4B734A2-21EA-0B45-AC31-7AC30691EB91}"/>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graphicEl>
                                              <a:dgm id="{8AD78C48-6012-4C40-8F3B-43D516138011}"/>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graphicEl>
                                              <a:dgm id="{8D79D83C-E46F-874A-BE04-5897500959E6}"/>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graphicEl>
                                              <a:dgm id="{EE54BB1B-34AC-8540-8270-078D14ECD2B0}"/>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graphicEl>
                                              <a:dgm id="{3E53C86D-DD93-EF40-A64A-A3F544BF32A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graphicEl>
                                              <a:dgm id="{8951761E-47A8-5245-B30D-BD7C9FCB96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What is Drama?</a:t>
            </a:r>
            <a:endParaRPr kumimoji="1" lang="ja-JP" altLang="en-US" dirty="0"/>
          </a:p>
        </p:txBody>
      </p:sp>
      <p:sp>
        <p:nvSpPr>
          <p:cNvPr id="3" name="Date Placeholder 2"/>
          <p:cNvSpPr>
            <a:spLocks noGrp="1"/>
          </p:cNvSpPr>
          <p:nvPr>
            <p:ph type="dt" sz="half" idx="2"/>
          </p:nvPr>
        </p:nvSpPr>
        <p:spPr/>
        <p:txBody>
          <a:bodyPr/>
          <a:lstStyle/>
          <a:p>
            <a:r>
              <a:rPr lang="en-US" altLang="ja-JP" smtClean="0"/>
              <a:t>Drama in the L2 Classroom</a:t>
            </a:r>
            <a:endParaRPr lang="ja-JP" altLang="en-US" dirty="0"/>
          </a:p>
        </p:txBody>
      </p:sp>
      <p:sp>
        <p:nvSpPr>
          <p:cNvPr id="4" name="Footer Placeholder 3"/>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6" name="TextBox 5"/>
          <p:cNvSpPr txBox="1"/>
          <p:nvPr/>
        </p:nvSpPr>
        <p:spPr>
          <a:xfrm>
            <a:off x="413119" y="1914096"/>
            <a:ext cx="8415311" cy="3088025"/>
          </a:xfrm>
          <a:prstGeom prst="rect">
            <a:avLst/>
          </a:prstGeom>
          <a:noFill/>
        </p:spPr>
        <p:txBody>
          <a:bodyPr wrap="square" rtlCol="0">
            <a:spAutoFit/>
          </a:bodyPr>
          <a:lstStyle/>
          <a:p>
            <a:pPr algn="ctr">
              <a:lnSpc>
                <a:spcPct val="80000"/>
              </a:lnSpc>
            </a:pPr>
            <a:r>
              <a:rPr kumimoji="1" lang="en-US" altLang="ja-JP" sz="8000" b="1" dirty="0" smtClean="0">
                <a:solidFill>
                  <a:srgbClr val="3785FF"/>
                </a:solidFill>
                <a:latin typeface="American Typewriter"/>
                <a:cs typeface="American Typewriter"/>
              </a:rPr>
              <a:t>Drama</a:t>
            </a:r>
          </a:p>
          <a:p>
            <a:pPr algn="ctr">
              <a:lnSpc>
                <a:spcPct val="80000"/>
              </a:lnSpc>
            </a:pPr>
            <a:r>
              <a:rPr kumimoji="1" lang="en-US" altLang="ja-JP" sz="8000" b="1" dirty="0" smtClean="0">
                <a:solidFill>
                  <a:srgbClr val="3785FF"/>
                </a:solidFill>
                <a:latin typeface="American Typewriter"/>
                <a:cs typeface="American Typewriter"/>
              </a:rPr>
              <a:t>vs.</a:t>
            </a:r>
          </a:p>
          <a:p>
            <a:pPr algn="ctr">
              <a:lnSpc>
                <a:spcPct val="80000"/>
              </a:lnSpc>
            </a:pPr>
            <a:r>
              <a:rPr kumimoji="1" lang="en-US" altLang="ja-JP" sz="8000" b="1" dirty="0" smtClean="0">
                <a:solidFill>
                  <a:srgbClr val="3785FF"/>
                </a:solidFill>
                <a:latin typeface="American Typewriter"/>
                <a:cs typeface="American Typewriter"/>
              </a:rPr>
              <a:t>Theatre</a:t>
            </a:r>
            <a:endParaRPr kumimoji="1" lang="ja-JP" altLang="en-US" sz="8000" b="1" dirty="0">
              <a:solidFill>
                <a:srgbClr val="3785FF"/>
              </a:solidFill>
              <a:latin typeface="American Typewriter"/>
              <a:cs typeface="American Typewriter"/>
            </a:endParaRPr>
          </a:p>
        </p:txBody>
      </p:sp>
    </p:spTree>
    <p:extLst>
      <p:ext uri="{BB962C8B-B14F-4D97-AF65-F5344CB8AC3E}">
        <p14:creationId xmlns:p14="http://schemas.microsoft.com/office/powerpoint/2010/main" val="31630620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4" y="1293751"/>
            <a:ext cx="3828881" cy="4651535"/>
          </a:xfrm>
        </p:spPr>
        <p:txBody>
          <a:bodyPr>
            <a:normAutofit lnSpcReduction="10000"/>
          </a:bodyPr>
          <a:lstStyle/>
          <a:p>
            <a:pPr algn="r"/>
            <a:endParaRPr lang="en-US" altLang="ja-JP" b="0" dirty="0" smtClean="0"/>
          </a:p>
          <a:p>
            <a:pPr algn="r"/>
            <a:r>
              <a:rPr lang="en-US" altLang="ja-JP" b="0" dirty="0" smtClean="0"/>
              <a:t>Interaction </a:t>
            </a:r>
            <a:r>
              <a:rPr lang="en-US" altLang="ja-JP" b="0" dirty="0"/>
              <a:t>between two or more people that conveys meaning.  </a:t>
            </a:r>
            <a:endParaRPr lang="en-US" altLang="ja-JP" b="0" dirty="0" smtClean="0"/>
          </a:p>
          <a:p>
            <a:pPr algn="r"/>
            <a:r>
              <a:rPr lang="en-US" altLang="ja-JP" b="0" dirty="0" smtClean="0"/>
              <a:t>Process </a:t>
            </a:r>
            <a:r>
              <a:rPr lang="en-US" altLang="ja-JP" b="0" dirty="0"/>
              <a:t>rather than product that is the focus of drama. </a:t>
            </a:r>
            <a:endParaRPr lang="en-US" altLang="ja-JP" b="0" dirty="0" smtClean="0"/>
          </a:p>
          <a:p>
            <a:pPr algn="r"/>
            <a:endParaRPr lang="en-US" altLang="ja-JP" sz="900" b="0" dirty="0" smtClean="0"/>
          </a:p>
          <a:p>
            <a:pPr algn="r"/>
            <a:endParaRPr lang="en-US" altLang="ja-JP" sz="900" b="0" dirty="0"/>
          </a:p>
          <a:p>
            <a:pPr algn="r"/>
            <a:endParaRPr lang="en-US" altLang="ja-JP" sz="900" b="0" dirty="0" smtClean="0"/>
          </a:p>
          <a:p>
            <a:pPr algn="r"/>
            <a:r>
              <a:rPr lang="en-US" altLang="ja-JP" sz="900" b="0" dirty="0" smtClean="0"/>
              <a:t> </a:t>
            </a:r>
          </a:p>
          <a:p>
            <a:pPr algn="r"/>
            <a:endParaRPr lang="en-US" altLang="ja-JP" sz="900" b="0" dirty="0" smtClean="0"/>
          </a:p>
          <a:p>
            <a:pPr algn="r"/>
            <a:r>
              <a:rPr lang="en-US" altLang="ja-JP" sz="1400" b="0" dirty="0" smtClean="0">
                <a:solidFill>
                  <a:srgbClr val="000000"/>
                </a:solidFill>
              </a:rPr>
              <a:t>(</a:t>
            </a:r>
            <a:r>
              <a:rPr lang="en-US" altLang="ja-JP" sz="1400" b="0" dirty="0">
                <a:solidFill>
                  <a:srgbClr val="000000"/>
                </a:solidFill>
              </a:rPr>
              <a:t>Holden 1981, Via 1987, Zafeiriadou 2009)</a:t>
            </a:r>
            <a:r>
              <a:rPr lang="en-US" altLang="ja-JP" sz="3200" b="0" dirty="0">
                <a:solidFill>
                  <a:srgbClr val="000000"/>
                </a:solidFill>
              </a:rPr>
              <a:t> </a:t>
            </a:r>
            <a:endParaRPr kumimoji="1" lang="ja-JP" altLang="en-US" sz="3200" b="0" dirty="0">
              <a:solidFill>
                <a:srgbClr val="000000"/>
              </a:solidFill>
            </a:endParaRPr>
          </a:p>
        </p:txBody>
      </p:sp>
      <p:sp>
        <p:nvSpPr>
          <p:cNvPr id="5" name="Date Placeholder 4"/>
          <p:cNvSpPr>
            <a:spLocks noGrp="1"/>
          </p:cNvSpPr>
          <p:nvPr>
            <p:ph type="dt" sz="half" idx="2"/>
          </p:nvPr>
        </p:nvSpPr>
        <p:spPr/>
        <p:txBody>
          <a:bodyPr/>
          <a:lstStyle/>
          <a:p>
            <a:r>
              <a:rPr lang="en-US" altLang="ja-JP" smtClean="0"/>
              <a:t>Drama in the L2 Classroom</a:t>
            </a:r>
            <a:endParaRPr lang="ja-JP" altLang="en-US" dirty="0"/>
          </a:p>
        </p:txBody>
      </p:sp>
      <p:sp>
        <p:nvSpPr>
          <p:cNvPr id="6" name="Footer Placeholder 5"/>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7" name="Content Placeholder 2"/>
          <p:cNvSpPr>
            <a:spLocks noGrp="1"/>
          </p:cNvSpPr>
          <p:nvPr>
            <p:ph sz="half" idx="1"/>
          </p:nvPr>
        </p:nvSpPr>
        <p:spPr>
          <a:xfrm>
            <a:off x="4794664" y="1293749"/>
            <a:ext cx="3828881" cy="4651536"/>
          </a:xfrm>
        </p:spPr>
        <p:txBody>
          <a:bodyPr>
            <a:normAutofit fontScale="92500" lnSpcReduction="20000"/>
          </a:bodyPr>
          <a:lstStyle/>
          <a:p>
            <a:endParaRPr lang="en-US" altLang="ja-JP" b="0" dirty="0" smtClean="0"/>
          </a:p>
          <a:p>
            <a:r>
              <a:rPr lang="en-US" altLang="ja-JP" sz="3000" b="0" dirty="0" smtClean="0"/>
              <a:t>Interaction </a:t>
            </a:r>
            <a:r>
              <a:rPr lang="en-US" altLang="ja-JP" sz="3000" b="0" dirty="0"/>
              <a:t>between people for the benefit of </a:t>
            </a:r>
            <a:r>
              <a:rPr lang="en-US" altLang="ja-JP" sz="3000" b="0" dirty="0" smtClean="0"/>
              <a:t>an audience. </a:t>
            </a:r>
            <a:r>
              <a:rPr lang="en-US" altLang="ja-JP" sz="3000" b="0" dirty="0"/>
              <a:t> </a:t>
            </a:r>
            <a:endParaRPr lang="en-US" altLang="ja-JP" sz="3000" b="0" dirty="0" smtClean="0"/>
          </a:p>
          <a:p>
            <a:r>
              <a:rPr lang="en-US" altLang="ja-JP" sz="3000" b="0" dirty="0" smtClean="0"/>
              <a:t>Must convey </a:t>
            </a:r>
            <a:r>
              <a:rPr lang="en-US" altLang="ja-JP" sz="3000" b="0" dirty="0"/>
              <a:t>meaning among the performers and between the performers and the audience. </a:t>
            </a:r>
            <a:r>
              <a:rPr lang="en-US" altLang="ja-JP" b="0" dirty="0"/>
              <a:t> </a:t>
            </a:r>
            <a:endParaRPr lang="en-US" altLang="ja-JP" b="0" dirty="0" smtClean="0"/>
          </a:p>
          <a:p>
            <a:endParaRPr lang="en-US" altLang="ja-JP" sz="1600" b="0" dirty="0" smtClean="0"/>
          </a:p>
          <a:p>
            <a:endParaRPr lang="en-US" altLang="ja-JP" sz="1600" b="0" dirty="0"/>
          </a:p>
          <a:p>
            <a:endParaRPr lang="en-US" altLang="ja-JP" sz="1400" b="0" dirty="0" smtClean="0">
              <a:solidFill>
                <a:srgbClr val="000000"/>
              </a:solidFill>
            </a:endParaRPr>
          </a:p>
          <a:p>
            <a:r>
              <a:rPr lang="en-US" altLang="ja-JP" sz="1400" b="0" dirty="0" smtClean="0">
                <a:solidFill>
                  <a:srgbClr val="000000"/>
                </a:solidFill>
              </a:rPr>
              <a:t>(</a:t>
            </a:r>
            <a:r>
              <a:rPr lang="en-US" altLang="ja-JP" sz="1400" b="0" dirty="0">
                <a:solidFill>
                  <a:srgbClr val="000000"/>
                </a:solidFill>
              </a:rPr>
              <a:t>Holden 1981; Via 1978, 1987) </a:t>
            </a:r>
            <a:endParaRPr kumimoji="1" lang="ja-JP" altLang="en-US" sz="1400" b="0" dirty="0">
              <a:solidFill>
                <a:srgbClr val="000000"/>
              </a:solidFill>
            </a:endParaRPr>
          </a:p>
        </p:txBody>
      </p:sp>
      <p:sp>
        <p:nvSpPr>
          <p:cNvPr id="2" name="Title 1"/>
          <p:cNvSpPr>
            <a:spLocks noGrp="1"/>
          </p:cNvSpPr>
          <p:nvPr>
            <p:ph type="title"/>
          </p:nvPr>
        </p:nvSpPr>
        <p:spPr>
          <a:xfrm>
            <a:off x="0" y="322575"/>
            <a:ext cx="9144000" cy="971176"/>
          </a:xfrm>
        </p:spPr>
        <p:txBody>
          <a:bodyPr>
            <a:noAutofit/>
          </a:bodyPr>
          <a:lstStyle/>
          <a:p>
            <a:r>
              <a:rPr lang="en-US" altLang="ja-JP" b="1" dirty="0" smtClean="0"/>
              <a:t> Drama  </a:t>
            </a:r>
            <a:r>
              <a:rPr lang="en-US" altLang="ja-JP" b="1" dirty="0"/>
              <a:t>vs. </a:t>
            </a:r>
            <a:r>
              <a:rPr lang="en-US" altLang="ja-JP" b="1" dirty="0" smtClean="0"/>
              <a:t> Theatre</a:t>
            </a:r>
            <a:endParaRPr kumimoji="1" lang="ja-JP" altLang="en-US" dirty="0"/>
          </a:p>
        </p:txBody>
      </p:sp>
    </p:spTree>
    <p:extLst>
      <p:ext uri="{BB962C8B-B14F-4D97-AF65-F5344CB8AC3E}">
        <p14:creationId xmlns:p14="http://schemas.microsoft.com/office/powerpoint/2010/main" val="1689615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4692" y="1648218"/>
            <a:ext cx="7595437" cy="3921880"/>
          </a:xfrm>
        </p:spPr>
        <p:txBody>
          <a:bodyPr>
            <a:normAutofit/>
          </a:bodyPr>
          <a:lstStyle/>
          <a:p>
            <a:pPr algn="ctr"/>
            <a:endParaRPr lang="en-US" altLang="ja-JP" sz="1200" b="0" dirty="0"/>
          </a:p>
          <a:p>
            <a:pPr algn="ctr"/>
            <a:r>
              <a:rPr lang="en-US" altLang="ja-JP" sz="3200" dirty="0" smtClean="0">
                <a:solidFill>
                  <a:srgbClr val="FF0000"/>
                </a:solidFill>
              </a:rPr>
              <a:t>Strategies </a:t>
            </a:r>
            <a:r>
              <a:rPr lang="en-US" altLang="ja-JP" sz="3200" dirty="0">
                <a:solidFill>
                  <a:srgbClr val="FF0000"/>
                </a:solidFill>
              </a:rPr>
              <a:t>to </a:t>
            </a:r>
            <a:r>
              <a:rPr lang="en-US" altLang="ja-JP" sz="3200" dirty="0" smtClean="0">
                <a:solidFill>
                  <a:srgbClr val="FF0000"/>
                </a:solidFill>
              </a:rPr>
              <a:t>achieve</a:t>
            </a:r>
          </a:p>
          <a:p>
            <a:pPr algn="ctr"/>
            <a:r>
              <a:rPr lang="en-US" altLang="ja-JP" sz="3200" dirty="0" smtClean="0">
                <a:solidFill>
                  <a:srgbClr val="FF0000"/>
                </a:solidFill>
              </a:rPr>
              <a:t>either </a:t>
            </a:r>
            <a:r>
              <a:rPr lang="en-US" altLang="ja-JP" sz="3200" dirty="0">
                <a:solidFill>
                  <a:srgbClr val="FF0000"/>
                </a:solidFill>
              </a:rPr>
              <a:t>drama or </a:t>
            </a:r>
            <a:r>
              <a:rPr lang="en-US" altLang="ja-JP" sz="3200" dirty="0" smtClean="0">
                <a:solidFill>
                  <a:srgbClr val="FF0000"/>
                </a:solidFill>
              </a:rPr>
              <a:t>theatre.</a:t>
            </a:r>
          </a:p>
          <a:p>
            <a:pPr algn="ctr"/>
            <a:r>
              <a:rPr lang="en-US" altLang="ja-JP" sz="3200" b="0" dirty="0">
                <a:solidFill>
                  <a:srgbClr val="000000"/>
                </a:solidFill>
              </a:rPr>
              <a:t>	</a:t>
            </a:r>
            <a:r>
              <a:rPr lang="en-US" altLang="ja-JP" sz="3200" b="0" dirty="0" smtClean="0">
                <a:solidFill>
                  <a:srgbClr val="000000"/>
                </a:solidFill>
              </a:rPr>
              <a:t>							</a:t>
            </a:r>
            <a:r>
              <a:rPr lang="en-US" altLang="ja-JP" sz="1400" b="0" dirty="0" smtClean="0">
                <a:solidFill>
                  <a:srgbClr val="000000"/>
                </a:solidFill>
              </a:rPr>
              <a:t>[Richard Via 1987]</a:t>
            </a:r>
          </a:p>
          <a:p>
            <a:endParaRPr lang="en-US" altLang="ja-JP" sz="1200" b="0" dirty="0">
              <a:solidFill>
                <a:srgbClr val="000000"/>
              </a:solidFill>
            </a:endParaRPr>
          </a:p>
          <a:p>
            <a:pPr marL="173038">
              <a:tabLst>
                <a:tab pos="7259638" algn="l"/>
              </a:tabLst>
            </a:pPr>
            <a:r>
              <a:rPr lang="en-US" altLang="ja-JP" sz="2000" b="0" dirty="0">
                <a:solidFill>
                  <a:srgbClr val="000000"/>
                </a:solidFill>
              </a:rPr>
              <a:t>They are dramatic because they draw on the unpredictable power generated when one person is brought together with others.  Each student brings a different life, a different background into the class. </a:t>
            </a:r>
            <a:r>
              <a:rPr lang="en-US" altLang="ja-JP" sz="2200" b="0" dirty="0">
                <a:solidFill>
                  <a:srgbClr val="000000"/>
                </a:solidFill>
              </a:rPr>
              <a:t> </a:t>
            </a:r>
            <a:endParaRPr lang="en-US" altLang="ja-JP" sz="1400" b="0" dirty="0">
              <a:solidFill>
                <a:srgbClr val="000000"/>
              </a:solidFill>
            </a:endParaRPr>
          </a:p>
          <a:p>
            <a:r>
              <a:rPr lang="en-US" altLang="ja-JP" sz="1400" b="0" dirty="0" smtClean="0">
                <a:solidFill>
                  <a:srgbClr val="000000"/>
                </a:solidFill>
              </a:rPr>
              <a:t>								</a:t>
            </a:r>
            <a:r>
              <a:rPr lang="en-US" altLang="ja-JP" sz="1200" b="0" dirty="0" smtClean="0">
                <a:solidFill>
                  <a:srgbClr val="000000"/>
                </a:solidFill>
              </a:rPr>
              <a:t>[Haley </a:t>
            </a:r>
            <a:r>
              <a:rPr lang="en-US" altLang="ja-JP" sz="1200" b="0" dirty="0">
                <a:solidFill>
                  <a:srgbClr val="000000"/>
                </a:solidFill>
              </a:rPr>
              <a:t>&amp; Duff 1978, </a:t>
            </a:r>
            <a:r>
              <a:rPr lang="en-US" altLang="ja-JP" sz="1200" b="0" dirty="0" smtClean="0">
                <a:solidFill>
                  <a:srgbClr val="000000"/>
                </a:solidFill>
              </a:rPr>
              <a:t>2011]</a:t>
            </a:r>
            <a:endParaRPr lang="en-US" altLang="ja-JP" sz="1200" b="0" dirty="0">
              <a:solidFill>
                <a:srgbClr val="000000"/>
              </a:solidFill>
            </a:endParaRPr>
          </a:p>
        </p:txBody>
      </p:sp>
      <p:sp>
        <p:nvSpPr>
          <p:cNvPr id="5" name="Date Placeholder 4"/>
          <p:cNvSpPr>
            <a:spLocks noGrp="1"/>
          </p:cNvSpPr>
          <p:nvPr>
            <p:ph type="dt" sz="half" idx="2"/>
          </p:nvPr>
        </p:nvSpPr>
        <p:spPr/>
        <p:txBody>
          <a:bodyPr/>
          <a:lstStyle/>
          <a:p>
            <a:r>
              <a:rPr lang="en-US" altLang="ja-JP" smtClean="0"/>
              <a:t>Drama in the L2 Classroom</a:t>
            </a:r>
            <a:endParaRPr lang="ja-JP" altLang="en-US" dirty="0"/>
          </a:p>
        </p:txBody>
      </p:sp>
      <p:sp>
        <p:nvSpPr>
          <p:cNvPr id="6" name="Footer Placeholder 5"/>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2" name="Title 1"/>
          <p:cNvSpPr>
            <a:spLocks noGrp="1"/>
          </p:cNvSpPr>
          <p:nvPr>
            <p:ph type="title"/>
          </p:nvPr>
        </p:nvSpPr>
        <p:spPr>
          <a:xfrm>
            <a:off x="0" y="322575"/>
            <a:ext cx="9144000" cy="971176"/>
          </a:xfrm>
        </p:spPr>
        <p:txBody>
          <a:bodyPr>
            <a:noAutofit/>
          </a:bodyPr>
          <a:lstStyle/>
          <a:p>
            <a:r>
              <a:rPr lang="en-US" altLang="ja-JP" b="1" dirty="0" smtClean="0"/>
              <a:t>Dramatic Activities</a:t>
            </a:r>
            <a:endParaRPr kumimoji="1" lang="ja-JP" altLang="en-US" dirty="0"/>
          </a:p>
        </p:txBody>
      </p:sp>
    </p:spTree>
    <p:extLst>
      <p:ext uri="{BB962C8B-B14F-4D97-AF65-F5344CB8AC3E}">
        <p14:creationId xmlns:p14="http://schemas.microsoft.com/office/powerpoint/2010/main" val="28998090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r>
              <a:rPr lang="en-US" altLang="ja-JP" smtClean="0"/>
              <a:t>Drama in the L2 Classroom</a:t>
            </a:r>
            <a:endParaRPr lang="ja-JP" altLang="en-US" dirty="0"/>
          </a:p>
        </p:txBody>
      </p:sp>
      <p:sp>
        <p:nvSpPr>
          <p:cNvPr id="6" name="Footer Placeholder 5"/>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2" name="Title 1"/>
          <p:cNvSpPr>
            <a:spLocks noGrp="1"/>
          </p:cNvSpPr>
          <p:nvPr>
            <p:ph type="title"/>
          </p:nvPr>
        </p:nvSpPr>
        <p:spPr>
          <a:xfrm>
            <a:off x="0" y="322575"/>
            <a:ext cx="9144000" cy="971176"/>
          </a:xfrm>
        </p:spPr>
        <p:txBody>
          <a:bodyPr>
            <a:noAutofit/>
          </a:bodyPr>
          <a:lstStyle/>
          <a:p>
            <a:r>
              <a:rPr lang="en-US" altLang="ja-JP" b="1" dirty="0" smtClean="0"/>
              <a:t>Dramatic Activities</a:t>
            </a:r>
            <a:endParaRPr kumimoji="1" lang="ja-JP" altLang="en-US" dirty="0"/>
          </a:p>
        </p:txBody>
      </p:sp>
      <p:sp>
        <p:nvSpPr>
          <p:cNvPr id="3" name="Content Placeholder 2"/>
          <p:cNvSpPr>
            <a:spLocks noGrp="1"/>
          </p:cNvSpPr>
          <p:nvPr>
            <p:ph sz="half" idx="1"/>
          </p:nvPr>
        </p:nvSpPr>
        <p:spPr>
          <a:xfrm>
            <a:off x="1109013" y="1784380"/>
            <a:ext cx="6955863" cy="3756855"/>
          </a:xfrm>
        </p:spPr>
        <p:txBody>
          <a:bodyPr numCol="2">
            <a:noAutofit/>
          </a:bodyPr>
          <a:lstStyle/>
          <a:p>
            <a:r>
              <a:rPr lang="en-US" altLang="ja-JP" b="0" dirty="0" smtClean="0">
                <a:solidFill>
                  <a:srgbClr val="000000"/>
                </a:solidFill>
              </a:rPr>
              <a:t>Simulation</a:t>
            </a:r>
            <a:endParaRPr lang="en-US" altLang="ja-JP" b="0" dirty="0">
              <a:solidFill>
                <a:srgbClr val="000000"/>
              </a:solidFill>
            </a:endParaRPr>
          </a:p>
          <a:p>
            <a:r>
              <a:rPr lang="en-US" altLang="ja-JP" b="0" dirty="0">
                <a:solidFill>
                  <a:srgbClr val="000000"/>
                </a:solidFill>
              </a:rPr>
              <a:t>Role-playing</a:t>
            </a:r>
          </a:p>
          <a:p>
            <a:r>
              <a:rPr lang="en-US" altLang="ja-JP" b="0" dirty="0">
                <a:solidFill>
                  <a:srgbClr val="000000"/>
                </a:solidFill>
              </a:rPr>
              <a:t>Hot-seating</a:t>
            </a:r>
          </a:p>
          <a:p>
            <a:r>
              <a:rPr lang="en-US" altLang="ja-JP" b="0" dirty="0">
                <a:solidFill>
                  <a:srgbClr val="000000"/>
                </a:solidFill>
              </a:rPr>
              <a:t>Teacher-in-role</a:t>
            </a:r>
          </a:p>
          <a:p>
            <a:r>
              <a:rPr lang="en-US" altLang="ja-JP" b="0" dirty="0">
                <a:solidFill>
                  <a:srgbClr val="000000"/>
                </a:solidFill>
              </a:rPr>
              <a:t>Improvisation</a:t>
            </a:r>
          </a:p>
          <a:p>
            <a:r>
              <a:rPr lang="en-US" altLang="ja-JP" b="0" dirty="0">
                <a:solidFill>
                  <a:srgbClr val="000000"/>
                </a:solidFill>
              </a:rPr>
              <a:t>Role-reversal</a:t>
            </a:r>
          </a:p>
          <a:p>
            <a:r>
              <a:rPr lang="en-US" altLang="ja-JP" b="0" dirty="0">
                <a:solidFill>
                  <a:srgbClr val="000000"/>
                </a:solidFill>
              </a:rPr>
              <a:t>Thought-tracking</a:t>
            </a:r>
          </a:p>
          <a:p>
            <a:r>
              <a:rPr lang="en-US" altLang="ja-JP" b="0" dirty="0">
                <a:solidFill>
                  <a:srgbClr val="000000"/>
                </a:solidFill>
              </a:rPr>
              <a:t>Mime</a:t>
            </a:r>
          </a:p>
          <a:p>
            <a:r>
              <a:rPr lang="en-US" altLang="ja-JP" b="0" dirty="0">
                <a:solidFill>
                  <a:srgbClr val="000000"/>
                </a:solidFill>
              </a:rPr>
              <a:t>Living Pictures</a:t>
            </a:r>
          </a:p>
          <a:p>
            <a:r>
              <a:rPr lang="en-US" altLang="ja-JP" b="0" dirty="0">
                <a:solidFill>
                  <a:srgbClr val="000000"/>
                </a:solidFill>
              </a:rPr>
              <a:t>Reader's theatre</a:t>
            </a:r>
          </a:p>
          <a:p>
            <a:r>
              <a:rPr lang="en-US" altLang="ja-JP" b="0" dirty="0">
                <a:solidFill>
                  <a:srgbClr val="000000"/>
                </a:solidFill>
              </a:rPr>
              <a:t>Physicalizing Pronunciation</a:t>
            </a:r>
          </a:p>
          <a:p>
            <a:r>
              <a:rPr lang="en-US" altLang="ja-JP" b="0" dirty="0">
                <a:solidFill>
                  <a:srgbClr val="000000"/>
                </a:solidFill>
              </a:rPr>
              <a:t>Debate</a:t>
            </a:r>
          </a:p>
          <a:p>
            <a:r>
              <a:rPr lang="en-US" altLang="ja-JP" b="0" dirty="0">
                <a:solidFill>
                  <a:srgbClr val="000000"/>
                </a:solidFill>
              </a:rPr>
              <a:t>Alternative </a:t>
            </a:r>
            <a:r>
              <a:rPr lang="en-US" altLang="ja-JP" b="0" dirty="0" smtClean="0">
                <a:solidFill>
                  <a:srgbClr val="000000"/>
                </a:solidFill>
              </a:rPr>
              <a:t>Ending</a:t>
            </a:r>
            <a:endParaRPr lang="en-US" altLang="ja-JP" dirty="0">
              <a:solidFill>
                <a:srgbClr val="000000"/>
              </a:solidFill>
            </a:endParaRPr>
          </a:p>
        </p:txBody>
      </p:sp>
    </p:spTree>
    <p:extLst>
      <p:ext uri="{BB962C8B-B14F-4D97-AF65-F5344CB8AC3E}">
        <p14:creationId xmlns:p14="http://schemas.microsoft.com/office/powerpoint/2010/main" val="40644692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t>Drama in the L2 Classroom</a:t>
            </a:r>
            <a:endParaRPr lang="ja-JP" altLang="en-US" dirty="0"/>
          </a:p>
        </p:txBody>
      </p:sp>
      <p:sp>
        <p:nvSpPr>
          <p:cNvPr id="4" name="TextBox 3"/>
          <p:cNvSpPr txBox="1"/>
          <p:nvPr/>
        </p:nvSpPr>
        <p:spPr>
          <a:xfrm>
            <a:off x="1" y="912711"/>
            <a:ext cx="9144000" cy="1446550"/>
          </a:xfrm>
          <a:prstGeom prst="rect">
            <a:avLst/>
          </a:prstGeom>
          <a:noFill/>
        </p:spPr>
        <p:txBody>
          <a:bodyPr wrap="square" rtlCol="0">
            <a:spAutoFit/>
          </a:bodyPr>
          <a:lstStyle/>
          <a:p>
            <a:pPr algn="ctr"/>
            <a:r>
              <a:rPr kumimoji="1" lang="en-US" altLang="ja-JP" sz="8800" b="1" dirty="0" smtClean="0">
                <a:solidFill>
                  <a:srgbClr val="3785FF"/>
                </a:solidFill>
                <a:latin typeface="American Typewriter"/>
                <a:cs typeface="American Typewriter"/>
              </a:rPr>
              <a:t>Simulation</a:t>
            </a:r>
            <a:endParaRPr kumimoji="1" lang="ja-JP" altLang="en-US" sz="8800" b="1" dirty="0">
              <a:solidFill>
                <a:srgbClr val="3785FF"/>
              </a:solidFill>
              <a:latin typeface="American Typewriter"/>
              <a:cs typeface="American Typewriter"/>
            </a:endParaRPr>
          </a:p>
        </p:txBody>
      </p:sp>
      <p:sp>
        <p:nvSpPr>
          <p:cNvPr id="3" name="Rectangle 2"/>
          <p:cNvSpPr/>
          <p:nvPr/>
        </p:nvSpPr>
        <p:spPr>
          <a:xfrm>
            <a:off x="1435100" y="2828838"/>
            <a:ext cx="6197600" cy="3170099"/>
          </a:xfrm>
          <a:prstGeom prst="rect">
            <a:avLst/>
          </a:prstGeom>
        </p:spPr>
        <p:txBody>
          <a:bodyPr wrap="square">
            <a:spAutoFit/>
          </a:bodyPr>
          <a:lstStyle/>
          <a:p>
            <a:r>
              <a:rPr lang="en-US" altLang="ja-JP" sz="2800" dirty="0">
                <a:solidFill>
                  <a:schemeClr val="accent2"/>
                </a:solidFill>
              </a:rPr>
              <a:t>Simulations are dramatic, communicative activities that ask students to solve a problem as themselves.  </a:t>
            </a:r>
            <a:endParaRPr lang="en-US" altLang="ja-JP" sz="2800" dirty="0" smtClean="0">
              <a:solidFill>
                <a:schemeClr val="accent2"/>
              </a:solidFill>
            </a:endParaRPr>
          </a:p>
          <a:p>
            <a:r>
              <a:rPr lang="en-US" altLang="ja-JP" sz="2000" dirty="0" smtClean="0">
                <a:solidFill>
                  <a:schemeClr val="accent2"/>
                </a:solidFill>
              </a:rPr>
              <a:t>						[Livingstone </a:t>
            </a:r>
            <a:r>
              <a:rPr lang="en-US" altLang="ja-JP" sz="2000" dirty="0">
                <a:solidFill>
                  <a:schemeClr val="accent2"/>
                </a:solidFill>
              </a:rPr>
              <a:t>1983, Via </a:t>
            </a:r>
            <a:r>
              <a:rPr lang="en-US" altLang="ja-JP" sz="2000" dirty="0" smtClean="0">
                <a:solidFill>
                  <a:schemeClr val="accent2"/>
                </a:solidFill>
              </a:rPr>
              <a:t>1987]</a:t>
            </a:r>
          </a:p>
          <a:p>
            <a:endParaRPr lang="en-US" altLang="ja-JP" sz="2000" dirty="0" smtClean="0">
              <a:solidFill>
                <a:schemeClr val="accent2"/>
              </a:solidFill>
            </a:endParaRPr>
          </a:p>
          <a:p>
            <a:endParaRPr lang="en-US" altLang="ja-JP" sz="2000" dirty="0" smtClean="0">
              <a:solidFill>
                <a:schemeClr val="accent2"/>
              </a:solidFill>
            </a:endParaRPr>
          </a:p>
          <a:p>
            <a:pPr algn="ctr"/>
            <a:r>
              <a:rPr lang="en-US" altLang="ja-JP" sz="2800" i="1" dirty="0">
                <a:solidFill>
                  <a:schemeClr val="accent2"/>
                </a:solidFill>
              </a:rPr>
              <a:t>(</a:t>
            </a:r>
            <a:r>
              <a:rPr lang="en-US" altLang="ja-JP" sz="2800" i="1" dirty="0" smtClean="0">
                <a:solidFill>
                  <a:schemeClr val="accent2"/>
                </a:solidFill>
              </a:rPr>
              <a:t>task</a:t>
            </a:r>
            <a:r>
              <a:rPr lang="en-US" altLang="ja-JP" sz="2800" i="1" dirty="0">
                <a:solidFill>
                  <a:schemeClr val="accent2"/>
                </a:solidFill>
              </a:rPr>
              <a:t>-based language </a:t>
            </a:r>
            <a:r>
              <a:rPr lang="en-US" altLang="ja-JP" sz="2800" i="1" dirty="0" smtClean="0">
                <a:solidFill>
                  <a:schemeClr val="accent2"/>
                </a:solidFill>
              </a:rPr>
              <a:t>teaching)</a:t>
            </a:r>
          </a:p>
          <a:p>
            <a:endParaRPr lang="ja-JP" altLang="en-US" sz="2800" dirty="0">
              <a:solidFill>
                <a:schemeClr val="accent2"/>
              </a:solidFill>
            </a:endParaRPr>
          </a:p>
        </p:txBody>
      </p:sp>
      <p:sp>
        <p:nvSpPr>
          <p:cNvPr id="10" name="Footer Placeholder 2"/>
          <p:cNvSpPr>
            <a:spLocks noGrp="1"/>
          </p:cNvSpPr>
          <p:nvPr>
            <p:ph type="ftr" sz="quarter" idx="3"/>
          </p:nvPr>
        </p:nvSpPr>
        <p:spPr>
          <a:xfrm>
            <a:off x="5753101" y="6364943"/>
            <a:ext cx="3196665" cy="486708"/>
          </a:xfrm>
        </p:spPr>
        <p:txBody>
          <a:body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25069955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solidFill>
                  <a:srgbClr val="F4D11C"/>
                </a:solidFill>
              </a:rPr>
              <a:t>Drama</a:t>
            </a:r>
            <a:r>
              <a:rPr lang="en-US" altLang="ja-JP" smtClean="0"/>
              <a:t> </a:t>
            </a:r>
            <a:r>
              <a:rPr lang="en-US" altLang="ja-JP" smtClean="0">
                <a:solidFill>
                  <a:srgbClr val="F4D11C"/>
                </a:solidFill>
              </a:rPr>
              <a:t>in the L2 Classroom</a:t>
            </a:r>
            <a:endParaRPr lang="ja-JP" altLang="en-US" dirty="0">
              <a:solidFill>
                <a:srgbClr val="F4D11C"/>
              </a:solidFill>
            </a:endParaRPr>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pic>
        <p:nvPicPr>
          <p:cNvPr id="5" name="Picture 4"/>
          <p:cNvPicPr>
            <a:picLocks noChangeAspect="1"/>
          </p:cNvPicPr>
          <p:nvPr/>
        </p:nvPicPr>
        <p:blipFill rotWithShape="1">
          <a:blip r:embed="rId2"/>
          <a:srcRect l="16081" r="13588"/>
          <a:stretch/>
        </p:blipFill>
        <p:spPr>
          <a:xfrm>
            <a:off x="-1" y="-1"/>
            <a:ext cx="9144001" cy="5484934"/>
          </a:xfrm>
          <a:prstGeom prst="rect">
            <a:avLst/>
          </a:prstGeom>
        </p:spPr>
      </p:pic>
      <p:sp>
        <p:nvSpPr>
          <p:cNvPr id="6" name="TextBox 5"/>
          <p:cNvSpPr txBox="1"/>
          <p:nvPr/>
        </p:nvSpPr>
        <p:spPr>
          <a:xfrm>
            <a:off x="194236" y="4572915"/>
            <a:ext cx="8755528" cy="1323439"/>
          </a:xfrm>
          <a:prstGeom prst="rect">
            <a:avLst/>
          </a:prstGeom>
          <a:noFill/>
        </p:spPr>
        <p:txBody>
          <a:bodyPr wrap="square" rtlCol="0">
            <a:spAutoFit/>
          </a:bodyPr>
          <a:lstStyle/>
          <a:p>
            <a:r>
              <a:rPr kumimoji="1" lang="en-US" altLang="ja-JP" sz="8000" b="1" dirty="0" smtClean="0">
                <a:solidFill>
                  <a:srgbClr val="3785FF"/>
                </a:solidFill>
                <a:latin typeface="American Typewriter"/>
                <a:cs typeface="American Typewriter"/>
              </a:rPr>
              <a:t>Simulation</a:t>
            </a:r>
            <a:endParaRPr kumimoji="1" lang="ja-JP" altLang="en-US" sz="8000" b="1" dirty="0">
              <a:solidFill>
                <a:srgbClr val="3785FF"/>
              </a:solidFill>
              <a:latin typeface="American Typewriter"/>
              <a:cs typeface="American Typewriter"/>
            </a:endParaRPr>
          </a:p>
        </p:txBody>
      </p:sp>
      <p:sp>
        <p:nvSpPr>
          <p:cNvPr id="7" name="TextBox 6"/>
          <p:cNvSpPr txBox="1"/>
          <p:nvPr/>
        </p:nvSpPr>
        <p:spPr>
          <a:xfrm>
            <a:off x="378326" y="206480"/>
            <a:ext cx="8106982" cy="1446550"/>
          </a:xfrm>
          <a:prstGeom prst="rect">
            <a:avLst/>
          </a:prstGeom>
          <a:noFill/>
        </p:spPr>
        <p:txBody>
          <a:bodyPr wrap="square" rtlCol="0">
            <a:spAutoFit/>
          </a:bodyPr>
          <a:lstStyle/>
          <a:p>
            <a:r>
              <a:rPr kumimoji="1" lang="en-US" altLang="ja-JP" sz="2800" b="1" dirty="0" smtClean="0">
                <a:solidFill>
                  <a:srgbClr val="5E2800"/>
                </a:solidFill>
                <a:latin typeface="American Typewriter"/>
                <a:cs typeface="American Typewriter"/>
              </a:rPr>
              <a:t>Activity</a:t>
            </a:r>
            <a:endParaRPr kumimoji="1" lang="en-US" altLang="ja-JP" sz="2800" b="1" dirty="0" smtClean="0">
              <a:solidFill>
                <a:srgbClr val="5E2800"/>
              </a:solidFill>
              <a:latin typeface="American Typewriter"/>
              <a:cs typeface="American Typewriter"/>
            </a:endParaRPr>
          </a:p>
          <a:p>
            <a:pPr marL="457200" indent="-457200">
              <a:buAutoNum type="arabicPeriod"/>
            </a:pPr>
            <a:r>
              <a:rPr lang="en-US" altLang="ja-JP" sz="2000" dirty="0" smtClean="0">
                <a:solidFill>
                  <a:srgbClr val="5E2800"/>
                </a:solidFill>
                <a:latin typeface="American Typewriter"/>
                <a:cs typeface="American Typewriter"/>
              </a:rPr>
              <a:t>Situation:  YOU ARE STRANDED ON A DESERTED ISLAND.</a:t>
            </a:r>
          </a:p>
          <a:p>
            <a:pPr marL="457200" indent="-457200">
              <a:buAutoNum type="arabicPeriod"/>
            </a:pPr>
            <a:r>
              <a:rPr lang="en-US" altLang="ja-JP" sz="2000" dirty="0" smtClean="0">
                <a:solidFill>
                  <a:srgbClr val="5E2800"/>
                </a:solidFill>
                <a:latin typeface="American Typewriter"/>
                <a:cs typeface="American Typewriter"/>
              </a:rPr>
              <a:t>By yourself, make a list of 5 items you would want to have with you.  (Ex. Matches, fishing string, </a:t>
            </a:r>
            <a:r>
              <a:rPr lang="en-US" altLang="ja-JP" sz="2000" dirty="0" err="1" smtClean="0">
                <a:solidFill>
                  <a:srgbClr val="5E2800"/>
                </a:solidFill>
                <a:latin typeface="American Typewriter"/>
                <a:cs typeface="American Typewriter"/>
              </a:rPr>
              <a:t>etc</a:t>
            </a:r>
            <a:r>
              <a:rPr lang="en-US" altLang="ja-JP" sz="2000" dirty="0" smtClean="0">
                <a:solidFill>
                  <a:srgbClr val="5E2800"/>
                </a:solidFill>
                <a:latin typeface="American Typewriter"/>
                <a:cs typeface="American Typewriter"/>
              </a:rPr>
              <a:t>)</a:t>
            </a:r>
          </a:p>
        </p:txBody>
      </p:sp>
    </p:spTree>
    <p:extLst>
      <p:ext uri="{BB962C8B-B14F-4D97-AF65-F5344CB8AC3E}">
        <p14:creationId xmlns:p14="http://schemas.microsoft.com/office/powerpoint/2010/main" val="2638931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solidFill>
                  <a:srgbClr val="F4D11C"/>
                </a:solidFill>
              </a:rPr>
              <a:t>Drama</a:t>
            </a:r>
            <a:r>
              <a:rPr lang="en-US" altLang="ja-JP" smtClean="0"/>
              <a:t> </a:t>
            </a:r>
            <a:r>
              <a:rPr lang="en-US" altLang="ja-JP" smtClean="0">
                <a:solidFill>
                  <a:srgbClr val="F4D11C"/>
                </a:solidFill>
              </a:rPr>
              <a:t>in the L2 Classroom</a:t>
            </a:r>
            <a:endParaRPr lang="ja-JP" altLang="en-US" dirty="0">
              <a:solidFill>
                <a:srgbClr val="F4D11C"/>
              </a:solidFill>
            </a:endParaRPr>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pic>
        <p:nvPicPr>
          <p:cNvPr id="5" name="Picture 4"/>
          <p:cNvPicPr>
            <a:picLocks noChangeAspect="1"/>
          </p:cNvPicPr>
          <p:nvPr/>
        </p:nvPicPr>
        <p:blipFill rotWithShape="1">
          <a:blip r:embed="rId2"/>
          <a:srcRect l="14916" t="192" r="38087" b="33149"/>
          <a:stretch/>
        </p:blipFill>
        <p:spPr>
          <a:xfrm>
            <a:off x="0" y="0"/>
            <a:ext cx="9144000" cy="5471539"/>
          </a:xfrm>
          <a:prstGeom prst="rect">
            <a:avLst/>
          </a:prstGeom>
        </p:spPr>
      </p:pic>
      <p:sp>
        <p:nvSpPr>
          <p:cNvPr id="6" name="TextBox 5"/>
          <p:cNvSpPr txBox="1"/>
          <p:nvPr/>
        </p:nvSpPr>
        <p:spPr>
          <a:xfrm>
            <a:off x="194236" y="4572915"/>
            <a:ext cx="8755528" cy="1323439"/>
          </a:xfrm>
          <a:prstGeom prst="rect">
            <a:avLst/>
          </a:prstGeom>
          <a:noFill/>
        </p:spPr>
        <p:txBody>
          <a:bodyPr wrap="square" rtlCol="0">
            <a:spAutoFit/>
          </a:bodyPr>
          <a:lstStyle/>
          <a:p>
            <a:r>
              <a:rPr kumimoji="1" lang="en-US" altLang="ja-JP" sz="8000" b="1" dirty="0" smtClean="0">
                <a:solidFill>
                  <a:srgbClr val="3785FF"/>
                </a:solidFill>
                <a:latin typeface="American Typewriter"/>
                <a:cs typeface="American Typewriter"/>
              </a:rPr>
              <a:t>Simulation</a:t>
            </a:r>
            <a:endParaRPr kumimoji="1" lang="ja-JP" altLang="en-US" sz="8000" b="1" dirty="0">
              <a:solidFill>
                <a:srgbClr val="3785FF"/>
              </a:solidFill>
              <a:latin typeface="American Typewriter"/>
              <a:cs typeface="American Typewriter"/>
            </a:endParaRPr>
          </a:p>
        </p:txBody>
      </p:sp>
      <p:sp>
        <p:nvSpPr>
          <p:cNvPr id="7" name="TextBox 6"/>
          <p:cNvSpPr txBox="1"/>
          <p:nvPr/>
        </p:nvSpPr>
        <p:spPr>
          <a:xfrm>
            <a:off x="378326" y="206480"/>
            <a:ext cx="8106982" cy="2985433"/>
          </a:xfrm>
          <a:prstGeom prst="rect">
            <a:avLst/>
          </a:prstGeom>
          <a:noFill/>
        </p:spPr>
        <p:txBody>
          <a:bodyPr wrap="square" rtlCol="0">
            <a:spAutoFit/>
          </a:bodyPr>
          <a:lstStyle/>
          <a:p>
            <a:r>
              <a:rPr kumimoji="1" lang="en-US" altLang="ja-JP" sz="2800" b="1" dirty="0" smtClean="0">
                <a:solidFill>
                  <a:srgbClr val="5E2800"/>
                </a:solidFill>
                <a:latin typeface="American Typewriter"/>
                <a:cs typeface="American Typewriter"/>
              </a:rPr>
              <a:t>Activity</a:t>
            </a:r>
            <a:endParaRPr kumimoji="1" lang="en-US" altLang="ja-JP" sz="2800" b="1" dirty="0" smtClean="0">
              <a:solidFill>
                <a:srgbClr val="5E2800"/>
              </a:solidFill>
              <a:latin typeface="American Typewriter"/>
              <a:cs typeface="American Typewriter"/>
            </a:endParaRPr>
          </a:p>
          <a:p>
            <a:pPr marL="457200" indent="-457200">
              <a:buAutoNum type="arabicPeriod"/>
            </a:pPr>
            <a:r>
              <a:rPr lang="en-US" altLang="ja-JP" sz="2000" dirty="0" smtClean="0">
                <a:solidFill>
                  <a:srgbClr val="5E2800"/>
                </a:solidFill>
                <a:latin typeface="American Typewriter"/>
                <a:cs typeface="American Typewriter"/>
              </a:rPr>
              <a:t>Situation:  YOU ARE STRANDED ON A DESERTED ISLAND.</a:t>
            </a:r>
          </a:p>
          <a:p>
            <a:pPr marL="457200" indent="-457200">
              <a:buAutoNum type="arabicPeriod"/>
            </a:pPr>
            <a:r>
              <a:rPr lang="en-US" altLang="ja-JP" sz="2000" dirty="0" smtClean="0">
                <a:solidFill>
                  <a:srgbClr val="5E2800"/>
                </a:solidFill>
                <a:latin typeface="American Typewriter"/>
                <a:cs typeface="American Typewriter"/>
              </a:rPr>
              <a:t>By yourself, make a list of 5 items you would want to have with you.  (Ex. Matches, fishing string, </a:t>
            </a:r>
            <a:r>
              <a:rPr lang="en-US" altLang="ja-JP" sz="2000" dirty="0" err="1" smtClean="0">
                <a:solidFill>
                  <a:srgbClr val="5E2800"/>
                </a:solidFill>
                <a:latin typeface="American Typewriter"/>
                <a:cs typeface="American Typewriter"/>
              </a:rPr>
              <a:t>etc</a:t>
            </a:r>
            <a:r>
              <a:rPr lang="en-US" altLang="ja-JP" sz="2000" dirty="0" smtClean="0">
                <a:solidFill>
                  <a:srgbClr val="5E2800"/>
                </a:solidFill>
                <a:latin typeface="American Typewriter"/>
                <a:cs typeface="American Typewriter"/>
              </a:rPr>
              <a:t>)</a:t>
            </a:r>
          </a:p>
          <a:p>
            <a:pPr marL="457200" indent="-457200">
              <a:buAutoNum type="arabicPeriod"/>
            </a:pPr>
            <a:r>
              <a:rPr kumimoji="1" lang="en-US" altLang="ja-JP" sz="2000" dirty="0" smtClean="0">
                <a:solidFill>
                  <a:srgbClr val="5E2800"/>
                </a:solidFill>
                <a:latin typeface="American Typewriter"/>
                <a:cs typeface="American Typewriter"/>
              </a:rPr>
              <a:t>Form small groups.</a:t>
            </a:r>
          </a:p>
          <a:p>
            <a:pPr marL="457200" indent="-457200">
              <a:buAutoNum type="arabicPeriod"/>
            </a:pPr>
            <a:r>
              <a:rPr lang="en-US" altLang="ja-JP" sz="2000" dirty="0" smtClean="0">
                <a:solidFill>
                  <a:srgbClr val="5E2800"/>
                </a:solidFill>
                <a:latin typeface="American Typewriter"/>
                <a:cs typeface="American Typewriter"/>
              </a:rPr>
              <a:t>As a group, you can only keep 3 items total.  Decide which 3 items you want to keep on the island.</a:t>
            </a:r>
          </a:p>
          <a:p>
            <a:pPr marL="457200" indent="-457200">
              <a:buAutoNum type="arabicPeriod"/>
            </a:pPr>
            <a:r>
              <a:rPr kumimoji="1" lang="en-US" altLang="ja-JP" sz="2000" dirty="0" smtClean="0">
                <a:solidFill>
                  <a:srgbClr val="5E2800"/>
                </a:solidFill>
                <a:latin typeface="American Typewriter"/>
                <a:cs typeface="American Typewriter"/>
              </a:rPr>
              <a:t>Choose a leader and prepare to present which 3 items your group will keep and why.</a:t>
            </a:r>
            <a:endParaRPr kumimoji="1" lang="ja-JP" altLang="en-US" sz="2000" dirty="0">
              <a:solidFill>
                <a:srgbClr val="5E2800"/>
              </a:solidFill>
              <a:latin typeface="American Typewriter"/>
              <a:cs typeface="American Typewriter"/>
            </a:endParaRPr>
          </a:p>
        </p:txBody>
      </p:sp>
    </p:spTree>
    <p:extLst>
      <p:ext uri="{BB962C8B-B14F-4D97-AF65-F5344CB8AC3E}">
        <p14:creationId xmlns:p14="http://schemas.microsoft.com/office/powerpoint/2010/main" val="3739930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Objectives</a:t>
            </a:r>
            <a:endParaRPr kumimoji="1" lang="ja-JP" altLang="en-US" dirty="0"/>
          </a:p>
        </p:txBody>
      </p:sp>
      <p:sp>
        <p:nvSpPr>
          <p:cNvPr id="3" name="Content Placeholder 2"/>
          <p:cNvSpPr>
            <a:spLocks noGrp="1"/>
          </p:cNvSpPr>
          <p:nvPr>
            <p:ph sz="quarter" idx="10"/>
          </p:nvPr>
        </p:nvSpPr>
        <p:spPr>
          <a:xfrm>
            <a:off x="1370970" y="1490797"/>
            <a:ext cx="6436336" cy="4189764"/>
          </a:xfrm>
          <a:solidFill>
            <a:schemeClr val="bg2">
              <a:alpha val="57000"/>
            </a:schemeClr>
          </a:solidFill>
        </p:spPr>
        <p:txBody>
          <a:bodyPr>
            <a:noAutofit/>
          </a:bodyPr>
          <a:lstStyle/>
          <a:p>
            <a:pPr>
              <a:lnSpc>
                <a:spcPct val="110000"/>
              </a:lnSpc>
            </a:pPr>
            <a:r>
              <a:rPr lang="en-US" altLang="ja-JP" sz="2200" b="0" dirty="0" smtClean="0"/>
              <a:t>To </a:t>
            </a:r>
            <a:r>
              <a:rPr lang="en-US" altLang="ja-JP" sz="2200" b="0" dirty="0"/>
              <a:t>present strategies for incorporating drama into the L2 classroom.</a:t>
            </a:r>
          </a:p>
          <a:p>
            <a:pPr lvl="0">
              <a:lnSpc>
                <a:spcPct val="110000"/>
              </a:lnSpc>
            </a:pPr>
            <a:r>
              <a:rPr lang="en-US" altLang="ja-JP" sz="2200" b="0" dirty="0"/>
              <a:t>To distinguish between Drama and </a:t>
            </a:r>
            <a:r>
              <a:rPr lang="en-US" altLang="ja-JP" sz="2200" b="0" dirty="0" smtClean="0"/>
              <a:t>Theatre.</a:t>
            </a:r>
            <a:endParaRPr lang="en-US" altLang="ja-JP" sz="2200" b="0" dirty="0"/>
          </a:p>
          <a:p>
            <a:pPr lvl="0">
              <a:lnSpc>
                <a:spcPct val="110000"/>
              </a:lnSpc>
            </a:pPr>
            <a:r>
              <a:rPr lang="en-US" altLang="ja-JP" sz="2200" b="0" dirty="0"/>
              <a:t>To explore the benefits of drama in the classroom.</a:t>
            </a:r>
          </a:p>
          <a:p>
            <a:pPr lvl="0">
              <a:lnSpc>
                <a:spcPct val="110000"/>
              </a:lnSpc>
            </a:pPr>
            <a:r>
              <a:rPr lang="en-US" altLang="ja-JP" sz="2200" b="0" dirty="0"/>
              <a:t>To workshop ways to teach </a:t>
            </a:r>
            <a:r>
              <a:rPr lang="en-US" altLang="ja-JP" sz="2200" b="0" dirty="0" smtClean="0"/>
              <a:t>a </a:t>
            </a:r>
            <a:r>
              <a:rPr lang="en-US" altLang="ja-JP" sz="2200" b="0" dirty="0"/>
              <a:t>language through drama.</a:t>
            </a:r>
          </a:p>
          <a:p>
            <a:pPr lvl="0">
              <a:lnSpc>
                <a:spcPct val="110000"/>
              </a:lnSpc>
            </a:pPr>
            <a:r>
              <a:rPr lang="en-US" altLang="ja-JP" sz="2200" b="0" dirty="0"/>
              <a:t>To empower teachers to defend the incorporation of drama into their curriculum</a:t>
            </a:r>
            <a:r>
              <a:rPr lang="en-US" altLang="ja-JP" sz="2200" b="0" dirty="0" smtClean="0"/>
              <a:t>.</a:t>
            </a:r>
            <a:endParaRPr lang="en-US" altLang="ja-JP" sz="2200" b="0" dirty="0"/>
          </a:p>
        </p:txBody>
      </p:sp>
      <p:sp>
        <p:nvSpPr>
          <p:cNvPr id="4" name="Date Placeholder 3"/>
          <p:cNvSpPr>
            <a:spLocks noGrp="1"/>
          </p:cNvSpPr>
          <p:nvPr>
            <p:ph type="dt" sz="half" idx="2"/>
          </p:nvPr>
        </p:nvSpPr>
        <p:spPr/>
        <p:txBody>
          <a:bodyPr/>
          <a:lstStyle/>
          <a:p>
            <a:r>
              <a:rPr lang="en-US" altLang="ja-JP" smtClean="0"/>
              <a:t>Drama in the L2 Classroom</a:t>
            </a:r>
            <a:endParaRPr lang="ja-JP" altLang="en-US" dirty="0"/>
          </a:p>
        </p:txBody>
      </p:sp>
      <p:sp>
        <p:nvSpPr>
          <p:cNvPr id="5" name="Footer Placeholder 4"/>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Tree>
    <p:extLst>
      <p:ext uri="{BB962C8B-B14F-4D97-AF65-F5344CB8AC3E}">
        <p14:creationId xmlns:p14="http://schemas.microsoft.com/office/powerpoint/2010/main" val="32833910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dirty="0" smtClean="0"/>
              <a:t>Drama in the L2 Classroom</a:t>
            </a:r>
            <a:endParaRPr lang="ja-JP" altLang="en-US" dirty="0"/>
          </a:p>
        </p:txBody>
      </p:sp>
      <p:sp>
        <p:nvSpPr>
          <p:cNvPr id="4" name="TextBox 3"/>
          <p:cNvSpPr txBox="1"/>
          <p:nvPr/>
        </p:nvSpPr>
        <p:spPr>
          <a:xfrm>
            <a:off x="1" y="710687"/>
            <a:ext cx="9144000" cy="1446550"/>
          </a:xfrm>
          <a:prstGeom prst="rect">
            <a:avLst/>
          </a:prstGeom>
          <a:noFill/>
        </p:spPr>
        <p:txBody>
          <a:bodyPr wrap="square" rtlCol="0">
            <a:spAutoFit/>
          </a:bodyPr>
          <a:lstStyle/>
          <a:p>
            <a:pPr algn="ctr"/>
            <a:r>
              <a:rPr kumimoji="1" lang="en-US" altLang="ja-JP" sz="8800" b="1" dirty="0" smtClean="0">
                <a:solidFill>
                  <a:srgbClr val="3785FF"/>
                </a:solidFill>
                <a:latin typeface="American Typewriter"/>
                <a:cs typeface="American Typewriter"/>
              </a:rPr>
              <a:t>Role-playing</a:t>
            </a:r>
            <a:endParaRPr kumimoji="1" lang="ja-JP" altLang="en-US" sz="8800" b="1" dirty="0">
              <a:solidFill>
                <a:srgbClr val="3785FF"/>
              </a:solidFill>
              <a:latin typeface="American Typewriter"/>
              <a:cs typeface="American Typewriter"/>
            </a:endParaRPr>
          </a:p>
        </p:txBody>
      </p:sp>
      <p:sp>
        <p:nvSpPr>
          <p:cNvPr id="3" name="Rectangle 2"/>
          <p:cNvSpPr/>
          <p:nvPr/>
        </p:nvSpPr>
        <p:spPr>
          <a:xfrm>
            <a:off x="655813" y="2193717"/>
            <a:ext cx="6197600" cy="2862322"/>
          </a:xfrm>
          <a:prstGeom prst="rect">
            <a:avLst/>
          </a:prstGeom>
        </p:spPr>
        <p:txBody>
          <a:bodyPr wrap="square">
            <a:spAutoFit/>
          </a:bodyPr>
          <a:lstStyle/>
          <a:p>
            <a:r>
              <a:rPr lang="en-US" altLang="ja-JP" sz="2800" dirty="0" smtClean="0">
                <a:solidFill>
                  <a:srgbClr val="3785FF"/>
                </a:solidFill>
              </a:rPr>
              <a:t>An </a:t>
            </a:r>
            <a:r>
              <a:rPr lang="en-US" altLang="ja-JP" sz="2800" dirty="0">
                <a:solidFill>
                  <a:srgbClr val="3785FF"/>
                </a:solidFill>
              </a:rPr>
              <a:t>extension of simulation where students are asked to take on different personas other than themselves with motivations and attitudes matching those new </a:t>
            </a:r>
            <a:r>
              <a:rPr lang="en-US" altLang="ja-JP" sz="2800" dirty="0" smtClean="0">
                <a:solidFill>
                  <a:srgbClr val="3785FF"/>
                </a:solidFill>
              </a:rPr>
              <a:t>personas.</a:t>
            </a:r>
          </a:p>
          <a:p>
            <a:r>
              <a:rPr lang="en-US" altLang="ja-JP" sz="2000" dirty="0" smtClean="0">
                <a:solidFill>
                  <a:srgbClr val="3785FF"/>
                </a:solidFill>
              </a:rPr>
              <a:t>						[Livingstone 1983</a:t>
            </a:r>
            <a:r>
              <a:rPr lang="en-US" altLang="ja-JP" sz="2000" dirty="0">
                <a:solidFill>
                  <a:srgbClr val="3785FF"/>
                </a:solidFill>
              </a:rPr>
              <a:t>]</a:t>
            </a:r>
            <a:endParaRPr lang="en-US" altLang="ja-JP" sz="2000" dirty="0" smtClean="0">
              <a:solidFill>
                <a:srgbClr val="3785FF"/>
              </a:solidFill>
            </a:endParaRPr>
          </a:p>
          <a:p>
            <a:endParaRPr lang="en-US" altLang="ja-JP" sz="2000" dirty="0" smtClean="0">
              <a:solidFill>
                <a:schemeClr val="accent2"/>
              </a:solidFill>
            </a:endParaRPr>
          </a:p>
        </p:txBody>
      </p:sp>
      <p:pic>
        <p:nvPicPr>
          <p:cNvPr id="6" name="Picture 5" descr="Role-play comic.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436994">
            <a:off x="5563033" y="3715218"/>
            <a:ext cx="3954736" cy="3585244"/>
          </a:xfrm>
          <a:prstGeom prst="rect">
            <a:avLst/>
          </a:prstGeom>
        </p:spPr>
      </p:pic>
    </p:spTree>
    <p:extLst>
      <p:ext uri="{BB962C8B-B14F-4D97-AF65-F5344CB8AC3E}">
        <p14:creationId xmlns:p14="http://schemas.microsoft.com/office/powerpoint/2010/main" val="5205133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solidFill>
                  <a:srgbClr val="F4D11C"/>
                </a:solidFill>
              </a:rPr>
              <a:t>Drama</a:t>
            </a:r>
            <a:r>
              <a:rPr lang="en-US" altLang="ja-JP" smtClean="0"/>
              <a:t> </a:t>
            </a:r>
            <a:r>
              <a:rPr lang="en-US" altLang="ja-JP" smtClean="0">
                <a:solidFill>
                  <a:srgbClr val="F4D11C"/>
                </a:solidFill>
              </a:rPr>
              <a:t>in the L2 Classroom</a:t>
            </a:r>
            <a:endParaRPr lang="ja-JP" altLang="en-US" dirty="0">
              <a:solidFill>
                <a:srgbClr val="F4D11C"/>
              </a:solidFill>
            </a:endParaRPr>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pic>
        <p:nvPicPr>
          <p:cNvPr id="4" name="Picture 3"/>
          <p:cNvPicPr>
            <a:picLocks noChangeAspect="1"/>
          </p:cNvPicPr>
          <p:nvPr/>
        </p:nvPicPr>
        <p:blipFill rotWithShape="1">
          <a:blip r:embed="rId2"/>
          <a:srcRect l="9589" r="10274"/>
          <a:stretch/>
        </p:blipFill>
        <p:spPr>
          <a:xfrm>
            <a:off x="0" y="0"/>
            <a:ext cx="9144000" cy="5495192"/>
          </a:xfrm>
          <a:prstGeom prst="rect">
            <a:avLst/>
          </a:prstGeom>
        </p:spPr>
      </p:pic>
      <p:sp>
        <p:nvSpPr>
          <p:cNvPr id="5" name="TextBox 4"/>
          <p:cNvSpPr txBox="1"/>
          <p:nvPr/>
        </p:nvSpPr>
        <p:spPr>
          <a:xfrm>
            <a:off x="194235" y="4664927"/>
            <a:ext cx="8949765" cy="1200329"/>
          </a:xfrm>
          <a:prstGeom prst="rect">
            <a:avLst/>
          </a:prstGeom>
          <a:noFill/>
        </p:spPr>
        <p:txBody>
          <a:bodyPr wrap="square" rtlCol="0">
            <a:spAutoFit/>
          </a:bodyPr>
          <a:lstStyle/>
          <a:p>
            <a:r>
              <a:rPr kumimoji="1" lang="en-US" altLang="ja-JP" sz="7200" b="1" dirty="0" smtClean="0">
                <a:solidFill>
                  <a:srgbClr val="3785FF"/>
                </a:solidFill>
                <a:latin typeface="American Typewriter"/>
                <a:cs typeface="American Typewriter"/>
              </a:rPr>
              <a:t>Role-playing</a:t>
            </a:r>
            <a:endParaRPr kumimoji="1" lang="ja-JP" altLang="en-US" sz="7200" b="1" dirty="0">
              <a:solidFill>
                <a:srgbClr val="3785FF"/>
              </a:solidFill>
              <a:latin typeface="American Typewriter"/>
              <a:cs typeface="American Typewriter"/>
            </a:endParaRPr>
          </a:p>
        </p:txBody>
      </p:sp>
      <p:sp>
        <p:nvSpPr>
          <p:cNvPr id="7" name="TextBox 6"/>
          <p:cNvSpPr txBox="1"/>
          <p:nvPr/>
        </p:nvSpPr>
        <p:spPr>
          <a:xfrm>
            <a:off x="378326" y="206480"/>
            <a:ext cx="8106982" cy="1446550"/>
          </a:xfrm>
          <a:prstGeom prst="rect">
            <a:avLst/>
          </a:prstGeom>
          <a:noFill/>
        </p:spPr>
        <p:txBody>
          <a:bodyPr wrap="square" rtlCol="0">
            <a:spAutoFit/>
          </a:bodyPr>
          <a:lstStyle/>
          <a:p>
            <a:r>
              <a:rPr kumimoji="1" lang="en-US" altLang="ja-JP" sz="2800" b="1" dirty="0" smtClean="0">
                <a:solidFill>
                  <a:srgbClr val="5E2800"/>
                </a:solidFill>
                <a:latin typeface="American Typewriter"/>
                <a:cs typeface="American Typewriter"/>
              </a:rPr>
              <a:t>Activity</a:t>
            </a:r>
            <a:endParaRPr kumimoji="1" lang="en-US" altLang="ja-JP" sz="2800" b="1" dirty="0" smtClean="0">
              <a:solidFill>
                <a:srgbClr val="5E2800"/>
              </a:solidFill>
              <a:latin typeface="American Typewriter"/>
              <a:cs typeface="American Typewriter"/>
            </a:endParaRPr>
          </a:p>
          <a:p>
            <a:pPr marL="457200" indent="-457200">
              <a:buAutoNum type="arabicPeriod"/>
            </a:pPr>
            <a:r>
              <a:rPr lang="en-US" altLang="ja-JP" sz="2000" dirty="0" smtClean="0">
                <a:solidFill>
                  <a:srgbClr val="5E2800"/>
                </a:solidFill>
                <a:latin typeface="American Typewriter"/>
                <a:cs typeface="American Typewriter"/>
              </a:rPr>
              <a:t>In groups, take a role-playing card.  It will tell you about your character and your motivation.</a:t>
            </a:r>
          </a:p>
          <a:p>
            <a:pPr marL="457200" indent="-457200">
              <a:buAutoNum type="arabicPeriod"/>
            </a:pPr>
            <a:r>
              <a:rPr kumimoji="1" lang="en-US" altLang="ja-JP" sz="2000" dirty="0" smtClean="0">
                <a:solidFill>
                  <a:srgbClr val="5E2800"/>
                </a:solidFill>
                <a:latin typeface="American Typewriter"/>
                <a:cs typeface="American Typewriter"/>
              </a:rPr>
              <a:t>Read your card and decide who will be A and who will be B.</a:t>
            </a:r>
          </a:p>
        </p:txBody>
      </p:sp>
      <p:pic>
        <p:nvPicPr>
          <p:cNvPr id="8" name="Picture 7" descr="Screenshot_3_19_13_5_27_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6617">
            <a:off x="6012271" y="2227127"/>
            <a:ext cx="3196183" cy="2584148"/>
          </a:xfrm>
          <a:prstGeom prst="rect">
            <a:avLst/>
          </a:prstGeom>
        </p:spPr>
      </p:pic>
    </p:spTree>
    <p:extLst>
      <p:ext uri="{BB962C8B-B14F-4D97-AF65-F5344CB8AC3E}">
        <p14:creationId xmlns:p14="http://schemas.microsoft.com/office/powerpoint/2010/main" val="4020807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solidFill>
                  <a:srgbClr val="F4D11C"/>
                </a:solidFill>
              </a:rPr>
              <a:t>Drama</a:t>
            </a:r>
            <a:r>
              <a:rPr lang="en-US" altLang="ja-JP" smtClean="0"/>
              <a:t> </a:t>
            </a:r>
            <a:r>
              <a:rPr lang="en-US" altLang="ja-JP" smtClean="0">
                <a:solidFill>
                  <a:srgbClr val="F4D11C"/>
                </a:solidFill>
              </a:rPr>
              <a:t>in the L2 Classroom</a:t>
            </a:r>
            <a:endParaRPr lang="ja-JP" altLang="en-US" dirty="0">
              <a:solidFill>
                <a:srgbClr val="F4D11C"/>
              </a:solidFill>
            </a:endParaRPr>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pic>
        <p:nvPicPr>
          <p:cNvPr id="4" name="Picture 3"/>
          <p:cNvPicPr>
            <a:picLocks noChangeAspect="1"/>
          </p:cNvPicPr>
          <p:nvPr/>
        </p:nvPicPr>
        <p:blipFill rotWithShape="1">
          <a:blip r:embed="rId2"/>
          <a:srcRect l="36692" r="10275" b="34106"/>
          <a:stretch/>
        </p:blipFill>
        <p:spPr>
          <a:xfrm>
            <a:off x="0" y="0"/>
            <a:ext cx="9144000" cy="5471539"/>
          </a:xfrm>
          <a:prstGeom prst="rect">
            <a:avLst/>
          </a:prstGeom>
        </p:spPr>
      </p:pic>
      <p:sp>
        <p:nvSpPr>
          <p:cNvPr id="5" name="TextBox 4"/>
          <p:cNvSpPr txBox="1"/>
          <p:nvPr/>
        </p:nvSpPr>
        <p:spPr>
          <a:xfrm>
            <a:off x="194235" y="4664927"/>
            <a:ext cx="8949765" cy="1200329"/>
          </a:xfrm>
          <a:prstGeom prst="rect">
            <a:avLst/>
          </a:prstGeom>
          <a:noFill/>
        </p:spPr>
        <p:txBody>
          <a:bodyPr wrap="square" rtlCol="0">
            <a:spAutoFit/>
          </a:bodyPr>
          <a:lstStyle/>
          <a:p>
            <a:r>
              <a:rPr kumimoji="1" lang="en-US" altLang="ja-JP" sz="7200" b="1" dirty="0" smtClean="0">
                <a:solidFill>
                  <a:srgbClr val="3785FF"/>
                </a:solidFill>
                <a:latin typeface="American Typewriter"/>
                <a:cs typeface="American Typewriter"/>
              </a:rPr>
              <a:t>Role-playing</a:t>
            </a:r>
            <a:endParaRPr kumimoji="1" lang="ja-JP" altLang="en-US" sz="7200" b="1" dirty="0">
              <a:solidFill>
                <a:srgbClr val="3785FF"/>
              </a:solidFill>
              <a:latin typeface="American Typewriter"/>
              <a:cs typeface="American Typewriter"/>
            </a:endParaRPr>
          </a:p>
        </p:txBody>
      </p:sp>
      <p:sp>
        <p:nvSpPr>
          <p:cNvPr id="7" name="TextBox 6"/>
          <p:cNvSpPr txBox="1"/>
          <p:nvPr/>
        </p:nvSpPr>
        <p:spPr>
          <a:xfrm>
            <a:off x="378326" y="206480"/>
            <a:ext cx="8106982" cy="2369880"/>
          </a:xfrm>
          <a:prstGeom prst="rect">
            <a:avLst/>
          </a:prstGeom>
          <a:noFill/>
        </p:spPr>
        <p:txBody>
          <a:bodyPr wrap="square" rtlCol="0">
            <a:spAutoFit/>
          </a:bodyPr>
          <a:lstStyle/>
          <a:p>
            <a:r>
              <a:rPr kumimoji="1" lang="en-US" altLang="ja-JP" sz="2800" b="1" dirty="0" smtClean="0">
                <a:solidFill>
                  <a:srgbClr val="5E2800"/>
                </a:solidFill>
                <a:latin typeface="American Typewriter"/>
                <a:cs typeface="American Typewriter"/>
              </a:rPr>
              <a:t>Activity</a:t>
            </a:r>
            <a:endParaRPr kumimoji="1" lang="en-US" altLang="ja-JP" sz="2800" b="1" dirty="0" smtClean="0">
              <a:solidFill>
                <a:srgbClr val="5E2800"/>
              </a:solidFill>
              <a:latin typeface="American Typewriter"/>
              <a:cs typeface="American Typewriter"/>
            </a:endParaRPr>
          </a:p>
          <a:p>
            <a:pPr marL="457200" indent="-457200">
              <a:buAutoNum type="arabicPeriod"/>
            </a:pPr>
            <a:r>
              <a:rPr lang="en-US" altLang="ja-JP" sz="2000" dirty="0" smtClean="0">
                <a:solidFill>
                  <a:srgbClr val="5E2800"/>
                </a:solidFill>
                <a:latin typeface="American Typewriter"/>
                <a:cs typeface="American Typewriter"/>
              </a:rPr>
              <a:t>In groups, take a role-playing card.  It will tell you about your character and your motivation.</a:t>
            </a:r>
          </a:p>
          <a:p>
            <a:pPr marL="457200" indent="-457200">
              <a:buAutoNum type="arabicPeriod"/>
            </a:pPr>
            <a:r>
              <a:rPr kumimoji="1" lang="en-US" altLang="ja-JP" sz="2000" dirty="0" smtClean="0">
                <a:solidFill>
                  <a:srgbClr val="5E2800"/>
                </a:solidFill>
                <a:latin typeface="American Typewriter"/>
                <a:cs typeface="American Typewriter"/>
              </a:rPr>
              <a:t>Read your card and decide who will be A and who will be B.</a:t>
            </a:r>
          </a:p>
          <a:p>
            <a:pPr marL="457200" indent="-457200">
              <a:buAutoNum type="arabicPeriod"/>
            </a:pPr>
            <a:r>
              <a:rPr lang="en-US" altLang="ja-JP" sz="2000" dirty="0" smtClean="0">
                <a:solidFill>
                  <a:srgbClr val="5E2800"/>
                </a:solidFill>
                <a:latin typeface="American Typewriter"/>
                <a:cs typeface="American Typewriter"/>
              </a:rPr>
              <a:t>After talking about the situation and your characters, plan a short scene to present to the class.  </a:t>
            </a:r>
          </a:p>
          <a:p>
            <a:pPr marL="457200" indent="-457200">
              <a:buAutoNum type="arabicPeriod"/>
            </a:pPr>
            <a:r>
              <a:rPr kumimoji="1" lang="en-US" altLang="ja-JP" sz="2000" dirty="0" smtClean="0">
                <a:solidFill>
                  <a:srgbClr val="5E2800"/>
                </a:solidFill>
                <a:latin typeface="American Typewriter"/>
                <a:cs typeface="American Typewriter"/>
              </a:rPr>
              <a:t>Be sure to use the target language that’s on the card.</a:t>
            </a:r>
            <a:endParaRPr kumimoji="1" lang="ja-JP" altLang="en-US" sz="2000" dirty="0">
              <a:solidFill>
                <a:srgbClr val="5E2800"/>
              </a:solidFill>
              <a:latin typeface="American Typewriter"/>
              <a:cs typeface="American Typewriter"/>
            </a:endParaRPr>
          </a:p>
        </p:txBody>
      </p:sp>
      <p:pic>
        <p:nvPicPr>
          <p:cNvPr id="8" name="Picture 7" descr="Screenshot_3_19_13_5_27_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6617">
            <a:off x="6709109" y="3050081"/>
            <a:ext cx="2444281" cy="1976227"/>
          </a:xfrm>
          <a:prstGeom prst="rect">
            <a:avLst/>
          </a:prstGeom>
        </p:spPr>
      </p:pic>
    </p:spTree>
    <p:extLst>
      <p:ext uri="{BB962C8B-B14F-4D97-AF65-F5344CB8AC3E}">
        <p14:creationId xmlns:p14="http://schemas.microsoft.com/office/powerpoint/2010/main" val="3782149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dirty="0" smtClean="0"/>
              <a:t>Drama in the L2 Classroom</a:t>
            </a:r>
            <a:endParaRPr lang="ja-JP" altLang="en-US" dirty="0"/>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4" name="Rectangle 3"/>
          <p:cNvSpPr/>
          <p:nvPr/>
        </p:nvSpPr>
        <p:spPr>
          <a:xfrm>
            <a:off x="194239" y="4787631"/>
            <a:ext cx="2866066" cy="1692771"/>
          </a:xfrm>
          <a:prstGeom prst="rect">
            <a:avLst/>
          </a:prstGeom>
        </p:spPr>
        <p:txBody>
          <a:bodyPr wrap="square">
            <a:spAutoFit/>
          </a:bodyPr>
          <a:lstStyle/>
          <a:p>
            <a:r>
              <a:rPr lang="en-US" altLang="ja-JP" sz="2000" b="1" dirty="0" smtClean="0">
                <a:solidFill>
                  <a:srgbClr val="3785FF"/>
                </a:solidFill>
              </a:rPr>
              <a:t>[Hidden Slide</a:t>
            </a:r>
            <a:r>
              <a:rPr lang="en-US" altLang="ja-JP" sz="2000" b="1" dirty="0">
                <a:solidFill>
                  <a:srgbClr val="3785FF"/>
                </a:solidFill>
              </a:rPr>
              <a:t>]</a:t>
            </a:r>
            <a:endParaRPr lang="en-US" altLang="ja-JP" sz="2000" b="1" dirty="0" smtClean="0">
              <a:solidFill>
                <a:srgbClr val="3785FF"/>
              </a:solidFill>
            </a:endParaRPr>
          </a:p>
          <a:p>
            <a:r>
              <a:rPr lang="en-US" altLang="ja-JP" sz="2800" dirty="0" smtClean="0">
                <a:solidFill>
                  <a:srgbClr val="3785FF"/>
                </a:solidFill>
              </a:rPr>
              <a:t>Reproducible Role-playing cards for activity.</a:t>
            </a:r>
            <a:endParaRPr lang="en-US" altLang="ja-JP" sz="2000" dirty="0" smtClean="0">
              <a:solidFill>
                <a:srgbClr val="3785FF"/>
              </a:solidFill>
            </a:endParaRPr>
          </a:p>
        </p:txBody>
      </p:sp>
      <p:pic>
        <p:nvPicPr>
          <p:cNvPr id="5" name="Picture 4" descr="Screenshot_3_19_13_5_27_PM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30" y="58107"/>
            <a:ext cx="2757975" cy="2238235"/>
          </a:xfrm>
          <a:prstGeom prst="rect">
            <a:avLst/>
          </a:prstGeom>
        </p:spPr>
      </p:pic>
      <p:pic>
        <p:nvPicPr>
          <p:cNvPr id="6" name="Picture 5" descr="Screenshot_3_19_13_5_28_PM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104" y="58107"/>
            <a:ext cx="2757975" cy="2229852"/>
          </a:xfrm>
          <a:prstGeom prst="rect">
            <a:avLst/>
          </a:prstGeom>
        </p:spPr>
      </p:pic>
      <p:pic>
        <p:nvPicPr>
          <p:cNvPr id="7" name="Picture 6" descr="Screenshot_3_19_13_5_28_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104" y="2287959"/>
            <a:ext cx="2757975" cy="2238235"/>
          </a:xfrm>
          <a:prstGeom prst="rect">
            <a:avLst/>
          </a:prstGeom>
        </p:spPr>
      </p:pic>
      <p:pic>
        <p:nvPicPr>
          <p:cNvPr id="8" name="Picture 7" descr="Screenshot_3_19_13_5_29_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30" y="2296342"/>
            <a:ext cx="2757975" cy="2229852"/>
          </a:xfrm>
          <a:prstGeom prst="rect">
            <a:avLst/>
          </a:prstGeom>
        </p:spPr>
      </p:pic>
      <p:pic>
        <p:nvPicPr>
          <p:cNvPr id="9" name="Picture 8" descr="Screenshot_3_19_13_5_28_PM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2580" y="49724"/>
            <a:ext cx="2774741" cy="2238235"/>
          </a:xfrm>
          <a:prstGeom prst="rect">
            <a:avLst/>
          </a:prstGeom>
        </p:spPr>
      </p:pic>
      <p:pic>
        <p:nvPicPr>
          <p:cNvPr id="10" name="Picture 9" descr="Screenshot_3_19_13_5_29_PM 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580" y="2296342"/>
            <a:ext cx="2757975" cy="2229852"/>
          </a:xfrm>
          <a:prstGeom prst="rect">
            <a:avLst/>
          </a:prstGeom>
        </p:spPr>
      </p:pic>
      <p:pic>
        <p:nvPicPr>
          <p:cNvPr id="11" name="Picture 10" descr="Screenshot_3_19_13_5_29_PM 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1104" y="4526194"/>
            <a:ext cx="2766358" cy="2229852"/>
          </a:xfrm>
          <a:prstGeom prst="rect">
            <a:avLst/>
          </a:prstGeom>
        </p:spPr>
      </p:pic>
      <p:pic>
        <p:nvPicPr>
          <p:cNvPr id="12" name="Picture 11" descr="Screenshot_3_19_13_5_27_P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2580" y="4526194"/>
            <a:ext cx="2757975" cy="2229852"/>
          </a:xfrm>
          <a:prstGeom prst="rect">
            <a:avLst/>
          </a:prstGeom>
        </p:spPr>
      </p:pic>
    </p:spTree>
    <p:extLst>
      <p:ext uri="{BB962C8B-B14F-4D97-AF65-F5344CB8AC3E}">
        <p14:creationId xmlns:p14="http://schemas.microsoft.com/office/powerpoint/2010/main" val="1621141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dirty="0" smtClean="0"/>
              <a:t>Drama in the L2 Classroom</a:t>
            </a:r>
            <a:endParaRPr lang="ja-JP" altLang="en-US" dirty="0"/>
          </a:p>
        </p:txBody>
      </p:sp>
      <p:sp>
        <p:nvSpPr>
          <p:cNvPr id="4" name="TextBox 3"/>
          <p:cNvSpPr txBox="1"/>
          <p:nvPr/>
        </p:nvSpPr>
        <p:spPr>
          <a:xfrm>
            <a:off x="1" y="912711"/>
            <a:ext cx="9144000" cy="1446550"/>
          </a:xfrm>
          <a:prstGeom prst="rect">
            <a:avLst/>
          </a:prstGeom>
          <a:noFill/>
        </p:spPr>
        <p:txBody>
          <a:bodyPr wrap="square" rtlCol="0">
            <a:spAutoFit/>
          </a:bodyPr>
          <a:lstStyle/>
          <a:p>
            <a:pPr algn="ctr"/>
            <a:r>
              <a:rPr kumimoji="1" lang="en-US" altLang="ja-JP" sz="8800" b="1" dirty="0" smtClean="0">
                <a:solidFill>
                  <a:srgbClr val="3785FF"/>
                </a:solidFill>
                <a:latin typeface="American Typewriter"/>
                <a:cs typeface="American Typewriter"/>
              </a:rPr>
              <a:t>Hot-seating</a:t>
            </a:r>
            <a:endParaRPr kumimoji="1" lang="ja-JP" altLang="en-US" sz="8800" b="1" dirty="0">
              <a:solidFill>
                <a:srgbClr val="3785FF"/>
              </a:solidFill>
              <a:latin typeface="American Typewriter"/>
              <a:cs typeface="American Typewriter"/>
            </a:endParaRPr>
          </a:p>
        </p:txBody>
      </p:sp>
      <p:sp>
        <p:nvSpPr>
          <p:cNvPr id="3" name="Rectangle 2"/>
          <p:cNvSpPr/>
          <p:nvPr/>
        </p:nvSpPr>
        <p:spPr>
          <a:xfrm>
            <a:off x="1298812" y="2807100"/>
            <a:ext cx="6840412" cy="2246769"/>
          </a:xfrm>
          <a:prstGeom prst="rect">
            <a:avLst/>
          </a:prstGeom>
        </p:spPr>
        <p:txBody>
          <a:bodyPr wrap="square">
            <a:spAutoFit/>
          </a:bodyPr>
          <a:lstStyle/>
          <a:p>
            <a:r>
              <a:rPr lang="en-US" altLang="ja-JP" sz="2800" dirty="0" smtClean="0">
                <a:solidFill>
                  <a:srgbClr val="3785FF"/>
                </a:solidFill>
              </a:rPr>
              <a:t>Interviewing </a:t>
            </a:r>
            <a:r>
              <a:rPr lang="en-US" altLang="ja-JP" sz="2800" dirty="0">
                <a:solidFill>
                  <a:srgbClr val="3785FF"/>
                </a:solidFill>
              </a:rPr>
              <a:t>a </a:t>
            </a:r>
            <a:r>
              <a:rPr lang="en-US" altLang="ja-JP" sz="2800" dirty="0" smtClean="0">
                <a:solidFill>
                  <a:srgbClr val="3785FF"/>
                </a:solidFill>
              </a:rPr>
              <a:t>student who is ‘in role.’ </a:t>
            </a:r>
            <a:r>
              <a:rPr lang="en-US" altLang="ja-JP" sz="2800" dirty="0">
                <a:solidFill>
                  <a:srgbClr val="3785FF"/>
                </a:solidFill>
              </a:rPr>
              <a:t>Group and teacher can ask questions. This may be done by freezing the improvised action and removing the characters, or by sitting them formally on the 'hot-seat' to face questioners. </a:t>
            </a:r>
            <a:endParaRPr lang="en-US" altLang="ja-JP" sz="2000" dirty="0" smtClean="0">
              <a:solidFill>
                <a:srgbClr val="3785FF"/>
              </a:solidFill>
            </a:endParaRPr>
          </a:p>
        </p:txBody>
      </p:sp>
      <p:sp>
        <p:nvSpPr>
          <p:cNvPr id="5" name="Footer Placeholder 2"/>
          <p:cNvSpPr>
            <a:spLocks noGrp="1"/>
          </p:cNvSpPr>
          <p:nvPr>
            <p:ph type="ftr" sz="quarter" idx="3"/>
          </p:nvPr>
        </p:nvSpPr>
        <p:spPr>
          <a:xfrm>
            <a:off x="5753101" y="6364943"/>
            <a:ext cx="3196665" cy="486708"/>
          </a:xfrm>
        </p:spPr>
        <p:txBody>
          <a:body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5780845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r>
              <a:rPr lang="en-US" altLang="ja-JP" smtClean="0"/>
              <a:t>Drama in the L2 Classroom</a:t>
            </a:r>
            <a:endParaRPr lang="ja-JP" altLang="en-US" dirty="0"/>
          </a:p>
        </p:txBody>
      </p:sp>
      <p:sp>
        <p:nvSpPr>
          <p:cNvPr id="6" name="Footer Placeholder 5"/>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2" name="Title 1"/>
          <p:cNvSpPr>
            <a:spLocks noGrp="1"/>
          </p:cNvSpPr>
          <p:nvPr>
            <p:ph type="title"/>
          </p:nvPr>
        </p:nvSpPr>
        <p:spPr>
          <a:xfrm>
            <a:off x="0" y="322575"/>
            <a:ext cx="9144000" cy="971176"/>
          </a:xfrm>
        </p:spPr>
        <p:txBody>
          <a:bodyPr>
            <a:noAutofit/>
          </a:bodyPr>
          <a:lstStyle/>
          <a:p>
            <a:r>
              <a:rPr lang="en-US" altLang="ja-JP" b="1" dirty="0" smtClean="0"/>
              <a:t>Dramatic Activities</a:t>
            </a:r>
            <a:endParaRPr kumimoji="1" lang="ja-JP" altLang="en-US" dirty="0"/>
          </a:p>
        </p:txBody>
      </p:sp>
      <p:sp>
        <p:nvSpPr>
          <p:cNvPr id="3" name="Content Placeholder 2"/>
          <p:cNvSpPr>
            <a:spLocks noGrp="1"/>
          </p:cNvSpPr>
          <p:nvPr>
            <p:ph sz="half" idx="1"/>
          </p:nvPr>
        </p:nvSpPr>
        <p:spPr>
          <a:xfrm>
            <a:off x="1109013" y="1784380"/>
            <a:ext cx="6955863" cy="3756855"/>
          </a:xfrm>
        </p:spPr>
        <p:txBody>
          <a:bodyPr numCol="2">
            <a:noAutofit/>
          </a:bodyPr>
          <a:lstStyle/>
          <a:p>
            <a:r>
              <a:rPr lang="en-US" altLang="ja-JP" b="0" dirty="0" smtClean="0">
                <a:solidFill>
                  <a:srgbClr val="000000"/>
                </a:solidFill>
              </a:rPr>
              <a:t>Simulation</a:t>
            </a:r>
            <a:endParaRPr lang="en-US" altLang="ja-JP" b="0" dirty="0">
              <a:solidFill>
                <a:srgbClr val="000000"/>
              </a:solidFill>
            </a:endParaRPr>
          </a:p>
          <a:p>
            <a:r>
              <a:rPr lang="en-US" altLang="ja-JP" b="0" dirty="0">
                <a:solidFill>
                  <a:srgbClr val="000000"/>
                </a:solidFill>
              </a:rPr>
              <a:t>Role-playing</a:t>
            </a:r>
          </a:p>
          <a:p>
            <a:r>
              <a:rPr lang="en-US" altLang="ja-JP" b="0" dirty="0">
                <a:solidFill>
                  <a:srgbClr val="000000"/>
                </a:solidFill>
              </a:rPr>
              <a:t>Hot-seating</a:t>
            </a:r>
          </a:p>
          <a:p>
            <a:r>
              <a:rPr lang="en-US" altLang="ja-JP" b="0" dirty="0">
                <a:solidFill>
                  <a:srgbClr val="000000"/>
                </a:solidFill>
              </a:rPr>
              <a:t>Teacher-in-role</a:t>
            </a:r>
          </a:p>
          <a:p>
            <a:r>
              <a:rPr lang="en-US" altLang="ja-JP" b="0" dirty="0">
                <a:solidFill>
                  <a:srgbClr val="000000"/>
                </a:solidFill>
              </a:rPr>
              <a:t>Improvisation</a:t>
            </a:r>
          </a:p>
          <a:p>
            <a:r>
              <a:rPr lang="en-US" altLang="ja-JP" b="0" dirty="0">
                <a:solidFill>
                  <a:srgbClr val="000000"/>
                </a:solidFill>
              </a:rPr>
              <a:t>Role-reversal</a:t>
            </a:r>
          </a:p>
          <a:p>
            <a:r>
              <a:rPr lang="en-US" altLang="ja-JP" b="0" dirty="0">
                <a:solidFill>
                  <a:srgbClr val="000000"/>
                </a:solidFill>
              </a:rPr>
              <a:t>Thought-tracking</a:t>
            </a:r>
          </a:p>
          <a:p>
            <a:r>
              <a:rPr lang="en-US" altLang="ja-JP" b="0" dirty="0">
                <a:solidFill>
                  <a:srgbClr val="000000"/>
                </a:solidFill>
              </a:rPr>
              <a:t>Mime</a:t>
            </a:r>
          </a:p>
          <a:p>
            <a:r>
              <a:rPr lang="en-US" altLang="ja-JP" b="0" dirty="0">
                <a:solidFill>
                  <a:srgbClr val="000000"/>
                </a:solidFill>
              </a:rPr>
              <a:t>Living Pictures</a:t>
            </a:r>
          </a:p>
          <a:p>
            <a:r>
              <a:rPr lang="en-US" altLang="ja-JP" b="0" dirty="0">
                <a:solidFill>
                  <a:srgbClr val="000000"/>
                </a:solidFill>
              </a:rPr>
              <a:t>Reader's theatre</a:t>
            </a:r>
          </a:p>
          <a:p>
            <a:r>
              <a:rPr lang="en-US" altLang="ja-JP" b="0" dirty="0">
                <a:solidFill>
                  <a:srgbClr val="000000"/>
                </a:solidFill>
              </a:rPr>
              <a:t>Physicalizing Pronunciation</a:t>
            </a:r>
          </a:p>
          <a:p>
            <a:r>
              <a:rPr lang="en-US" altLang="ja-JP" b="0" dirty="0">
                <a:solidFill>
                  <a:srgbClr val="000000"/>
                </a:solidFill>
              </a:rPr>
              <a:t>Debate</a:t>
            </a:r>
          </a:p>
          <a:p>
            <a:r>
              <a:rPr lang="en-US" altLang="ja-JP" b="0" dirty="0" smtClean="0">
                <a:solidFill>
                  <a:srgbClr val="000000"/>
                </a:solidFill>
              </a:rPr>
              <a:t>Alternate Ending</a:t>
            </a:r>
            <a:endParaRPr lang="en-US" altLang="ja-JP" dirty="0">
              <a:solidFill>
                <a:srgbClr val="000000"/>
              </a:solidFill>
            </a:endParaRPr>
          </a:p>
        </p:txBody>
      </p:sp>
    </p:spTree>
    <p:extLst>
      <p:ext uri="{BB962C8B-B14F-4D97-AF65-F5344CB8AC3E}">
        <p14:creationId xmlns:p14="http://schemas.microsoft.com/office/powerpoint/2010/main" val="15875994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r>
              <a:rPr lang="en-US" altLang="ja-JP" smtClean="0"/>
              <a:t>Drama in the L2 Classroom</a:t>
            </a:r>
            <a:endParaRPr lang="ja-JP" altLang="en-US" dirty="0"/>
          </a:p>
        </p:txBody>
      </p:sp>
      <p:sp>
        <p:nvSpPr>
          <p:cNvPr id="6" name="Footer Placeholder 5"/>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2" name="Title 1"/>
          <p:cNvSpPr>
            <a:spLocks noGrp="1"/>
          </p:cNvSpPr>
          <p:nvPr>
            <p:ph type="title"/>
          </p:nvPr>
        </p:nvSpPr>
        <p:spPr>
          <a:xfrm>
            <a:off x="0" y="322575"/>
            <a:ext cx="9144000" cy="971176"/>
          </a:xfrm>
        </p:spPr>
        <p:txBody>
          <a:bodyPr>
            <a:noAutofit/>
          </a:bodyPr>
          <a:lstStyle/>
          <a:p>
            <a:r>
              <a:rPr lang="en-US" altLang="ja-JP" b="1" dirty="0" smtClean="0"/>
              <a:t>Dramatic Activities</a:t>
            </a:r>
            <a:endParaRPr kumimoji="1" lang="ja-JP" altLang="en-US" dirty="0"/>
          </a:p>
        </p:txBody>
      </p:sp>
      <p:sp>
        <p:nvSpPr>
          <p:cNvPr id="7" name="Content Placeholder 2"/>
          <p:cNvSpPr>
            <a:spLocks noGrp="1"/>
          </p:cNvSpPr>
          <p:nvPr>
            <p:ph sz="half" idx="1"/>
          </p:nvPr>
        </p:nvSpPr>
        <p:spPr>
          <a:xfrm>
            <a:off x="1109014" y="2049103"/>
            <a:ext cx="6955863" cy="3477703"/>
          </a:xfrm>
        </p:spPr>
        <p:txBody>
          <a:bodyPr numCol="2">
            <a:noAutofit/>
          </a:bodyPr>
          <a:lstStyle/>
          <a:p>
            <a:pPr algn="ctr"/>
            <a:r>
              <a:rPr lang="en-US" altLang="ja-JP" sz="2400" dirty="0" smtClean="0">
                <a:solidFill>
                  <a:srgbClr val="000000"/>
                </a:solidFill>
              </a:rPr>
              <a:t>   </a:t>
            </a:r>
            <a:endParaRPr lang="en-US" altLang="ja-JP" sz="3200" dirty="0" smtClean="0">
              <a:solidFill>
                <a:srgbClr val="000000"/>
              </a:solidFill>
            </a:endParaRPr>
          </a:p>
          <a:p>
            <a:pPr algn="ctr"/>
            <a:endParaRPr lang="en-US" altLang="ja-JP" sz="3200" dirty="0">
              <a:solidFill>
                <a:srgbClr val="000000"/>
              </a:solidFill>
            </a:endParaRPr>
          </a:p>
          <a:p>
            <a:pPr algn="ctr"/>
            <a:endParaRPr lang="en-US" altLang="ja-JP" sz="3200" dirty="0" smtClean="0">
              <a:solidFill>
                <a:srgbClr val="000000"/>
              </a:solidFill>
            </a:endParaRPr>
          </a:p>
          <a:p>
            <a:endParaRPr lang="en-US" altLang="ja-JP" b="0" dirty="0">
              <a:solidFill>
                <a:srgbClr val="000000"/>
              </a:solidFill>
            </a:endParaRPr>
          </a:p>
          <a:p>
            <a:endParaRPr lang="en-US" altLang="ja-JP" b="0" dirty="0" smtClean="0">
              <a:solidFill>
                <a:srgbClr val="000000"/>
              </a:solidFill>
            </a:endParaRPr>
          </a:p>
          <a:p>
            <a:endParaRPr lang="en-US" altLang="ja-JP" b="0" dirty="0" smtClean="0">
              <a:solidFill>
                <a:srgbClr val="000000"/>
              </a:solidFill>
            </a:endParaRPr>
          </a:p>
          <a:p>
            <a:r>
              <a:rPr lang="en-US" altLang="ja-JP" b="0" dirty="0" smtClean="0">
                <a:solidFill>
                  <a:srgbClr val="000000"/>
                </a:solidFill>
              </a:rPr>
              <a:t>Scriptwriting</a:t>
            </a:r>
            <a:endParaRPr lang="en-US" altLang="ja-JP" b="0" dirty="0">
              <a:solidFill>
                <a:srgbClr val="000000"/>
              </a:solidFill>
            </a:endParaRPr>
          </a:p>
          <a:p>
            <a:r>
              <a:rPr lang="en-US" altLang="ja-JP" b="0" dirty="0">
                <a:solidFill>
                  <a:srgbClr val="000000"/>
                </a:solidFill>
              </a:rPr>
              <a:t>Making a movie</a:t>
            </a:r>
          </a:p>
          <a:p>
            <a:r>
              <a:rPr lang="en-US" altLang="ja-JP" b="0" dirty="0">
                <a:solidFill>
                  <a:srgbClr val="000000"/>
                </a:solidFill>
              </a:rPr>
              <a:t>Puppet show</a:t>
            </a:r>
          </a:p>
          <a:p>
            <a:r>
              <a:rPr lang="en-US" altLang="ja-JP" b="0" dirty="0">
                <a:solidFill>
                  <a:srgbClr val="000000"/>
                </a:solidFill>
              </a:rPr>
              <a:t>Speeches/Monologues</a:t>
            </a:r>
          </a:p>
          <a:p>
            <a:r>
              <a:rPr lang="en-US" altLang="ja-JP" b="0" dirty="0">
                <a:solidFill>
                  <a:srgbClr val="000000"/>
                </a:solidFill>
              </a:rPr>
              <a:t>Skits/Full </a:t>
            </a:r>
            <a:r>
              <a:rPr lang="en-US" altLang="ja-JP" b="0" dirty="0" smtClean="0">
                <a:solidFill>
                  <a:srgbClr val="000000"/>
                </a:solidFill>
              </a:rPr>
              <a:t>Production</a:t>
            </a:r>
            <a:endParaRPr lang="en-US" altLang="ja-JP" b="0" dirty="0" smtClean="0"/>
          </a:p>
          <a:p>
            <a:endParaRPr lang="en-US" altLang="ja-JP" sz="2000" dirty="0">
              <a:solidFill>
                <a:srgbClr val="000000"/>
              </a:solidFill>
            </a:endParaRPr>
          </a:p>
        </p:txBody>
      </p:sp>
      <p:sp>
        <p:nvSpPr>
          <p:cNvPr id="4" name="Rectangle 3"/>
          <p:cNvSpPr/>
          <p:nvPr/>
        </p:nvSpPr>
        <p:spPr>
          <a:xfrm>
            <a:off x="1109010" y="2479925"/>
            <a:ext cx="3061622" cy="1323439"/>
          </a:xfrm>
          <a:prstGeom prst="rect">
            <a:avLst/>
          </a:prstGeom>
        </p:spPr>
        <p:txBody>
          <a:bodyPr wrap="square">
            <a:spAutoFit/>
          </a:bodyPr>
          <a:lstStyle/>
          <a:p>
            <a:pPr algn="r"/>
            <a:r>
              <a:rPr lang="en-US" altLang="ja-JP" sz="4000" b="1" dirty="0">
                <a:solidFill>
                  <a:srgbClr val="000000"/>
                </a:solidFill>
              </a:rPr>
              <a:t>Product-</a:t>
            </a:r>
            <a:r>
              <a:rPr lang="en-US" altLang="ja-JP" sz="4000" b="1" dirty="0" smtClean="0">
                <a:solidFill>
                  <a:srgbClr val="000000"/>
                </a:solidFill>
              </a:rPr>
              <a:t>based</a:t>
            </a:r>
          </a:p>
        </p:txBody>
      </p:sp>
    </p:spTree>
    <p:extLst>
      <p:ext uri="{BB962C8B-B14F-4D97-AF65-F5344CB8AC3E}">
        <p14:creationId xmlns:p14="http://schemas.microsoft.com/office/powerpoint/2010/main" val="4794404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dirty="0" smtClean="0"/>
              <a:t>Drama in the L2 Classroom</a:t>
            </a:r>
            <a:endParaRPr lang="ja-JP" altLang="en-US" dirty="0"/>
          </a:p>
        </p:txBody>
      </p:sp>
      <p:sp>
        <p:nvSpPr>
          <p:cNvPr id="4" name="TextBox 3"/>
          <p:cNvSpPr txBox="1"/>
          <p:nvPr/>
        </p:nvSpPr>
        <p:spPr>
          <a:xfrm>
            <a:off x="1" y="912711"/>
            <a:ext cx="9144000" cy="1446550"/>
          </a:xfrm>
          <a:prstGeom prst="rect">
            <a:avLst/>
          </a:prstGeom>
          <a:noFill/>
        </p:spPr>
        <p:txBody>
          <a:bodyPr wrap="square" rtlCol="0">
            <a:spAutoFit/>
          </a:bodyPr>
          <a:lstStyle/>
          <a:p>
            <a:pPr algn="ctr"/>
            <a:r>
              <a:rPr lang="en-US" altLang="ja-JP" sz="8800" b="1" dirty="0" smtClean="0">
                <a:solidFill>
                  <a:srgbClr val="3785FF"/>
                </a:solidFill>
                <a:latin typeface="American Typewriter"/>
                <a:cs typeface="American Typewriter"/>
              </a:rPr>
              <a:t>WORKSHOP</a:t>
            </a:r>
            <a:endParaRPr kumimoji="1" lang="ja-JP" altLang="en-US" sz="8800" b="1" dirty="0">
              <a:solidFill>
                <a:srgbClr val="3785FF"/>
              </a:solidFill>
              <a:latin typeface="American Typewriter"/>
              <a:cs typeface="American Typewriter"/>
            </a:endParaRPr>
          </a:p>
        </p:txBody>
      </p:sp>
      <p:sp>
        <p:nvSpPr>
          <p:cNvPr id="3" name="Rectangle 2"/>
          <p:cNvSpPr/>
          <p:nvPr/>
        </p:nvSpPr>
        <p:spPr>
          <a:xfrm>
            <a:off x="1010191" y="2504061"/>
            <a:ext cx="7129037" cy="3600986"/>
          </a:xfrm>
          <a:prstGeom prst="rect">
            <a:avLst/>
          </a:prstGeom>
        </p:spPr>
        <p:txBody>
          <a:bodyPr wrap="square">
            <a:spAutoFit/>
          </a:bodyPr>
          <a:lstStyle/>
          <a:p>
            <a:r>
              <a:rPr lang="en-US" altLang="ja-JP" sz="3200" b="1" dirty="0" smtClean="0">
                <a:solidFill>
                  <a:srgbClr val="3785FF"/>
                </a:solidFill>
                <a:latin typeface="American Typewriter"/>
                <a:cs typeface="American Typewriter"/>
              </a:rPr>
              <a:t>In groups…</a:t>
            </a:r>
          </a:p>
          <a:p>
            <a:pPr marL="514350" indent="-514350">
              <a:buFont typeface="+mj-lt"/>
              <a:buAutoNum type="arabicPeriod"/>
            </a:pPr>
            <a:r>
              <a:rPr lang="en-US" altLang="ja-JP" sz="2800" dirty="0" smtClean="0">
                <a:solidFill>
                  <a:srgbClr val="3785FF"/>
                </a:solidFill>
                <a:latin typeface="American Typewriter"/>
                <a:cs typeface="American Typewriter"/>
              </a:rPr>
              <a:t>Choose one dramatic activity.</a:t>
            </a:r>
          </a:p>
          <a:p>
            <a:pPr marL="457200" indent="-457200">
              <a:buAutoNum type="arabicPeriod"/>
            </a:pPr>
            <a:r>
              <a:rPr lang="en-US" altLang="ja-JP" sz="2800" dirty="0" smtClean="0">
                <a:solidFill>
                  <a:srgbClr val="3785FF"/>
                </a:solidFill>
                <a:latin typeface="American Typewriter"/>
                <a:cs typeface="American Typewriter"/>
              </a:rPr>
              <a:t>Brainstorm how you could use that activity to teach a discreet skill or objective in a Listening or Speaking class.</a:t>
            </a:r>
          </a:p>
          <a:p>
            <a:pPr marL="457200" indent="-457200">
              <a:buAutoNum type="arabicPeriod"/>
            </a:pPr>
            <a:r>
              <a:rPr lang="en-US" altLang="ja-JP" sz="2800" dirty="0" smtClean="0">
                <a:solidFill>
                  <a:srgbClr val="3785FF"/>
                </a:solidFill>
                <a:latin typeface="American Typewriter"/>
                <a:cs typeface="American Typewriter"/>
              </a:rPr>
              <a:t>Be prepared to present your ideas to the class.</a:t>
            </a:r>
            <a:endParaRPr lang="en-US" altLang="ja-JP" sz="2000" dirty="0" smtClean="0">
              <a:solidFill>
                <a:srgbClr val="3785FF"/>
              </a:solidFill>
              <a:latin typeface="American Typewriter"/>
              <a:cs typeface="American Typewriter"/>
            </a:endParaRPr>
          </a:p>
        </p:txBody>
      </p:sp>
      <p:sp>
        <p:nvSpPr>
          <p:cNvPr id="5" name="Footer Placeholder 2"/>
          <p:cNvSpPr>
            <a:spLocks noGrp="1"/>
          </p:cNvSpPr>
          <p:nvPr>
            <p:ph type="ftr" sz="quarter" idx="3"/>
          </p:nvPr>
        </p:nvSpPr>
        <p:spPr>
          <a:xfrm>
            <a:off x="5753101" y="6364943"/>
            <a:ext cx="3196665" cy="486708"/>
          </a:xfrm>
        </p:spPr>
        <p:txBody>
          <a:body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36905919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Defending Drama in the Classroom</a:t>
            </a:r>
            <a:endParaRPr kumimoji="1" lang="ja-JP" altLang="en-US" dirty="0"/>
          </a:p>
        </p:txBody>
      </p:sp>
      <p:sp>
        <p:nvSpPr>
          <p:cNvPr id="4" name="Date Placeholder 3"/>
          <p:cNvSpPr>
            <a:spLocks noGrp="1"/>
          </p:cNvSpPr>
          <p:nvPr>
            <p:ph type="dt" sz="half" idx="2"/>
          </p:nvPr>
        </p:nvSpPr>
        <p:spPr/>
        <p:txBody>
          <a:bodyPr/>
          <a:lstStyle/>
          <a:p>
            <a:r>
              <a:rPr lang="en-US" altLang="ja-JP" dirty="0" smtClean="0"/>
              <a:t>Drama in the L2 Classroom</a:t>
            </a:r>
            <a:endParaRPr lang="ja-JP" altLang="en-US" dirty="0"/>
          </a:p>
        </p:txBody>
      </p:sp>
      <p:sp>
        <p:nvSpPr>
          <p:cNvPr id="5" name="Footer Placeholder 4"/>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7" name="TextBox 6"/>
          <p:cNvSpPr txBox="1"/>
          <p:nvPr/>
        </p:nvSpPr>
        <p:spPr>
          <a:xfrm>
            <a:off x="743140" y="1729280"/>
            <a:ext cx="7661098" cy="4154983"/>
          </a:xfrm>
          <a:prstGeom prst="rect">
            <a:avLst/>
          </a:prstGeom>
          <a:noFill/>
        </p:spPr>
        <p:txBody>
          <a:bodyPr wrap="square" rtlCol="0">
            <a:spAutoFit/>
          </a:bodyPr>
          <a:lstStyle/>
          <a:p>
            <a:pPr algn="ctr"/>
            <a:r>
              <a:rPr kumimoji="1" lang="en-US" altLang="ja-JP" sz="8800" dirty="0" smtClean="0">
                <a:solidFill>
                  <a:schemeClr val="bg2"/>
                </a:solidFill>
                <a:latin typeface="American Typewriter"/>
                <a:cs typeface="American Typewriter"/>
              </a:rPr>
              <a:t>Excite</a:t>
            </a:r>
          </a:p>
          <a:p>
            <a:pPr algn="ctr"/>
            <a:r>
              <a:rPr kumimoji="1" lang="en-US" altLang="ja-JP" sz="8800" dirty="0" smtClean="0">
                <a:solidFill>
                  <a:schemeClr val="bg2"/>
                </a:solidFill>
                <a:latin typeface="American Typewriter"/>
                <a:cs typeface="American Typewriter"/>
              </a:rPr>
              <a:t>Engage</a:t>
            </a:r>
          </a:p>
          <a:p>
            <a:pPr algn="ctr"/>
            <a:r>
              <a:rPr kumimoji="1" lang="en-US" altLang="ja-JP" sz="8800" dirty="0" smtClean="0">
                <a:solidFill>
                  <a:schemeClr val="bg2"/>
                </a:solidFill>
                <a:latin typeface="American Typewriter"/>
                <a:cs typeface="American Typewriter"/>
              </a:rPr>
              <a:t>Empower</a:t>
            </a:r>
            <a:endParaRPr kumimoji="1" lang="ja-JP" altLang="en-US" sz="8800" dirty="0">
              <a:solidFill>
                <a:schemeClr val="bg2"/>
              </a:solidFill>
              <a:latin typeface="American Typewriter"/>
              <a:cs typeface="American Typewriter"/>
            </a:endParaRPr>
          </a:p>
        </p:txBody>
      </p:sp>
    </p:spTree>
    <p:extLst>
      <p:ext uri="{BB962C8B-B14F-4D97-AF65-F5344CB8AC3E}">
        <p14:creationId xmlns:p14="http://schemas.microsoft.com/office/powerpoint/2010/main" val="562836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309"/>
            <a:ext cx="9144000" cy="1527461"/>
          </a:xfrm>
        </p:spPr>
        <p:txBody>
          <a:bodyPr>
            <a:normAutofit/>
          </a:bodyPr>
          <a:lstStyle/>
          <a:p>
            <a:r>
              <a:rPr lang="en-US" altLang="ja-JP" dirty="0" smtClean="0"/>
              <a:t>Benefits of Drama in the Classroom</a:t>
            </a:r>
            <a:endParaRPr kumimoji="1" lang="ja-JP" altLang="en-US" dirty="0"/>
          </a:p>
        </p:txBody>
      </p:sp>
      <p:sp>
        <p:nvSpPr>
          <p:cNvPr id="4" name="Date Placeholder 3"/>
          <p:cNvSpPr>
            <a:spLocks noGrp="1"/>
          </p:cNvSpPr>
          <p:nvPr>
            <p:ph type="dt" sz="half" idx="2"/>
          </p:nvPr>
        </p:nvSpPr>
        <p:spPr/>
        <p:txBody>
          <a:bodyPr/>
          <a:lstStyle/>
          <a:p>
            <a:r>
              <a:rPr lang="en-US" altLang="ja-JP" dirty="0" smtClean="0"/>
              <a:t>Drama in the L2 Classroom</a:t>
            </a:r>
            <a:endParaRPr lang="ja-JP" altLang="en-US" dirty="0"/>
          </a:p>
        </p:txBody>
      </p:sp>
      <p:sp>
        <p:nvSpPr>
          <p:cNvPr id="5" name="Footer Placeholder 4"/>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3" name="Content Placeholder 2"/>
          <p:cNvSpPr>
            <a:spLocks noGrp="1"/>
          </p:cNvSpPr>
          <p:nvPr>
            <p:ph sz="quarter" idx="4294967295"/>
          </p:nvPr>
        </p:nvSpPr>
        <p:spPr>
          <a:xfrm>
            <a:off x="537887" y="1262917"/>
            <a:ext cx="8098117" cy="452852"/>
          </a:xfrm>
          <a:noFill/>
        </p:spPr>
        <p:txBody>
          <a:bodyPr>
            <a:noAutofit/>
          </a:bodyPr>
          <a:lstStyle/>
          <a:p>
            <a:pPr marL="0" indent="0" algn="ctr">
              <a:buNone/>
            </a:pPr>
            <a:r>
              <a:rPr lang="en-US" altLang="ja-JP" sz="2000" b="0" i="1" dirty="0" smtClean="0">
                <a:solidFill>
                  <a:schemeClr val="bg2"/>
                </a:solidFill>
              </a:rPr>
              <a:t>                                 </a:t>
            </a:r>
            <a:r>
              <a:rPr lang="en-US" altLang="ja-JP" sz="1600" b="0" i="1" dirty="0" smtClean="0">
                <a:solidFill>
                  <a:schemeClr val="bg2"/>
                </a:solidFill>
              </a:rPr>
              <a:t>         </a:t>
            </a:r>
            <a:r>
              <a:rPr lang="en-US" altLang="ja-JP" sz="1600" dirty="0" smtClean="0"/>
              <a:t> </a:t>
            </a:r>
            <a:r>
              <a:rPr lang="en-US" altLang="ja-JP" sz="1600" b="0" dirty="0">
                <a:solidFill>
                  <a:srgbClr val="EEECE1"/>
                </a:solidFill>
              </a:rPr>
              <a:t>[Haley &amp; Duff 1978, 2011] </a:t>
            </a:r>
          </a:p>
        </p:txBody>
      </p:sp>
      <p:sp>
        <p:nvSpPr>
          <p:cNvPr id="6" name="Content Placeholder 2"/>
          <p:cNvSpPr txBox="1">
            <a:spLocks/>
          </p:cNvSpPr>
          <p:nvPr/>
        </p:nvSpPr>
        <p:spPr>
          <a:xfrm>
            <a:off x="537884" y="1933661"/>
            <a:ext cx="8098116" cy="4326693"/>
          </a:xfrm>
          <a:prstGeom prst="rect">
            <a:avLst/>
          </a:prstGeom>
          <a:noFill/>
        </p:spPr>
        <p:txBody>
          <a:bodyPr vert="horz" lIns="91440" tIns="45720" rIns="91440" bIns="45720" numCol="1" rtlCol="0">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mj-lt"/>
              <a:buAutoNum type="arabicPeriod"/>
            </a:pPr>
            <a:r>
              <a:rPr lang="en-US" altLang="ja-JP" sz="1800" b="0" dirty="0">
                <a:solidFill>
                  <a:schemeClr val="bg2"/>
                </a:solidFill>
              </a:rPr>
              <a:t>Integrates language skills in a natural way:  Careful listening is key and spontaneous verbal expression is integral.  Reading and writing can also be involved as a part of the input and output. </a:t>
            </a:r>
            <a:endParaRPr lang="en-US" altLang="ja-JP" sz="1800" b="0" dirty="0" smtClean="0">
              <a:solidFill>
                <a:schemeClr val="bg2"/>
              </a:solidFill>
            </a:endParaRPr>
          </a:p>
          <a:p>
            <a:pPr>
              <a:buFont typeface="+mj-lt"/>
              <a:buAutoNum type="arabicPeriod"/>
            </a:pPr>
            <a:endParaRPr lang="en-US" altLang="ja-JP" sz="1400" b="0" dirty="0">
              <a:solidFill>
                <a:schemeClr val="bg2"/>
              </a:solidFill>
            </a:endParaRPr>
          </a:p>
          <a:p>
            <a:pPr>
              <a:buFont typeface="+mj-lt"/>
              <a:buAutoNum type="arabicPeriod"/>
            </a:pPr>
            <a:r>
              <a:rPr lang="en-US" altLang="ja-JP" sz="1800" b="0" dirty="0">
                <a:solidFill>
                  <a:schemeClr val="bg2"/>
                </a:solidFill>
              </a:rPr>
              <a:t>Integrates verbal and non-verbal aspects of communication. [physical and intellectual</a:t>
            </a:r>
            <a:r>
              <a:rPr lang="en-US" altLang="ja-JP" sz="1800" b="0" dirty="0" smtClean="0">
                <a:solidFill>
                  <a:schemeClr val="bg2"/>
                </a:solidFill>
              </a:rPr>
              <a:t>]</a:t>
            </a:r>
          </a:p>
          <a:p>
            <a:pPr>
              <a:buFont typeface="+mj-lt"/>
              <a:buAutoNum type="arabicPeriod"/>
            </a:pPr>
            <a:endParaRPr lang="en-US" altLang="ja-JP" sz="1400" b="0" dirty="0">
              <a:solidFill>
                <a:schemeClr val="bg2"/>
              </a:solidFill>
            </a:endParaRPr>
          </a:p>
          <a:p>
            <a:pPr>
              <a:buFont typeface="+mj-lt"/>
              <a:buAutoNum type="arabicPeriod"/>
            </a:pPr>
            <a:r>
              <a:rPr lang="en-US" altLang="ja-JP" sz="1800" b="0" dirty="0">
                <a:solidFill>
                  <a:schemeClr val="bg2"/>
                </a:solidFill>
              </a:rPr>
              <a:t>Integrates cognitive and </a:t>
            </a:r>
            <a:r>
              <a:rPr lang="en-US" altLang="ja-JP" sz="1800" b="0" dirty="0" smtClean="0">
                <a:solidFill>
                  <a:schemeClr val="bg2"/>
                </a:solidFill>
              </a:rPr>
              <a:t>affective </a:t>
            </a:r>
            <a:r>
              <a:rPr lang="en-US" altLang="ja-JP" sz="1800" b="0" dirty="0">
                <a:solidFill>
                  <a:schemeClr val="bg2"/>
                </a:solidFill>
              </a:rPr>
              <a:t>domains. [feeling and thinking</a:t>
            </a:r>
            <a:r>
              <a:rPr lang="en-US" altLang="ja-JP" sz="1800" b="0" dirty="0" smtClean="0">
                <a:solidFill>
                  <a:schemeClr val="bg2"/>
                </a:solidFill>
              </a:rPr>
              <a:t>]</a:t>
            </a:r>
          </a:p>
          <a:p>
            <a:pPr>
              <a:buFont typeface="+mj-lt"/>
              <a:buAutoNum type="arabicPeriod"/>
            </a:pPr>
            <a:endParaRPr lang="en-US" altLang="ja-JP" sz="1200" b="0" dirty="0">
              <a:solidFill>
                <a:schemeClr val="bg2"/>
              </a:solidFill>
            </a:endParaRPr>
          </a:p>
          <a:p>
            <a:pPr>
              <a:buFont typeface="+mj-lt"/>
              <a:buAutoNum type="arabicPeriod"/>
            </a:pPr>
            <a:r>
              <a:rPr lang="en-US" altLang="ja-JP" sz="1800" b="0" dirty="0">
                <a:solidFill>
                  <a:schemeClr val="bg2"/>
                </a:solidFill>
              </a:rPr>
              <a:t>Contextualizes language through a focus on meaning</a:t>
            </a:r>
            <a:r>
              <a:rPr lang="en-US" altLang="ja-JP" sz="1800" b="0" dirty="0" smtClean="0">
                <a:solidFill>
                  <a:schemeClr val="bg2"/>
                </a:solidFill>
              </a:rPr>
              <a:t>.</a:t>
            </a:r>
          </a:p>
          <a:p>
            <a:pPr>
              <a:buFont typeface="+mj-lt"/>
              <a:buAutoNum type="arabicPeriod"/>
            </a:pPr>
            <a:endParaRPr lang="en-US" altLang="ja-JP" sz="1200" b="0" dirty="0">
              <a:solidFill>
                <a:schemeClr val="bg2"/>
              </a:solidFill>
            </a:endParaRPr>
          </a:p>
          <a:p>
            <a:pPr>
              <a:buFont typeface="+mj-lt"/>
              <a:buAutoNum type="arabicPeriod"/>
            </a:pPr>
            <a:r>
              <a:rPr lang="en-US" altLang="ja-JP" sz="1800" b="0" dirty="0">
                <a:solidFill>
                  <a:schemeClr val="bg2"/>
                </a:solidFill>
              </a:rPr>
              <a:t>Holistic, presents opportunities for catering to learner differences</a:t>
            </a:r>
            <a:r>
              <a:rPr lang="en-US" altLang="ja-JP" sz="1800" b="0" dirty="0" smtClean="0">
                <a:solidFill>
                  <a:schemeClr val="bg2"/>
                </a:solidFill>
              </a:rPr>
              <a:t>.</a:t>
            </a:r>
          </a:p>
          <a:p>
            <a:pPr>
              <a:buFont typeface="+mj-lt"/>
              <a:buAutoNum type="arabicPeriod"/>
            </a:pPr>
            <a:endParaRPr lang="en-US" altLang="ja-JP" sz="1200" b="0" dirty="0">
              <a:solidFill>
                <a:schemeClr val="bg2"/>
              </a:solidFill>
            </a:endParaRPr>
          </a:p>
          <a:p>
            <a:pPr>
              <a:buFont typeface="+mj-lt"/>
              <a:buAutoNum type="arabicPeriod"/>
            </a:pPr>
            <a:r>
              <a:rPr lang="en-US" altLang="ja-JP" sz="1800" b="0" dirty="0">
                <a:solidFill>
                  <a:schemeClr val="bg2"/>
                </a:solidFill>
              </a:rPr>
              <a:t>Fosters self-awareness (and awareness of others), self esteem and confidence</a:t>
            </a:r>
            <a:r>
              <a:rPr lang="en-US" altLang="ja-JP" sz="1800" b="0" dirty="0" smtClean="0">
                <a:solidFill>
                  <a:schemeClr val="bg2"/>
                </a:solidFill>
              </a:rPr>
              <a:t>.</a:t>
            </a:r>
            <a:endParaRPr lang="en-US" altLang="ja-JP" sz="1800" b="0" dirty="0">
              <a:solidFill>
                <a:schemeClr val="bg2"/>
              </a:solidFill>
            </a:endParaRPr>
          </a:p>
        </p:txBody>
      </p:sp>
      <p:sp>
        <p:nvSpPr>
          <p:cNvPr id="7" name="Content Placeholder 2"/>
          <p:cNvSpPr txBox="1">
            <a:spLocks/>
          </p:cNvSpPr>
          <p:nvPr/>
        </p:nvSpPr>
        <p:spPr>
          <a:xfrm>
            <a:off x="194236" y="188309"/>
            <a:ext cx="3386348" cy="440053"/>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Font typeface="Wingdings" charset="2"/>
              <a:buNone/>
            </a:pPr>
            <a:r>
              <a:rPr lang="en-US" altLang="ja-JP" sz="2400" b="0" dirty="0" smtClean="0">
                <a:solidFill>
                  <a:schemeClr val="bg2"/>
                </a:solidFill>
              </a:rPr>
              <a:t>DEFENDING DRAMA</a:t>
            </a:r>
            <a:endParaRPr lang="en-US" altLang="ja-JP" sz="1800" b="0" dirty="0">
              <a:solidFill>
                <a:srgbClr val="EEECE1"/>
              </a:solidFill>
            </a:endParaRPr>
          </a:p>
        </p:txBody>
      </p:sp>
    </p:spTree>
    <p:extLst>
      <p:ext uri="{BB962C8B-B14F-4D97-AF65-F5344CB8AC3E}">
        <p14:creationId xmlns:p14="http://schemas.microsoft.com/office/powerpoint/2010/main" val="12586571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t>Drama in the L2 Classroom</a:t>
            </a:r>
            <a:endParaRPr lang="ja-JP" altLang="en-US" dirty="0"/>
          </a:p>
        </p:txBody>
      </p:sp>
      <p:sp>
        <p:nvSpPr>
          <p:cNvPr id="4" name="TextBox 3"/>
          <p:cNvSpPr txBox="1"/>
          <p:nvPr/>
        </p:nvSpPr>
        <p:spPr>
          <a:xfrm>
            <a:off x="1478394" y="912711"/>
            <a:ext cx="6197600" cy="1446550"/>
          </a:xfrm>
          <a:prstGeom prst="rect">
            <a:avLst/>
          </a:prstGeom>
          <a:noFill/>
        </p:spPr>
        <p:txBody>
          <a:bodyPr wrap="square" rtlCol="0">
            <a:spAutoFit/>
          </a:bodyPr>
          <a:lstStyle/>
          <a:p>
            <a:pPr algn="ctr"/>
            <a:r>
              <a:rPr kumimoji="1" lang="en-US" altLang="ja-JP" sz="8800" b="1" dirty="0" smtClean="0">
                <a:solidFill>
                  <a:srgbClr val="3785FF"/>
                </a:solidFill>
                <a:latin typeface="American Typewriter"/>
                <a:cs typeface="American Typewriter"/>
              </a:rPr>
              <a:t>WARMUP</a:t>
            </a:r>
            <a:endParaRPr kumimoji="1" lang="ja-JP" altLang="en-US" sz="8800" b="1" dirty="0">
              <a:solidFill>
                <a:srgbClr val="3785FF"/>
              </a:solidFill>
              <a:latin typeface="American Typewriter"/>
              <a:cs typeface="American Typewriter"/>
            </a:endParaRPr>
          </a:p>
        </p:txBody>
      </p:sp>
      <p:sp>
        <p:nvSpPr>
          <p:cNvPr id="5" name="TextBox 4"/>
          <p:cNvSpPr txBox="1"/>
          <p:nvPr/>
        </p:nvSpPr>
        <p:spPr>
          <a:xfrm>
            <a:off x="1435100" y="2557766"/>
            <a:ext cx="6197600" cy="584776"/>
          </a:xfrm>
          <a:prstGeom prst="rect">
            <a:avLst/>
          </a:prstGeom>
          <a:noFill/>
        </p:spPr>
        <p:txBody>
          <a:bodyPr wrap="square" rtlCol="0">
            <a:spAutoFit/>
          </a:bodyPr>
          <a:lstStyle/>
          <a:p>
            <a:pPr algn="ctr"/>
            <a:r>
              <a:rPr kumimoji="1" lang="en-US" altLang="ja-JP" sz="3200" dirty="0" smtClean="0">
                <a:solidFill>
                  <a:srgbClr val="3785FF"/>
                </a:solidFill>
                <a:latin typeface="American Typewriter"/>
                <a:cs typeface="American Typewriter"/>
              </a:rPr>
              <a:t>“Birthday Order”</a:t>
            </a:r>
            <a:endParaRPr kumimoji="1" lang="ja-JP" altLang="en-US" sz="3200" dirty="0">
              <a:solidFill>
                <a:srgbClr val="3785FF"/>
              </a:solidFill>
              <a:latin typeface="American Typewriter"/>
              <a:cs typeface="American Typewriter"/>
            </a:endParaRPr>
          </a:p>
        </p:txBody>
      </p:sp>
      <p:grpSp>
        <p:nvGrpSpPr>
          <p:cNvPr id="9" name="Group 8"/>
          <p:cNvGrpSpPr/>
          <p:nvPr/>
        </p:nvGrpSpPr>
        <p:grpSpPr>
          <a:xfrm>
            <a:off x="4554864" y="3092253"/>
            <a:ext cx="4589137" cy="4029318"/>
            <a:chOff x="4554864" y="3092253"/>
            <a:chExt cx="4589137" cy="4029318"/>
          </a:xfrm>
          <a:effectLst>
            <a:outerShdw blurRad="82550" dist="139700" dir="2700000" sx="104000" sy="104000" algn="tl" rotWithShape="0">
              <a:srgbClr val="000000">
                <a:alpha val="40000"/>
              </a:srgbClr>
            </a:outerShdw>
          </a:effectLst>
        </p:grpSpPr>
        <p:sp>
          <p:nvSpPr>
            <p:cNvPr id="7" name="12-Point Star 6"/>
            <p:cNvSpPr/>
            <p:nvPr/>
          </p:nvSpPr>
          <p:spPr>
            <a:xfrm rot="21056126">
              <a:off x="4554864" y="3092253"/>
              <a:ext cx="4589137" cy="4029318"/>
            </a:xfrm>
            <a:prstGeom prst="star12">
              <a:avLst/>
            </a:prstGeom>
            <a:gradFill>
              <a:gsLst>
                <a:gs pos="0">
                  <a:schemeClr val="tx1">
                    <a:lumMod val="40000"/>
                    <a:lumOff val="60000"/>
                  </a:schemeClr>
                </a:gs>
                <a:gs pos="100000">
                  <a:srgbClr val="FFB20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4000" dirty="0">
                <a:solidFill>
                  <a:srgbClr val="FF0000"/>
                </a:solidFill>
                <a:latin typeface="Jazz LET"/>
                <a:cs typeface="Jazz LET"/>
              </a:endParaRPr>
            </a:p>
          </p:txBody>
        </p:sp>
        <p:sp>
          <p:nvSpPr>
            <p:cNvPr id="8" name="TextBox 7"/>
            <p:cNvSpPr txBox="1"/>
            <p:nvPr/>
          </p:nvSpPr>
          <p:spPr>
            <a:xfrm rot="21039317">
              <a:off x="5166388" y="3702617"/>
              <a:ext cx="3304756" cy="2308324"/>
            </a:xfrm>
            <a:prstGeom prst="rect">
              <a:avLst/>
            </a:prstGeom>
            <a:noFill/>
          </p:spPr>
          <p:txBody>
            <a:bodyPr wrap="square" rtlCol="0">
              <a:spAutoFit/>
            </a:bodyPr>
            <a:lstStyle/>
            <a:p>
              <a:pPr algn="ctr"/>
              <a:r>
                <a:rPr lang="en-US" altLang="ja-JP" sz="9600" dirty="0">
                  <a:solidFill>
                    <a:srgbClr val="FF3539"/>
                  </a:solidFill>
                  <a:latin typeface="Jazz LET"/>
                  <a:cs typeface="Jazz LET"/>
                </a:rPr>
                <a:t>NO</a:t>
              </a:r>
              <a:r>
                <a:rPr lang="en-US" altLang="ja-JP" sz="4800" dirty="0">
                  <a:solidFill>
                    <a:srgbClr val="FF3539"/>
                  </a:solidFill>
                  <a:latin typeface="Jazz LET"/>
                  <a:cs typeface="Jazz LET"/>
                </a:rPr>
                <a:t> Talking!</a:t>
              </a:r>
              <a:endParaRPr lang="ja-JP" altLang="en-US" sz="4800" dirty="0">
                <a:solidFill>
                  <a:srgbClr val="FF3539"/>
                </a:solidFill>
                <a:latin typeface="Jazz LET"/>
                <a:cs typeface="Jazz LET"/>
              </a:endParaRPr>
            </a:p>
          </p:txBody>
        </p:sp>
      </p:grpSp>
    </p:spTree>
    <p:extLst>
      <p:ext uri="{BB962C8B-B14F-4D97-AF65-F5344CB8AC3E}">
        <p14:creationId xmlns:p14="http://schemas.microsoft.com/office/powerpoint/2010/main" val="445568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306"/>
            <a:ext cx="9144000" cy="1514661"/>
          </a:xfrm>
        </p:spPr>
        <p:txBody>
          <a:bodyPr>
            <a:normAutofit/>
          </a:bodyPr>
          <a:lstStyle/>
          <a:p>
            <a:r>
              <a:rPr lang="en-US" altLang="ja-JP" dirty="0" smtClean="0"/>
              <a:t>Benefits of Drama in the Classroom</a:t>
            </a:r>
            <a:endParaRPr kumimoji="1" lang="ja-JP" altLang="en-US" dirty="0"/>
          </a:p>
        </p:txBody>
      </p:sp>
      <p:sp>
        <p:nvSpPr>
          <p:cNvPr id="4" name="Date Placeholder 3"/>
          <p:cNvSpPr>
            <a:spLocks noGrp="1"/>
          </p:cNvSpPr>
          <p:nvPr>
            <p:ph type="dt" sz="half" idx="2"/>
          </p:nvPr>
        </p:nvSpPr>
        <p:spPr/>
        <p:txBody>
          <a:bodyPr/>
          <a:lstStyle/>
          <a:p>
            <a:r>
              <a:rPr lang="en-US" altLang="ja-JP" dirty="0" smtClean="0"/>
              <a:t>Drama in the L2 Classroom</a:t>
            </a:r>
            <a:endParaRPr lang="ja-JP" altLang="en-US" dirty="0"/>
          </a:p>
        </p:txBody>
      </p:sp>
      <p:sp>
        <p:nvSpPr>
          <p:cNvPr id="5" name="Footer Placeholder 4"/>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3" name="Content Placeholder 2"/>
          <p:cNvSpPr>
            <a:spLocks noGrp="1"/>
          </p:cNvSpPr>
          <p:nvPr>
            <p:ph sz="quarter" idx="4294967295"/>
          </p:nvPr>
        </p:nvSpPr>
        <p:spPr>
          <a:xfrm>
            <a:off x="537887" y="1262917"/>
            <a:ext cx="8098117" cy="440053"/>
          </a:xfrm>
          <a:noFill/>
        </p:spPr>
        <p:txBody>
          <a:bodyPr>
            <a:noAutofit/>
          </a:bodyPr>
          <a:lstStyle/>
          <a:p>
            <a:pPr marL="0" indent="0" algn="ctr">
              <a:buNone/>
            </a:pPr>
            <a:r>
              <a:rPr lang="en-US" altLang="ja-JP" sz="2000" b="0" i="1" dirty="0" smtClean="0">
                <a:solidFill>
                  <a:schemeClr val="bg2"/>
                </a:solidFill>
              </a:rPr>
              <a:t>                                 </a:t>
            </a:r>
            <a:r>
              <a:rPr lang="en-US" altLang="ja-JP" sz="1600" b="0" i="1" dirty="0" smtClean="0">
                <a:solidFill>
                  <a:schemeClr val="bg2"/>
                </a:solidFill>
              </a:rPr>
              <a:t>         </a:t>
            </a:r>
            <a:r>
              <a:rPr lang="en-US" altLang="ja-JP" sz="1600" dirty="0" smtClean="0"/>
              <a:t> </a:t>
            </a:r>
            <a:r>
              <a:rPr lang="en-US" altLang="ja-JP" sz="1600" b="0" dirty="0">
                <a:solidFill>
                  <a:srgbClr val="EEECE1"/>
                </a:solidFill>
              </a:rPr>
              <a:t>[Haley &amp; Duff 1978, 2011] </a:t>
            </a:r>
          </a:p>
        </p:txBody>
      </p:sp>
      <p:sp>
        <p:nvSpPr>
          <p:cNvPr id="6" name="Content Placeholder 2"/>
          <p:cNvSpPr txBox="1">
            <a:spLocks/>
          </p:cNvSpPr>
          <p:nvPr/>
        </p:nvSpPr>
        <p:spPr>
          <a:xfrm>
            <a:off x="537884" y="1933661"/>
            <a:ext cx="8098116" cy="4326693"/>
          </a:xfrm>
          <a:prstGeom prst="rect">
            <a:avLst/>
          </a:prstGeom>
          <a:noFill/>
        </p:spPr>
        <p:txBody>
          <a:bodyPr vert="horz" lIns="91440" tIns="45720" rIns="91440" bIns="45720" numCol="1" rtlCol="0">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mj-lt"/>
              <a:buAutoNum type="arabicPeriod" startAt="7"/>
            </a:pPr>
            <a:r>
              <a:rPr lang="en-US" altLang="ja-JP" sz="1800" b="0" dirty="0" smtClean="0">
                <a:solidFill>
                  <a:schemeClr val="bg2"/>
                </a:solidFill>
              </a:rPr>
              <a:t>Motivation </a:t>
            </a:r>
            <a:r>
              <a:rPr lang="en-US" altLang="ja-JP" sz="1800" b="0" dirty="0">
                <a:solidFill>
                  <a:schemeClr val="bg2"/>
                </a:solidFill>
              </a:rPr>
              <a:t>is fostered and sustained through the variety and drama’s unpredictable nature</a:t>
            </a:r>
            <a:r>
              <a:rPr lang="en-US" altLang="ja-JP" sz="1800" b="0" dirty="0" smtClean="0">
                <a:solidFill>
                  <a:schemeClr val="bg2"/>
                </a:solidFill>
              </a:rPr>
              <a:t>.</a:t>
            </a:r>
          </a:p>
          <a:p>
            <a:pPr>
              <a:buFont typeface="+mj-lt"/>
              <a:buAutoNum type="arabicPeriod" startAt="7"/>
            </a:pPr>
            <a:endParaRPr lang="en-US" altLang="ja-JP" sz="1400" b="0" dirty="0">
              <a:solidFill>
                <a:schemeClr val="bg2"/>
              </a:solidFill>
            </a:endParaRPr>
          </a:p>
          <a:p>
            <a:pPr>
              <a:buFont typeface="+mj-lt"/>
              <a:buAutoNum type="arabicPeriod" startAt="7"/>
            </a:pPr>
            <a:r>
              <a:rPr lang="en-US" altLang="ja-JP" sz="1800" b="0" dirty="0">
                <a:solidFill>
                  <a:schemeClr val="bg2"/>
                </a:solidFill>
              </a:rPr>
              <a:t>Transfer of responsibility for learning from teacher to learners</a:t>
            </a:r>
            <a:r>
              <a:rPr lang="en-US" altLang="ja-JP" sz="1800" b="0" dirty="0" smtClean="0">
                <a:solidFill>
                  <a:schemeClr val="bg2"/>
                </a:solidFill>
              </a:rPr>
              <a:t>.</a:t>
            </a:r>
          </a:p>
          <a:p>
            <a:pPr>
              <a:buFont typeface="+mj-lt"/>
              <a:buAutoNum type="arabicPeriod" startAt="7"/>
            </a:pPr>
            <a:endParaRPr lang="en-US" altLang="ja-JP" sz="1400" b="0" dirty="0">
              <a:solidFill>
                <a:schemeClr val="bg2"/>
              </a:solidFill>
            </a:endParaRPr>
          </a:p>
          <a:p>
            <a:pPr>
              <a:buFont typeface="+mj-lt"/>
              <a:buAutoNum type="arabicPeriod" startAt="7"/>
            </a:pPr>
            <a:r>
              <a:rPr lang="en-US" altLang="ja-JP" sz="1800" b="0" dirty="0">
                <a:solidFill>
                  <a:schemeClr val="bg2"/>
                </a:solidFill>
              </a:rPr>
              <a:t>Encourages an open and exploratory environment where creativity and imagination can develop.  This also promotes risk-taking which is essential in language learning</a:t>
            </a:r>
            <a:r>
              <a:rPr lang="en-US" altLang="ja-JP" sz="1800" b="0" dirty="0" smtClean="0">
                <a:solidFill>
                  <a:schemeClr val="bg2"/>
                </a:solidFill>
              </a:rPr>
              <a:t>.</a:t>
            </a:r>
          </a:p>
          <a:p>
            <a:pPr>
              <a:buFont typeface="+mj-lt"/>
              <a:buAutoNum type="arabicPeriod" startAt="7"/>
            </a:pPr>
            <a:endParaRPr lang="en-US" altLang="ja-JP" sz="1400" b="0" dirty="0">
              <a:solidFill>
                <a:schemeClr val="bg2"/>
              </a:solidFill>
            </a:endParaRPr>
          </a:p>
          <a:p>
            <a:pPr>
              <a:buFont typeface="+mj-lt"/>
              <a:buAutoNum type="arabicPeriod" startAt="7"/>
            </a:pPr>
            <a:r>
              <a:rPr lang="en-US" altLang="ja-JP" sz="1800" b="0" dirty="0" smtClean="0">
                <a:solidFill>
                  <a:schemeClr val="bg2"/>
                </a:solidFill>
              </a:rPr>
              <a:t>  Positive </a:t>
            </a:r>
            <a:r>
              <a:rPr lang="en-US" altLang="ja-JP" sz="1800" b="0" dirty="0">
                <a:solidFill>
                  <a:schemeClr val="bg2"/>
                </a:solidFill>
              </a:rPr>
              <a:t>effect on classroom dynamics and atmosphere</a:t>
            </a:r>
            <a:r>
              <a:rPr lang="en-US" altLang="ja-JP" sz="1800" b="0" dirty="0" smtClean="0">
                <a:solidFill>
                  <a:schemeClr val="bg2"/>
                </a:solidFill>
              </a:rPr>
              <a:t>.</a:t>
            </a:r>
          </a:p>
          <a:p>
            <a:pPr>
              <a:buFont typeface="+mj-lt"/>
              <a:buAutoNum type="arabicPeriod" startAt="7"/>
            </a:pPr>
            <a:endParaRPr lang="en-US" altLang="ja-JP" sz="1200" b="0" dirty="0">
              <a:solidFill>
                <a:schemeClr val="bg2"/>
              </a:solidFill>
            </a:endParaRPr>
          </a:p>
          <a:p>
            <a:pPr marL="360363" indent="-360363">
              <a:buFont typeface="+mj-lt"/>
              <a:buAutoNum type="arabicPeriod" startAt="7"/>
            </a:pPr>
            <a:r>
              <a:rPr lang="en-US" altLang="ja-JP" sz="2800" b="0" dirty="0" smtClean="0">
                <a:solidFill>
                  <a:schemeClr val="bg2"/>
                </a:solidFill>
              </a:rPr>
              <a:t>  Low </a:t>
            </a:r>
            <a:r>
              <a:rPr lang="en-US" altLang="ja-JP" sz="2800" b="0" dirty="0">
                <a:solidFill>
                  <a:schemeClr val="bg2"/>
                </a:solidFill>
              </a:rPr>
              <a:t>resource.  For the most part, all you need is a </a:t>
            </a:r>
            <a:r>
              <a:rPr lang="en-US" altLang="ja-JP" sz="2800" b="0" dirty="0" smtClean="0">
                <a:solidFill>
                  <a:schemeClr val="bg2"/>
                </a:solidFill>
              </a:rPr>
              <a:t>“roomful </a:t>
            </a:r>
            <a:r>
              <a:rPr lang="en-US" altLang="ja-JP" sz="2800" b="0" dirty="0">
                <a:solidFill>
                  <a:schemeClr val="bg2"/>
                </a:solidFill>
              </a:rPr>
              <a:t>of human beings</a:t>
            </a:r>
            <a:r>
              <a:rPr lang="en-US" altLang="ja-JP" sz="2800" b="0" dirty="0" smtClean="0">
                <a:solidFill>
                  <a:schemeClr val="bg2"/>
                </a:solidFill>
              </a:rPr>
              <a:t>.” </a:t>
            </a:r>
          </a:p>
        </p:txBody>
      </p:sp>
      <p:sp>
        <p:nvSpPr>
          <p:cNvPr id="7" name="Content Placeholder 2"/>
          <p:cNvSpPr txBox="1">
            <a:spLocks/>
          </p:cNvSpPr>
          <p:nvPr/>
        </p:nvSpPr>
        <p:spPr>
          <a:xfrm>
            <a:off x="194236" y="188309"/>
            <a:ext cx="3386348" cy="440053"/>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Font typeface="Wingdings" charset="2"/>
              <a:buNone/>
            </a:pPr>
            <a:r>
              <a:rPr lang="en-US" altLang="ja-JP" sz="2400" b="0" dirty="0" smtClean="0">
                <a:solidFill>
                  <a:schemeClr val="bg2"/>
                </a:solidFill>
              </a:rPr>
              <a:t>DEFENDING DRAMA</a:t>
            </a:r>
            <a:endParaRPr lang="en-US" altLang="ja-JP" sz="1800" b="0" dirty="0">
              <a:solidFill>
                <a:srgbClr val="EEECE1"/>
              </a:solidFill>
            </a:endParaRPr>
          </a:p>
        </p:txBody>
      </p:sp>
    </p:spTree>
    <p:extLst>
      <p:ext uri="{BB962C8B-B14F-4D97-AF65-F5344CB8AC3E}">
        <p14:creationId xmlns:p14="http://schemas.microsoft.com/office/powerpoint/2010/main" val="39260785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309"/>
            <a:ext cx="9144000" cy="1567989"/>
          </a:xfrm>
        </p:spPr>
        <p:txBody>
          <a:bodyPr/>
          <a:lstStyle/>
          <a:p>
            <a:r>
              <a:rPr lang="en-US" altLang="ja-JP" dirty="0" smtClean="0"/>
              <a:t>Beyond Method</a:t>
            </a:r>
            <a:endParaRPr kumimoji="1" lang="ja-JP" altLang="en-US" dirty="0"/>
          </a:p>
        </p:txBody>
      </p:sp>
      <p:sp>
        <p:nvSpPr>
          <p:cNvPr id="4" name="Date Placeholder 3"/>
          <p:cNvSpPr>
            <a:spLocks noGrp="1"/>
          </p:cNvSpPr>
          <p:nvPr>
            <p:ph type="dt" sz="half" idx="2"/>
          </p:nvPr>
        </p:nvSpPr>
        <p:spPr/>
        <p:txBody>
          <a:bodyPr/>
          <a:lstStyle/>
          <a:p>
            <a:r>
              <a:rPr lang="en-US" altLang="ja-JP" dirty="0" smtClean="0"/>
              <a:t>Drama in the L2 Classroom</a:t>
            </a:r>
            <a:endParaRPr lang="ja-JP" altLang="en-US" dirty="0"/>
          </a:p>
        </p:txBody>
      </p:sp>
      <p:sp>
        <p:nvSpPr>
          <p:cNvPr id="5" name="Footer Placeholder 4"/>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3" name="Content Placeholder 2"/>
          <p:cNvSpPr>
            <a:spLocks noGrp="1"/>
          </p:cNvSpPr>
          <p:nvPr>
            <p:ph sz="quarter" idx="4294967295"/>
          </p:nvPr>
        </p:nvSpPr>
        <p:spPr>
          <a:xfrm>
            <a:off x="537887" y="1479178"/>
            <a:ext cx="8098117" cy="971177"/>
          </a:xfrm>
          <a:noFill/>
        </p:spPr>
        <p:txBody>
          <a:bodyPr>
            <a:noAutofit/>
          </a:bodyPr>
          <a:lstStyle/>
          <a:p>
            <a:pPr marL="0" indent="0" algn="ctr">
              <a:buNone/>
            </a:pPr>
            <a:r>
              <a:rPr lang="en-US" altLang="ja-JP" sz="2800" b="0" dirty="0">
                <a:solidFill>
                  <a:schemeClr val="bg2"/>
                </a:solidFill>
              </a:rPr>
              <a:t>10 Macrostrategies for Teachers</a:t>
            </a:r>
          </a:p>
          <a:p>
            <a:pPr marL="0" indent="0" algn="ctr">
              <a:buNone/>
            </a:pPr>
            <a:r>
              <a:rPr lang="en-US" altLang="ja-JP" sz="2000" b="0" i="1" dirty="0" smtClean="0">
                <a:solidFill>
                  <a:schemeClr val="bg2"/>
                </a:solidFill>
              </a:rPr>
              <a:t>                                 </a:t>
            </a:r>
            <a:r>
              <a:rPr lang="en-US" altLang="ja-JP" sz="1600" b="0" i="1" dirty="0" smtClean="0">
                <a:solidFill>
                  <a:schemeClr val="bg2"/>
                </a:solidFill>
              </a:rPr>
              <a:t>          [</a:t>
            </a:r>
            <a:r>
              <a:rPr lang="en-US" altLang="ja-JP" sz="1600" b="0" i="1" dirty="0">
                <a:solidFill>
                  <a:schemeClr val="bg2"/>
                </a:solidFill>
              </a:rPr>
              <a:t>Kumaravadivelu 1994</a:t>
            </a:r>
            <a:r>
              <a:rPr lang="en-US" altLang="ja-JP" sz="1600" b="0" i="1" dirty="0" smtClean="0">
                <a:solidFill>
                  <a:schemeClr val="bg2"/>
                </a:solidFill>
              </a:rPr>
              <a:t>]</a:t>
            </a:r>
            <a:endParaRPr lang="en-US" altLang="ja-JP" sz="1600" b="0" dirty="0">
              <a:solidFill>
                <a:schemeClr val="bg2"/>
              </a:solidFill>
            </a:endParaRPr>
          </a:p>
        </p:txBody>
      </p:sp>
      <p:sp>
        <p:nvSpPr>
          <p:cNvPr id="6" name="Content Placeholder 2"/>
          <p:cNvSpPr txBox="1">
            <a:spLocks/>
          </p:cNvSpPr>
          <p:nvPr/>
        </p:nvSpPr>
        <p:spPr>
          <a:xfrm>
            <a:off x="2076825" y="2554941"/>
            <a:ext cx="5005294" cy="3705412"/>
          </a:xfrm>
          <a:prstGeom prst="rect">
            <a:avLst/>
          </a:prstGeom>
          <a:noFill/>
        </p:spPr>
        <p:txBody>
          <a:bodyPr vert="horz" lIns="91440" tIns="45720" rIns="91440" bIns="45720" numCol="1" rtlCol="0">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358775" indent="-358775">
              <a:buFont typeface="+mj-lt"/>
              <a:buAutoNum type="arabicPeriod"/>
            </a:pPr>
            <a:r>
              <a:rPr lang="en-US" altLang="ja-JP" sz="2000" b="0" dirty="0" smtClean="0">
                <a:solidFill>
                  <a:schemeClr val="bg2"/>
                </a:solidFill>
              </a:rPr>
              <a:t>Maximize learning opportunities</a:t>
            </a:r>
          </a:p>
          <a:p>
            <a:pPr marL="358775" indent="-358775">
              <a:buFont typeface="+mj-lt"/>
              <a:buAutoNum type="arabicPeriod"/>
            </a:pPr>
            <a:r>
              <a:rPr lang="en-US" altLang="ja-JP" sz="2000" b="0" dirty="0" smtClean="0">
                <a:solidFill>
                  <a:schemeClr val="bg2"/>
                </a:solidFill>
              </a:rPr>
              <a:t>Facilitate negotiated interaction</a:t>
            </a:r>
          </a:p>
          <a:p>
            <a:pPr marL="358775" indent="-358775">
              <a:buFont typeface="+mj-lt"/>
              <a:buAutoNum type="arabicPeriod"/>
            </a:pPr>
            <a:r>
              <a:rPr lang="en-US" altLang="ja-JP" sz="2000" b="0" dirty="0" smtClean="0">
                <a:solidFill>
                  <a:schemeClr val="bg2"/>
                </a:solidFill>
              </a:rPr>
              <a:t>Minimize perceptual mismatches</a:t>
            </a:r>
          </a:p>
          <a:p>
            <a:pPr marL="358775" indent="-358775">
              <a:buFont typeface="+mj-lt"/>
              <a:buAutoNum type="arabicPeriod"/>
            </a:pPr>
            <a:r>
              <a:rPr lang="en-US" altLang="ja-JP" sz="2000" b="0" dirty="0" smtClean="0">
                <a:solidFill>
                  <a:schemeClr val="bg2"/>
                </a:solidFill>
              </a:rPr>
              <a:t>Activate intuitive heuristics</a:t>
            </a:r>
          </a:p>
          <a:p>
            <a:pPr marL="358775" indent="-358775">
              <a:buFont typeface="+mj-lt"/>
              <a:buAutoNum type="arabicPeriod"/>
            </a:pPr>
            <a:r>
              <a:rPr lang="en-US" altLang="ja-JP" sz="2000" b="0" dirty="0" smtClean="0">
                <a:solidFill>
                  <a:schemeClr val="bg2"/>
                </a:solidFill>
              </a:rPr>
              <a:t>Foster language awareness</a:t>
            </a:r>
          </a:p>
          <a:p>
            <a:pPr marL="358775" indent="-358775">
              <a:buFont typeface="+mj-lt"/>
              <a:buAutoNum type="arabicPeriod"/>
            </a:pPr>
            <a:r>
              <a:rPr lang="en-US" altLang="ja-JP" sz="2000" b="0" dirty="0" smtClean="0">
                <a:solidFill>
                  <a:schemeClr val="bg2"/>
                </a:solidFill>
              </a:rPr>
              <a:t>Contextualize linguistic input</a:t>
            </a:r>
          </a:p>
          <a:p>
            <a:pPr marL="358775" indent="-358775">
              <a:buFont typeface="+mj-lt"/>
              <a:buAutoNum type="arabicPeriod"/>
            </a:pPr>
            <a:r>
              <a:rPr lang="en-US" altLang="ja-JP" sz="2000" b="0" dirty="0" smtClean="0">
                <a:solidFill>
                  <a:schemeClr val="bg2"/>
                </a:solidFill>
              </a:rPr>
              <a:t>Integrate language skills</a:t>
            </a:r>
          </a:p>
          <a:p>
            <a:pPr marL="358775" indent="-358775">
              <a:buFont typeface="+mj-lt"/>
              <a:buAutoNum type="arabicPeriod"/>
            </a:pPr>
            <a:r>
              <a:rPr lang="en-US" altLang="ja-JP" sz="2000" b="0" dirty="0" smtClean="0">
                <a:solidFill>
                  <a:schemeClr val="bg2"/>
                </a:solidFill>
              </a:rPr>
              <a:t>Promote learner autonomy</a:t>
            </a:r>
          </a:p>
          <a:p>
            <a:pPr marL="358775" indent="-358775">
              <a:buFont typeface="+mj-lt"/>
              <a:buAutoNum type="arabicPeriod"/>
            </a:pPr>
            <a:r>
              <a:rPr lang="en-US" altLang="ja-JP" sz="2000" b="0" dirty="0" smtClean="0">
                <a:solidFill>
                  <a:schemeClr val="bg2"/>
                </a:solidFill>
              </a:rPr>
              <a:t>Raise cultural consciousness</a:t>
            </a:r>
          </a:p>
          <a:p>
            <a:pPr marL="358775" indent="-358775">
              <a:buFont typeface="+mj-lt"/>
              <a:buAutoNum type="arabicPeriod"/>
            </a:pPr>
            <a:r>
              <a:rPr lang="en-US" altLang="ja-JP" sz="2000" b="0" dirty="0" smtClean="0">
                <a:solidFill>
                  <a:schemeClr val="bg2"/>
                </a:solidFill>
              </a:rPr>
              <a:t>  Ensure social relevance</a:t>
            </a:r>
          </a:p>
        </p:txBody>
      </p:sp>
      <p:sp>
        <p:nvSpPr>
          <p:cNvPr id="7" name="Content Placeholder 2"/>
          <p:cNvSpPr txBox="1">
            <a:spLocks/>
          </p:cNvSpPr>
          <p:nvPr/>
        </p:nvSpPr>
        <p:spPr>
          <a:xfrm>
            <a:off x="194235" y="188309"/>
            <a:ext cx="3386348" cy="440053"/>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Font typeface="Wingdings" charset="2"/>
              <a:buNone/>
            </a:pPr>
            <a:r>
              <a:rPr lang="en-US" altLang="ja-JP" sz="2400" b="0" dirty="0" smtClean="0">
                <a:solidFill>
                  <a:schemeClr val="bg2"/>
                </a:solidFill>
              </a:rPr>
              <a:t>DEFENDING DRAMA</a:t>
            </a:r>
            <a:endParaRPr lang="en-US" altLang="ja-JP" sz="1800" b="0" dirty="0">
              <a:solidFill>
                <a:srgbClr val="EEECE1"/>
              </a:solidFill>
            </a:endParaRPr>
          </a:p>
        </p:txBody>
      </p:sp>
    </p:spTree>
    <p:extLst>
      <p:ext uri="{BB962C8B-B14F-4D97-AF65-F5344CB8AC3E}">
        <p14:creationId xmlns:p14="http://schemas.microsoft.com/office/powerpoint/2010/main" val="13397204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309"/>
            <a:ext cx="9144000" cy="1622029"/>
          </a:xfrm>
        </p:spPr>
        <p:txBody>
          <a:bodyPr/>
          <a:lstStyle/>
          <a:p>
            <a:r>
              <a:rPr lang="en-US" altLang="ja-JP" dirty="0" smtClean="0"/>
              <a:t>Communicative Language Teaching</a:t>
            </a:r>
            <a:endParaRPr kumimoji="1" lang="ja-JP" altLang="en-US" dirty="0"/>
          </a:p>
        </p:txBody>
      </p:sp>
      <p:sp>
        <p:nvSpPr>
          <p:cNvPr id="4" name="Date Placeholder 3"/>
          <p:cNvSpPr>
            <a:spLocks noGrp="1"/>
          </p:cNvSpPr>
          <p:nvPr>
            <p:ph type="dt" sz="half" idx="2"/>
          </p:nvPr>
        </p:nvSpPr>
        <p:spPr/>
        <p:txBody>
          <a:bodyPr/>
          <a:lstStyle/>
          <a:p>
            <a:r>
              <a:rPr lang="en-US" altLang="ja-JP" dirty="0" smtClean="0"/>
              <a:t>Drama in the L2 Classroom</a:t>
            </a:r>
            <a:endParaRPr lang="ja-JP" altLang="en-US" dirty="0"/>
          </a:p>
        </p:txBody>
      </p:sp>
      <p:sp>
        <p:nvSpPr>
          <p:cNvPr id="5" name="Footer Placeholder 4"/>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3" name="Content Placeholder 2"/>
          <p:cNvSpPr>
            <a:spLocks noGrp="1"/>
          </p:cNvSpPr>
          <p:nvPr>
            <p:ph sz="quarter" idx="4294967295"/>
          </p:nvPr>
        </p:nvSpPr>
        <p:spPr>
          <a:xfrm>
            <a:off x="537887" y="1506880"/>
            <a:ext cx="8098117" cy="606912"/>
          </a:xfrm>
          <a:noFill/>
        </p:spPr>
        <p:txBody>
          <a:bodyPr>
            <a:noAutofit/>
          </a:bodyPr>
          <a:lstStyle/>
          <a:p>
            <a:pPr marL="0" indent="0" algn="ctr">
              <a:buNone/>
            </a:pPr>
            <a:r>
              <a:rPr lang="en-US" altLang="ja-JP" sz="1800" b="0" dirty="0" smtClean="0">
                <a:solidFill>
                  <a:schemeClr val="bg2"/>
                </a:solidFill>
              </a:rPr>
              <a:t>													[Spada 2007]</a:t>
            </a:r>
            <a:endParaRPr lang="en-US" altLang="ja-JP" sz="1200" b="0" dirty="0">
              <a:solidFill>
                <a:schemeClr val="bg2"/>
              </a:solidFill>
            </a:endParaRPr>
          </a:p>
        </p:txBody>
      </p:sp>
      <p:sp>
        <p:nvSpPr>
          <p:cNvPr id="6" name="Content Placeholder 2"/>
          <p:cNvSpPr txBox="1">
            <a:spLocks/>
          </p:cNvSpPr>
          <p:nvPr/>
        </p:nvSpPr>
        <p:spPr>
          <a:xfrm>
            <a:off x="1479181" y="2602800"/>
            <a:ext cx="6439647" cy="3092824"/>
          </a:xfrm>
          <a:prstGeom prst="rect">
            <a:avLst/>
          </a:prstGeom>
          <a:noFill/>
        </p:spPr>
        <p:txBody>
          <a:bodyPr vert="horz" lIns="91440" tIns="45720" rIns="91440" bIns="45720" numCol="1" rtlCol="0">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US" altLang="ja-JP" sz="2400" b="0" dirty="0" smtClean="0">
                <a:solidFill>
                  <a:srgbClr val="EEECE1"/>
                </a:solidFill>
              </a:rPr>
              <a:t>Communicative </a:t>
            </a:r>
            <a:r>
              <a:rPr lang="en-US" altLang="ja-JP" sz="2400" b="0" dirty="0">
                <a:solidFill>
                  <a:srgbClr val="EEECE1"/>
                </a:solidFill>
              </a:rPr>
              <a:t>language teaching is “a meaning-based, learner-centered approach to L2 teaching where fluency is given priority over accuracy and the emphasis is on the comprehension and production of messages, </a:t>
            </a:r>
            <a:r>
              <a:rPr lang="en-US" altLang="ja-JP" sz="2400" b="0" i="1" dirty="0">
                <a:solidFill>
                  <a:srgbClr val="EEECE1"/>
                </a:solidFill>
              </a:rPr>
              <a:t>not</a:t>
            </a:r>
            <a:r>
              <a:rPr lang="en-US" altLang="ja-JP" sz="2400" b="0" dirty="0">
                <a:solidFill>
                  <a:srgbClr val="EEECE1"/>
                </a:solidFill>
              </a:rPr>
              <a:t> the teaching or correction of language form.</a:t>
            </a:r>
            <a:r>
              <a:rPr lang="en-US" altLang="ja-JP" sz="2400" b="0" dirty="0" smtClean="0">
                <a:solidFill>
                  <a:srgbClr val="EEECE1"/>
                </a:solidFill>
              </a:rPr>
              <a:t>”</a:t>
            </a:r>
            <a:endParaRPr lang="en-US" altLang="ja-JP" sz="2400" b="0" dirty="0">
              <a:solidFill>
                <a:srgbClr val="EEECE1"/>
              </a:solidFill>
            </a:endParaRPr>
          </a:p>
        </p:txBody>
      </p:sp>
      <p:sp>
        <p:nvSpPr>
          <p:cNvPr id="7" name="Content Placeholder 2"/>
          <p:cNvSpPr txBox="1">
            <a:spLocks/>
          </p:cNvSpPr>
          <p:nvPr/>
        </p:nvSpPr>
        <p:spPr>
          <a:xfrm>
            <a:off x="194236" y="188309"/>
            <a:ext cx="3386348" cy="440053"/>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Font typeface="Wingdings" charset="2"/>
              <a:buNone/>
            </a:pPr>
            <a:r>
              <a:rPr lang="en-US" altLang="ja-JP" sz="2400" b="0" dirty="0" smtClean="0">
                <a:solidFill>
                  <a:schemeClr val="bg2"/>
                </a:solidFill>
              </a:rPr>
              <a:t>DEFENDING DRAMA</a:t>
            </a:r>
            <a:endParaRPr lang="en-US" altLang="ja-JP" sz="1800" b="0" dirty="0">
              <a:solidFill>
                <a:srgbClr val="EEECE1"/>
              </a:solidFill>
            </a:endParaRPr>
          </a:p>
        </p:txBody>
      </p:sp>
    </p:spTree>
    <p:extLst>
      <p:ext uri="{BB962C8B-B14F-4D97-AF65-F5344CB8AC3E}">
        <p14:creationId xmlns:p14="http://schemas.microsoft.com/office/powerpoint/2010/main" val="5753817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t>Drama in the L2 Classroom</a:t>
            </a:r>
            <a:endParaRPr lang="ja-JP" altLang="en-US" dirty="0"/>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4" name="Title 1"/>
          <p:cNvSpPr txBox="1">
            <a:spLocks/>
          </p:cNvSpPr>
          <p:nvPr/>
        </p:nvSpPr>
        <p:spPr>
          <a:xfrm>
            <a:off x="0" y="150770"/>
            <a:ext cx="9144000" cy="788379"/>
          </a:xfrm>
          <a:prstGeom prst="rect">
            <a:avLst/>
          </a:prstGeom>
        </p:spPr>
        <p:txBody>
          <a:bodyPr/>
          <a:lstStyle>
            <a:lvl1pPr algn="ctr" defTabSz="457200" rtl="0" eaLnBrk="1" latinLnBrk="0" hangingPunct="1">
              <a:spcBef>
                <a:spcPct val="0"/>
              </a:spcBef>
              <a:buNone/>
              <a:defRPr kumimoji="1" sz="4400" kern="1200">
                <a:solidFill>
                  <a:srgbClr val="F4D11C"/>
                </a:solidFill>
                <a:latin typeface="Jazz LET"/>
                <a:ea typeface="+mj-ea"/>
                <a:cs typeface="Jazz LET"/>
              </a:defRPr>
            </a:lvl1pPr>
          </a:lstStyle>
          <a:p>
            <a:pPr>
              <a:lnSpc>
                <a:spcPct val="80000"/>
              </a:lnSpc>
            </a:pPr>
            <a:r>
              <a:rPr lang="en-US" altLang="ja-JP" sz="4800" dirty="0" smtClean="0">
                <a:solidFill>
                  <a:srgbClr val="FF3539"/>
                </a:solidFill>
              </a:rPr>
              <a:t>In Conclusion . . .</a:t>
            </a:r>
            <a:endParaRPr lang="ja-JP" altLang="en-US" sz="4800" dirty="0">
              <a:solidFill>
                <a:srgbClr val="FF3539"/>
              </a:solidFill>
            </a:endParaRPr>
          </a:p>
        </p:txBody>
      </p:sp>
      <p:sp>
        <p:nvSpPr>
          <p:cNvPr id="5" name="Subtitle 2"/>
          <p:cNvSpPr txBox="1">
            <a:spLocks/>
          </p:cNvSpPr>
          <p:nvPr/>
        </p:nvSpPr>
        <p:spPr>
          <a:xfrm>
            <a:off x="649407" y="1717206"/>
            <a:ext cx="7908324" cy="3477702"/>
          </a:xfrm>
          <a:prstGeom prst="rect">
            <a:avLst/>
          </a:prstGeom>
        </p:spPr>
        <p:txBody>
          <a:bodyPr>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altLang="ja-JP" b="0" dirty="0"/>
              <a:t>Drama is a </a:t>
            </a:r>
            <a:r>
              <a:rPr lang="en-US" altLang="ja-JP" b="0" u="sng" dirty="0"/>
              <a:t>transformative, human-making </a:t>
            </a:r>
            <a:r>
              <a:rPr lang="en-US" altLang="ja-JP" b="0" u="sng" dirty="0" smtClean="0"/>
              <a:t>activity</a:t>
            </a:r>
            <a:r>
              <a:rPr lang="en-US" altLang="ja-JP" b="0" dirty="0" smtClean="0"/>
              <a:t>, </a:t>
            </a:r>
            <a:r>
              <a:rPr lang="en-US" altLang="ja-JP" b="0" dirty="0"/>
              <a:t>with the potential to affect our personalities, adjust our codes of </a:t>
            </a:r>
            <a:r>
              <a:rPr lang="en-US" altLang="ja-JP" b="0" dirty="0" smtClean="0"/>
              <a:t>behavior, </a:t>
            </a:r>
            <a:r>
              <a:rPr lang="en-US" altLang="ja-JP" b="0" dirty="0"/>
              <a:t>and mold our autonomy as </a:t>
            </a:r>
            <a:r>
              <a:rPr lang="en-US" altLang="ja-JP" b="0" dirty="0" smtClean="0"/>
              <a:t>individuals.</a:t>
            </a:r>
          </a:p>
          <a:p>
            <a:pPr marL="0" indent="3405188">
              <a:buNone/>
            </a:pPr>
            <a:endParaRPr lang="en-US" altLang="ja-JP" sz="1600" b="0" dirty="0" smtClean="0"/>
          </a:p>
          <a:p>
            <a:pPr marL="0" indent="3405188">
              <a:buNone/>
            </a:pPr>
            <a:r>
              <a:rPr lang="en-US" altLang="ja-JP" sz="1600" b="0" dirty="0" smtClean="0"/>
              <a:t>[Zafeiriadou</a:t>
            </a:r>
            <a:r>
              <a:rPr lang="en-US" altLang="ja-JP" sz="1600" b="0" dirty="0"/>
              <a:t>, 2009; Via, 1978; Hismanoglu</a:t>
            </a:r>
            <a:r>
              <a:rPr lang="en-US" altLang="ja-JP" sz="1600" b="0" dirty="0" smtClean="0"/>
              <a:t>,</a:t>
            </a:r>
          </a:p>
          <a:p>
            <a:pPr marL="0" indent="3405188">
              <a:buNone/>
            </a:pPr>
            <a:r>
              <a:rPr lang="en-US" altLang="ja-JP" sz="1600" b="0" dirty="0" smtClean="0"/>
              <a:t>2005</a:t>
            </a:r>
            <a:r>
              <a:rPr lang="en-US" altLang="ja-JP" sz="1600" b="0" dirty="0"/>
              <a:t>; Livingstone, </a:t>
            </a:r>
            <a:r>
              <a:rPr lang="en-US" altLang="ja-JP" sz="1600" b="0" dirty="0" smtClean="0"/>
              <a:t>1983; Barnes</a:t>
            </a:r>
            <a:r>
              <a:rPr lang="en-US" altLang="ja-JP" sz="1600" b="0" dirty="0"/>
              <a:t>, </a:t>
            </a:r>
            <a:r>
              <a:rPr lang="en-US" altLang="ja-JP" sz="1600" b="0" dirty="0" smtClean="0"/>
              <a:t>1968</a:t>
            </a:r>
            <a:r>
              <a:rPr lang="en-US" altLang="ja-JP" sz="1600" b="0" dirty="0"/>
              <a:t>]</a:t>
            </a:r>
          </a:p>
        </p:txBody>
      </p:sp>
      <p:pic>
        <p:nvPicPr>
          <p:cNvPr id="6" name="Picture 5" descr="87383876.jp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12384">
            <a:off x="2251275" y="4572090"/>
            <a:ext cx="1769786" cy="2328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3589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t>Drama in the L2 Classroom</a:t>
            </a:r>
            <a:endParaRPr lang="ja-JP" altLang="en-US" dirty="0"/>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4" name="Title 1"/>
          <p:cNvSpPr txBox="1">
            <a:spLocks/>
          </p:cNvSpPr>
          <p:nvPr/>
        </p:nvSpPr>
        <p:spPr>
          <a:xfrm>
            <a:off x="0" y="150770"/>
            <a:ext cx="9144000" cy="788379"/>
          </a:xfrm>
          <a:prstGeom prst="rect">
            <a:avLst/>
          </a:prstGeom>
        </p:spPr>
        <p:txBody>
          <a:bodyPr/>
          <a:lstStyle>
            <a:lvl1pPr algn="ctr" defTabSz="457200" rtl="0" eaLnBrk="1" latinLnBrk="0" hangingPunct="1">
              <a:spcBef>
                <a:spcPct val="0"/>
              </a:spcBef>
              <a:buNone/>
              <a:defRPr kumimoji="1" sz="4400" kern="1200">
                <a:solidFill>
                  <a:srgbClr val="F4D11C"/>
                </a:solidFill>
                <a:latin typeface="Jazz LET"/>
                <a:ea typeface="+mj-ea"/>
                <a:cs typeface="Jazz LET"/>
              </a:defRPr>
            </a:lvl1pPr>
          </a:lstStyle>
          <a:p>
            <a:pPr>
              <a:lnSpc>
                <a:spcPct val="80000"/>
              </a:lnSpc>
            </a:pPr>
            <a:r>
              <a:rPr lang="en-US" altLang="ja-JP" sz="4800" dirty="0" smtClean="0">
                <a:solidFill>
                  <a:srgbClr val="FF3539"/>
                </a:solidFill>
              </a:rPr>
              <a:t>In Conclusion . . .</a:t>
            </a:r>
            <a:endParaRPr lang="ja-JP" altLang="en-US" sz="4800" dirty="0">
              <a:solidFill>
                <a:srgbClr val="FF3539"/>
              </a:solidFill>
            </a:endParaRPr>
          </a:p>
        </p:txBody>
      </p:sp>
      <p:sp>
        <p:nvSpPr>
          <p:cNvPr id="5" name="Subtitle 2"/>
          <p:cNvSpPr txBox="1">
            <a:spLocks/>
          </p:cNvSpPr>
          <p:nvPr/>
        </p:nvSpPr>
        <p:spPr>
          <a:xfrm>
            <a:off x="649407" y="1717206"/>
            <a:ext cx="7908324" cy="3477702"/>
          </a:xfrm>
          <a:prstGeom prst="rect">
            <a:avLst/>
          </a:prstGeom>
        </p:spPr>
        <p:txBody>
          <a:bodyPr>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lvl="0"/>
            <a:r>
              <a:rPr lang="en-US" altLang="ja-JP" sz="2400" b="0" dirty="0"/>
              <a:t>Drama gives students a virtual experience in functioning in extended, realistic discourse in the target language where learners are able to learn not only appropriate language use, but real communicative processes as well. </a:t>
            </a:r>
          </a:p>
          <a:p>
            <a:pPr lvl="0"/>
            <a:r>
              <a:rPr lang="en-US" altLang="ja-JP" sz="2400" b="0" dirty="0"/>
              <a:t>Drama provides learners with </a:t>
            </a:r>
            <a:r>
              <a:rPr lang="en-US" altLang="ja-JP" sz="2400" b="0" dirty="0" smtClean="0"/>
              <a:t>opportunities </a:t>
            </a:r>
            <a:r>
              <a:rPr lang="en-US" altLang="ja-JP" sz="2400" b="0" dirty="0"/>
              <a:t>to interact directly with </a:t>
            </a:r>
            <a:r>
              <a:rPr lang="en-US" altLang="ja-JP" sz="2400" b="0" dirty="0" smtClean="0"/>
              <a:t>target </a:t>
            </a:r>
            <a:r>
              <a:rPr lang="en-US" altLang="ja-JP" sz="2400" b="0" dirty="0"/>
              <a:t>language and to acquire it by using </a:t>
            </a:r>
            <a:r>
              <a:rPr lang="en-US" altLang="ja-JP" sz="2400" b="0" dirty="0" smtClean="0"/>
              <a:t>it.</a:t>
            </a:r>
          </a:p>
          <a:p>
            <a:pPr lvl="0"/>
            <a:endParaRPr lang="en-US" altLang="ja-JP" sz="2400" b="0" dirty="0"/>
          </a:p>
          <a:p>
            <a:pPr marL="0" lvl="0" indent="0" algn="ctr">
              <a:lnSpc>
                <a:spcPct val="80000"/>
              </a:lnSpc>
              <a:buNone/>
            </a:pPr>
            <a:r>
              <a:rPr lang="en-US" altLang="ja-JP" sz="2800" dirty="0" smtClean="0">
                <a:solidFill>
                  <a:srgbClr val="000000"/>
                </a:solidFill>
              </a:rPr>
              <a:t>“</a:t>
            </a:r>
            <a:r>
              <a:rPr lang="en-US" altLang="ja-JP" sz="2800" dirty="0">
                <a:solidFill>
                  <a:srgbClr val="000000"/>
                </a:solidFill>
              </a:rPr>
              <a:t>Tell me and I forget, teach </a:t>
            </a:r>
            <a:r>
              <a:rPr lang="en-US" altLang="ja-JP" sz="2800" dirty="0" smtClean="0">
                <a:solidFill>
                  <a:srgbClr val="000000"/>
                </a:solidFill>
              </a:rPr>
              <a:t>me and I</a:t>
            </a:r>
          </a:p>
          <a:p>
            <a:pPr marL="0" lvl="0" indent="0" algn="ctr">
              <a:lnSpc>
                <a:spcPct val="80000"/>
              </a:lnSpc>
              <a:buNone/>
            </a:pPr>
            <a:r>
              <a:rPr lang="en-US" altLang="ja-JP" sz="2800" dirty="0" smtClean="0">
                <a:solidFill>
                  <a:srgbClr val="000000"/>
                </a:solidFill>
              </a:rPr>
              <a:t>may </a:t>
            </a:r>
            <a:r>
              <a:rPr lang="en-US" altLang="ja-JP" sz="2800" dirty="0">
                <a:solidFill>
                  <a:srgbClr val="000000"/>
                </a:solidFill>
              </a:rPr>
              <a:t>remember, involve me and I learn.</a:t>
            </a:r>
            <a:r>
              <a:rPr lang="en-US" altLang="ja-JP" sz="2800" dirty="0" smtClean="0">
                <a:solidFill>
                  <a:srgbClr val="000000"/>
                </a:solidFill>
              </a:rPr>
              <a:t>”</a:t>
            </a:r>
            <a:endParaRPr lang="en-US" altLang="ja-JP" sz="2800" dirty="0">
              <a:solidFill>
                <a:srgbClr val="000000"/>
              </a:solidFill>
            </a:endParaRPr>
          </a:p>
        </p:txBody>
      </p:sp>
    </p:spTree>
    <p:extLst>
      <p:ext uri="{BB962C8B-B14F-4D97-AF65-F5344CB8AC3E}">
        <p14:creationId xmlns:p14="http://schemas.microsoft.com/office/powerpoint/2010/main" val="4024111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t>Drama in the L2 Classroom</a:t>
            </a:r>
            <a:endParaRPr lang="ja-JP" altLang="en-US" dirty="0"/>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4" name="Title 1"/>
          <p:cNvSpPr txBox="1">
            <a:spLocks/>
          </p:cNvSpPr>
          <p:nvPr/>
        </p:nvSpPr>
        <p:spPr>
          <a:xfrm>
            <a:off x="0" y="150772"/>
            <a:ext cx="9144000" cy="1450993"/>
          </a:xfrm>
          <a:prstGeom prst="rect">
            <a:avLst/>
          </a:prstGeom>
        </p:spPr>
        <p:txBody>
          <a:bodyPr/>
          <a:lstStyle>
            <a:lvl1pPr algn="ctr" defTabSz="457200" rtl="0" eaLnBrk="1" latinLnBrk="0" hangingPunct="1">
              <a:spcBef>
                <a:spcPct val="0"/>
              </a:spcBef>
              <a:buNone/>
              <a:defRPr kumimoji="1" sz="4400" kern="1200">
                <a:solidFill>
                  <a:srgbClr val="F4D11C"/>
                </a:solidFill>
                <a:latin typeface="Jazz LET"/>
                <a:ea typeface="+mj-ea"/>
                <a:cs typeface="Jazz LET"/>
              </a:defRPr>
            </a:lvl1pPr>
          </a:lstStyle>
          <a:p>
            <a:pPr>
              <a:lnSpc>
                <a:spcPct val="80000"/>
              </a:lnSpc>
            </a:pPr>
            <a:r>
              <a:rPr lang="en-US" altLang="ja-JP" sz="4800" dirty="0" smtClean="0">
                <a:solidFill>
                  <a:srgbClr val="FF3539"/>
                </a:solidFill>
              </a:rPr>
              <a:t>Everyone Loves</a:t>
            </a:r>
          </a:p>
          <a:p>
            <a:pPr>
              <a:lnSpc>
                <a:spcPct val="80000"/>
              </a:lnSpc>
            </a:pPr>
            <a:r>
              <a:rPr lang="en-US" altLang="ja-JP" sz="4800" dirty="0" smtClean="0">
                <a:solidFill>
                  <a:srgbClr val="FF3539"/>
                </a:solidFill>
              </a:rPr>
              <a:t>a Good Metaphor</a:t>
            </a:r>
            <a:endParaRPr lang="ja-JP" altLang="en-US" sz="4800" dirty="0">
              <a:solidFill>
                <a:srgbClr val="FF3539"/>
              </a:solidFill>
            </a:endParaRPr>
          </a:p>
        </p:txBody>
      </p:sp>
      <p:sp>
        <p:nvSpPr>
          <p:cNvPr id="5" name="Subtitle 2"/>
          <p:cNvSpPr txBox="1">
            <a:spLocks/>
          </p:cNvSpPr>
          <p:nvPr/>
        </p:nvSpPr>
        <p:spPr>
          <a:xfrm>
            <a:off x="194235" y="1717206"/>
            <a:ext cx="8755530" cy="4647736"/>
          </a:xfrm>
          <a:prstGeom prst="rect">
            <a:avLst/>
          </a:prstGeom>
          <a:solidFill>
            <a:schemeClr val="bg2">
              <a:alpha val="70000"/>
            </a:schemeClr>
          </a:solidFill>
        </p:spPr>
        <p:txBody>
          <a:bodyPr>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US" altLang="ja-JP" sz="500" b="0" dirty="0" smtClean="0">
                <a:solidFill>
                  <a:srgbClr val="000000"/>
                </a:solidFill>
              </a:rPr>
              <a:t>	 </a:t>
            </a:r>
          </a:p>
          <a:p>
            <a:pPr marL="174625" indent="460375">
              <a:buNone/>
            </a:pPr>
            <a:r>
              <a:rPr lang="en-US" altLang="ja-JP" sz="1900" b="0" dirty="0" smtClean="0">
                <a:solidFill>
                  <a:srgbClr val="000000"/>
                </a:solidFill>
              </a:rPr>
              <a:t>Language </a:t>
            </a:r>
            <a:r>
              <a:rPr lang="en-US" altLang="ja-JP" sz="1900" b="0" dirty="0">
                <a:solidFill>
                  <a:srgbClr val="000000"/>
                </a:solidFill>
              </a:rPr>
              <a:t>teachers sometimes behave like the owners of large estates, putting up high walls round their territory and signs saying ‘No Trespassing.’  Drama is like the naughty child who climbs the high walls and ignores the ‘No Trespassing’ sign.  It does not allow us to define our territory so exclusively—it forces us to take as our starting point </a:t>
            </a:r>
            <a:r>
              <a:rPr lang="en-US" altLang="ja-JP" sz="1900" b="0" i="1" dirty="0">
                <a:solidFill>
                  <a:srgbClr val="000000"/>
                </a:solidFill>
              </a:rPr>
              <a:t>life</a:t>
            </a:r>
            <a:r>
              <a:rPr lang="en-US" altLang="ja-JP" sz="1900" b="0" dirty="0">
                <a:solidFill>
                  <a:srgbClr val="000000"/>
                </a:solidFill>
              </a:rPr>
              <a:t> not language.  [It] may involve music, history, paining, mathematics, skiing, photography, cooking—anything.  It does not respect subject barriers.</a:t>
            </a:r>
          </a:p>
          <a:p>
            <a:pPr marL="174625" indent="460375">
              <a:buNone/>
            </a:pPr>
            <a:r>
              <a:rPr lang="en-US" altLang="ja-JP" sz="1900" b="0" dirty="0" smtClean="0">
                <a:solidFill>
                  <a:srgbClr val="000000"/>
                </a:solidFill>
              </a:rPr>
              <a:t>	The </a:t>
            </a:r>
            <a:r>
              <a:rPr lang="en-US" altLang="ja-JP" sz="1900" b="0" dirty="0">
                <a:solidFill>
                  <a:srgbClr val="000000"/>
                </a:solidFill>
              </a:rPr>
              <a:t>language teacher will be wise to take advantage of this to enliven </a:t>
            </a:r>
            <a:r>
              <a:rPr lang="en-US" altLang="ja-JP" sz="1900" b="0" dirty="0" smtClean="0">
                <a:solidFill>
                  <a:srgbClr val="000000"/>
                </a:solidFill>
              </a:rPr>
              <a:t>their </a:t>
            </a:r>
            <a:r>
              <a:rPr lang="en-US" altLang="ja-JP" sz="1900" b="0" dirty="0">
                <a:solidFill>
                  <a:srgbClr val="000000"/>
                </a:solidFill>
              </a:rPr>
              <a:t>work.  Once his students have discovered that there is another world, much closer and more real that that of the [the textbook], the problem of ‘how to keep their interest’ will gradually disappear.  And, strangest of all, this other world does not need to be conjured up with expensive equipment—all that is needed is a roomful of human beings. </a:t>
            </a:r>
            <a:endParaRPr lang="en-US" altLang="ja-JP" sz="1900" b="0" dirty="0" smtClean="0">
              <a:solidFill>
                <a:srgbClr val="000000"/>
              </a:solidFill>
            </a:endParaRPr>
          </a:p>
          <a:p>
            <a:pPr marL="0" indent="0">
              <a:buNone/>
            </a:pPr>
            <a:r>
              <a:rPr lang="en-US" altLang="ja-JP" sz="1800" b="0" dirty="0">
                <a:solidFill>
                  <a:srgbClr val="000000"/>
                </a:solidFill>
              </a:rPr>
              <a:t>	</a:t>
            </a:r>
            <a:r>
              <a:rPr lang="en-US" altLang="ja-JP" sz="1800" b="0" dirty="0" smtClean="0">
                <a:solidFill>
                  <a:srgbClr val="000000"/>
                </a:solidFill>
              </a:rPr>
              <a:t>												</a:t>
            </a:r>
            <a:r>
              <a:rPr lang="en-US" altLang="ja-JP" sz="1600" b="0" dirty="0" smtClean="0">
                <a:solidFill>
                  <a:srgbClr val="000000"/>
                </a:solidFill>
              </a:rPr>
              <a:t> </a:t>
            </a:r>
            <a:r>
              <a:rPr lang="en-US" altLang="ja-JP" sz="1400" b="0" dirty="0" smtClean="0">
                <a:solidFill>
                  <a:srgbClr val="000000"/>
                </a:solidFill>
              </a:rPr>
              <a:t>[Maley </a:t>
            </a:r>
            <a:r>
              <a:rPr lang="en-US" altLang="ja-JP" sz="1400" b="0" dirty="0">
                <a:solidFill>
                  <a:srgbClr val="000000"/>
                </a:solidFill>
              </a:rPr>
              <a:t>&amp; Duff </a:t>
            </a:r>
            <a:r>
              <a:rPr lang="en-US" altLang="ja-JP" sz="1400" b="0" dirty="0" smtClean="0">
                <a:solidFill>
                  <a:srgbClr val="000000"/>
                </a:solidFill>
              </a:rPr>
              <a:t>1980</a:t>
            </a:r>
            <a:r>
              <a:rPr lang="en-US" altLang="ja-JP" sz="1400" b="0" dirty="0">
                <a:solidFill>
                  <a:srgbClr val="000000"/>
                </a:solidFill>
              </a:rPr>
              <a:t>]</a:t>
            </a:r>
          </a:p>
        </p:txBody>
      </p:sp>
    </p:spTree>
    <p:extLst>
      <p:ext uri="{BB962C8B-B14F-4D97-AF65-F5344CB8AC3E}">
        <p14:creationId xmlns:p14="http://schemas.microsoft.com/office/powerpoint/2010/main" val="2279291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364942"/>
          </a:xfrm>
          <a:prstGeom prst="rect">
            <a:avLst/>
          </a:prstGeom>
          <a:solidFill>
            <a:schemeClr val="bg2">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Date Placeholder 1"/>
          <p:cNvSpPr>
            <a:spLocks noGrp="1"/>
          </p:cNvSpPr>
          <p:nvPr>
            <p:ph type="dt" sz="half" idx="2"/>
          </p:nvPr>
        </p:nvSpPr>
        <p:spPr/>
        <p:txBody>
          <a:bodyPr/>
          <a:lstStyle/>
          <a:p>
            <a:r>
              <a:rPr lang="en-US" altLang="ja-JP" smtClean="0">
                <a:solidFill>
                  <a:srgbClr val="F4D11C"/>
                </a:solidFill>
              </a:rPr>
              <a:t>Drama</a:t>
            </a:r>
            <a:r>
              <a:rPr lang="en-US" altLang="ja-JP" smtClean="0"/>
              <a:t> </a:t>
            </a:r>
            <a:r>
              <a:rPr lang="en-US" altLang="ja-JP" smtClean="0">
                <a:solidFill>
                  <a:srgbClr val="F4D11C"/>
                </a:solidFill>
              </a:rPr>
              <a:t>in the L2 Classroom</a:t>
            </a:r>
            <a:endParaRPr lang="ja-JP" altLang="en-US" dirty="0">
              <a:solidFill>
                <a:srgbClr val="F4D11C"/>
              </a:solidFill>
            </a:endParaRPr>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4" name="Title 1"/>
          <p:cNvSpPr txBox="1">
            <a:spLocks/>
          </p:cNvSpPr>
          <p:nvPr/>
        </p:nvSpPr>
        <p:spPr>
          <a:xfrm>
            <a:off x="412750" y="5217296"/>
            <a:ext cx="8537014" cy="1139553"/>
          </a:xfrm>
          <a:prstGeom prst="rect">
            <a:avLst/>
          </a:prstGeom>
        </p:spPr>
        <p:txBody>
          <a:bodyPr/>
          <a:lstStyle>
            <a:lvl1pPr algn="ctr" defTabSz="457200" rtl="0" eaLnBrk="1" latinLnBrk="0" hangingPunct="1">
              <a:spcBef>
                <a:spcPct val="0"/>
              </a:spcBef>
              <a:buNone/>
              <a:defRPr kumimoji="1" sz="4400" kern="1200">
                <a:solidFill>
                  <a:srgbClr val="F4D11C"/>
                </a:solidFill>
                <a:latin typeface="Jazz LET"/>
                <a:ea typeface="+mj-ea"/>
                <a:cs typeface="Jazz LET"/>
              </a:defRPr>
            </a:lvl1pPr>
          </a:lstStyle>
          <a:p>
            <a:pPr algn="l"/>
            <a:r>
              <a:rPr lang="en-US" altLang="ja-JP" sz="7200" dirty="0" smtClean="0">
                <a:solidFill>
                  <a:srgbClr val="FF0000"/>
                </a:solidFill>
                <a:effectLst>
                  <a:outerShdw blurRad="50800" dist="114300" dir="2700000" algn="tl" rotWithShape="0">
                    <a:srgbClr val="000000">
                      <a:alpha val="43000"/>
                    </a:srgbClr>
                  </a:outerShdw>
                </a:effectLst>
              </a:rPr>
              <a:t>References</a:t>
            </a:r>
            <a:endParaRPr lang="ja-JP" altLang="en-US" sz="7200" dirty="0">
              <a:solidFill>
                <a:srgbClr val="FF0000"/>
              </a:solidFill>
              <a:effectLst>
                <a:outerShdw blurRad="50800" dist="114300" dir="2700000" algn="tl" rotWithShape="0">
                  <a:srgbClr val="000000">
                    <a:alpha val="43000"/>
                  </a:srgbClr>
                </a:outerShdw>
              </a:effectLst>
            </a:endParaRPr>
          </a:p>
        </p:txBody>
      </p:sp>
      <p:sp>
        <p:nvSpPr>
          <p:cNvPr id="6" name="Rectangle 5"/>
          <p:cNvSpPr/>
          <p:nvPr/>
        </p:nvSpPr>
        <p:spPr>
          <a:xfrm>
            <a:off x="281999" y="154371"/>
            <a:ext cx="8549929" cy="5062924"/>
          </a:xfrm>
          <a:prstGeom prst="rect">
            <a:avLst/>
          </a:prstGeom>
        </p:spPr>
        <p:txBody>
          <a:bodyPr wrap="square">
            <a:spAutoFit/>
          </a:bodyPr>
          <a:lstStyle/>
          <a:p>
            <a:pPr marL="285750" indent="-285750">
              <a:buFont typeface="Arial"/>
              <a:buChar char="•"/>
            </a:pPr>
            <a:r>
              <a:rPr lang="en-US" altLang="ja-JP" sz="1700" dirty="0">
                <a:solidFill>
                  <a:srgbClr val="000000"/>
                </a:solidFill>
              </a:rPr>
              <a:t>Barnes, D.  (1968). </a:t>
            </a:r>
            <a:r>
              <a:rPr lang="en-US" altLang="ja-JP" sz="1700" i="1" dirty="0">
                <a:solidFill>
                  <a:srgbClr val="000000"/>
                </a:solidFill>
              </a:rPr>
              <a:t>Drama in the English classroom. </a:t>
            </a:r>
            <a:r>
              <a:rPr lang="en-US" altLang="ja-JP" sz="1700" dirty="0">
                <a:solidFill>
                  <a:srgbClr val="000000"/>
                </a:solidFill>
              </a:rPr>
              <a:t> Champaign, IL: National Council of Teachers of English.</a:t>
            </a:r>
          </a:p>
          <a:p>
            <a:pPr marL="285750" indent="-285750">
              <a:buFont typeface="Arial"/>
              <a:buChar char="•"/>
            </a:pPr>
            <a:r>
              <a:rPr lang="en-US" altLang="ja-JP" sz="1700" dirty="0">
                <a:solidFill>
                  <a:srgbClr val="000000"/>
                </a:solidFill>
              </a:rPr>
              <a:t>Holden, S.  (1981).  </a:t>
            </a:r>
            <a:r>
              <a:rPr lang="en-US" altLang="ja-JP" sz="1700" i="1" dirty="0">
                <a:solidFill>
                  <a:srgbClr val="000000"/>
                </a:solidFill>
              </a:rPr>
              <a:t>Drama in language teaching:  Longman handbook for language teachers. </a:t>
            </a:r>
            <a:r>
              <a:rPr lang="en-US" altLang="ja-JP" sz="1700" dirty="0">
                <a:solidFill>
                  <a:srgbClr val="000000"/>
                </a:solidFill>
              </a:rPr>
              <a:t> London, Great Britain: </a:t>
            </a:r>
            <a:r>
              <a:rPr lang="en-US" altLang="ja-JP" sz="1700" dirty="0" err="1">
                <a:solidFill>
                  <a:srgbClr val="000000"/>
                </a:solidFill>
              </a:rPr>
              <a:t>Spottiswoode</a:t>
            </a:r>
            <a:r>
              <a:rPr lang="en-US" altLang="ja-JP" sz="1700" dirty="0">
                <a:solidFill>
                  <a:srgbClr val="000000"/>
                </a:solidFill>
              </a:rPr>
              <a:t> </a:t>
            </a:r>
            <a:r>
              <a:rPr lang="en-US" altLang="ja-JP" sz="1700" dirty="0" err="1">
                <a:solidFill>
                  <a:srgbClr val="000000"/>
                </a:solidFill>
              </a:rPr>
              <a:t>Ballantyne</a:t>
            </a:r>
            <a:r>
              <a:rPr lang="en-US" altLang="ja-JP" sz="1700" dirty="0">
                <a:solidFill>
                  <a:srgbClr val="000000"/>
                </a:solidFill>
              </a:rPr>
              <a:t> Ltd.</a:t>
            </a:r>
          </a:p>
          <a:p>
            <a:pPr marL="285750" indent="-285750">
              <a:buFont typeface="Arial"/>
              <a:buChar char="•"/>
            </a:pPr>
            <a:r>
              <a:rPr lang="en-US" altLang="ja-JP" sz="1700" dirty="0">
                <a:solidFill>
                  <a:srgbClr val="000000"/>
                </a:solidFill>
              </a:rPr>
              <a:t>Kumaravadivelu, B.  (1994).  The postmethod condition:  (E)merging strategies for second/foreign language teaching.  TESOL Quarterly, 28(1), 27-48.</a:t>
            </a:r>
          </a:p>
          <a:p>
            <a:pPr marL="285750" indent="-285750">
              <a:buFont typeface="Arial"/>
              <a:buChar char="•"/>
            </a:pPr>
            <a:r>
              <a:rPr lang="en-US" altLang="ja-JP" sz="1700" dirty="0">
                <a:solidFill>
                  <a:srgbClr val="000000"/>
                </a:solidFill>
              </a:rPr>
              <a:t>Livingstone, C.  (1983).  </a:t>
            </a:r>
            <a:r>
              <a:rPr lang="en-US" altLang="ja-JP" sz="1700" i="1" dirty="0">
                <a:solidFill>
                  <a:srgbClr val="000000"/>
                </a:solidFill>
              </a:rPr>
              <a:t>Role-play in language learning:  Longman handbooks for language teachers. </a:t>
            </a:r>
            <a:r>
              <a:rPr lang="en-US" altLang="ja-JP" sz="1700" dirty="0">
                <a:solidFill>
                  <a:srgbClr val="000000"/>
                </a:solidFill>
              </a:rPr>
              <a:t> Singapore:  The Print House Ltd.</a:t>
            </a:r>
          </a:p>
          <a:p>
            <a:pPr marL="285750" indent="-285750">
              <a:buFont typeface="Arial"/>
              <a:buChar char="•"/>
            </a:pPr>
            <a:r>
              <a:rPr lang="en-US" altLang="ja-JP" sz="1700" dirty="0">
                <a:solidFill>
                  <a:srgbClr val="000000"/>
                </a:solidFill>
              </a:rPr>
              <a:t>Maley, A., &amp; Duff, A.  (1978, 2011).  </a:t>
            </a:r>
            <a:r>
              <a:rPr lang="en-US" altLang="ja-JP" sz="1700" i="1" dirty="0">
                <a:solidFill>
                  <a:srgbClr val="000000"/>
                </a:solidFill>
              </a:rPr>
              <a:t>Drama techniques:  A resource book of communication activities for language teachers (3</a:t>
            </a:r>
            <a:r>
              <a:rPr lang="en-US" altLang="ja-JP" sz="1700" i="1" baseline="30000" dirty="0">
                <a:solidFill>
                  <a:srgbClr val="000000"/>
                </a:solidFill>
              </a:rPr>
              <a:t>rd</a:t>
            </a:r>
            <a:r>
              <a:rPr lang="en-US" altLang="ja-JP" sz="1700" i="1" dirty="0">
                <a:solidFill>
                  <a:srgbClr val="000000"/>
                </a:solidFill>
              </a:rPr>
              <a:t> Edition).</a:t>
            </a:r>
            <a:r>
              <a:rPr lang="en-US" altLang="ja-JP" sz="1700" dirty="0">
                <a:solidFill>
                  <a:srgbClr val="000000"/>
                </a:solidFill>
              </a:rPr>
              <a:t>  In P. Ur (Series Ed.), </a:t>
            </a:r>
            <a:r>
              <a:rPr lang="en-US" altLang="ja-JP" sz="1700" i="1" dirty="0">
                <a:solidFill>
                  <a:srgbClr val="000000"/>
                </a:solidFill>
              </a:rPr>
              <a:t>Cambridge Handbooks for Language Teachers</a:t>
            </a:r>
            <a:r>
              <a:rPr lang="en-US" altLang="ja-JP" sz="1700" dirty="0">
                <a:solidFill>
                  <a:srgbClr val="000000"/>
                </a:solidFill>
              </a:rPr>
              <a:t>, Cambridge: CUP.</a:t>
            </a:r>
          </a:p>
          <a:p>
            <a:pPr marL="285750" indent="-285750">
              <a:buFont typeface="Arial"/>
              <a:buChar char="•"/>
            </a:pPr>
            <a:r>
              <a:rPr lang="en-US" altLang="ja-JP" sz="1700" dirty="0">
                <a:solidFill>
                  <a:srgbClr val="000000"/>
                </a:solidFill>
              </a:rPr>
              <a:t>Spada, N.  (2007).  Communicative language teaching: Current status and future prospects.   In J. Cummins &amp; C. Davison (Eds.),  </a:t>
            </a:r>
            <a:r>
              <a:rPr lang="en-US" altLang="ja-JP" sz="1700" i="1" dirty="0">
                <a:solidFill>
                  <a:srgbClr val="000000"/>
                </a:solidFill>
              </a:rPr>
              <a:t>International handbook of English language teaching</a:t>
            </a:r>
            <a:r>
              <a:rPr lang="en-US" altLang="ja-JP" sz="1700" dirty="0">
                <a:solidFill>
                  <a:srgbClr val="000000"/>
                </a:solidFill>
              </a:rPr>
              <a:t> (pp. 271-288).  New York: Springer.</a:t>
            </a:r>
          </a:p>
          <a:p>
            <a:pPr marL="285750" indent="-285750">
              <a:buFont typeface="Arial"/>
              <a:buChar char="•"/>
            </a:pPr>
            <a:r>
              <a:rPr lang="en-US" altLang="ja-JP" sz="1700" dirty="0">
                <a:solidFill>
                  <a:srgbClr val="000000"/>
                </a:solidFill>
              </a:rPr>
              <a:t>Stanislavski, C.  (1936).  </a:t>
            </a:r>
            <a:r>
              <a:rPr lang="en-US" altLang="ja-JP" sz="1700" i="1" dirty="0">
                <a:solidFill>
                  <a:srgbClr val="000000"/>
                </a:solidFill>
              </a:rPr>
              <a:t>An actor prepares.</a:t>
            </a:r>
            <a:r>
              <a:rPr lang="en-US" altLang="ja-JP" sz="1700" dirty="0">
                <a:solidFill>
                  <a:srgbClr val="000000"/>
                </a:solidFill>
              </a:rPr>
              <a:t>  New York: Theatre Arts Books.</a:t>
            </a:r>
          </a:p>
          <a:p>
            <a:pPr marL="285750" indent="-285750">
              <a:buFont typeface="Arial"/>
              <a:buChar char="•"/>
            </a:pPr>
            <a:r>
              <a:rPr lang="en-US" altLang="ja-JP" sz="1700" dirty="0">
                <a:solidFill>
                  <a:srgbClr val="000000"/>
                </a:solidFill>
              </a:rPr>
              <a:t>Via, R. A. (1976).  </a:t>
            </a:r>
            <a:r>
              <a:rPr lang="en-US" altLang="ja-JP" sz="1700" i="1" dirty="0">
                <a:solidFill>
                  <a:srgbClr val="000000"/>
                </a:solidFill>
              </a:rPr>
              <a:t>English in three acts.</a:t>
            </a:r>
            <a:r>
              <a:rPr lang="en-US" altLang="ja-JP" sz="1700" dirty="0">
                <a:solidFill>
                  <a:srgbClr val="000000"/>
                </a:solidFill>
              </a:rPr>
              <a:t>  </a:t>
            </a:r>
            <a:r>
              <a:rPr lang="en-US" altLang="ja-JP" sz="1700" dirty="0" err="1">
                <a:solidFill>
                  <a:srgbClr val="000000"/>
                </a:solidFill>
              </a:rPr>
              <a:t>HongKong</a:t>
            </a:r>
            <a:r>
              <a:rPr lang="en-US" altLang="ja-JP" sz="1700" dirty="0">
                <a:solidFill>
                  <a:srgbClr val="000000"/>
                </a:solidFill>
              </a:rPr>
              <a:t>: The University Press of Hawaii.</a:t>
            </a:r>
          </a:p>
          <a:p>
            <a:pPr marL="285750" indent="-285750">
              <a:buFont typeface="Arial"/>
              <a:buChar char="•"/>
            </a:pPr>
            <a:r>
              <a:rPr lang="en-US" altLang="ja-JP" sz="1700" dirty="0">
                <a:solidFill>
                  <a:srgbClr val="000000"/>
                </a:solidFill>
              </a:rPr>
              <a:t>Via, R. A. (1987).  “The magic if” of theater: Enhancing language learning through drama.  In W. M. Rivers (Ed.), </a:t>
            </a:r>
            <a:r>
              <a:rPr lang="en-US" altLang="ja-JP" sz="1700" i="1" dirty="0">
                <a:solidFill>
                  <a:srgbClr val="000000"/>
                </a:solidFill>
              </a:rPr>
              <a:t>Interactive Language Teaching</a:t>
            </a:r>
            <a:r>
              <a:rPr lang="en-US" altLang="ja-JP" sz="1700" dirty="0">
                <a:solidFill>
                  <a:srgbClr val="000000"/>
                </a:solidFill>
              </a:rPr>
              <a:t> (pp. 110-123). Cambridge: Cambridge University Press.</a:t>
            </a:r>
          </a:p>
        </p:txBody>
      </p:sp>
    </p:spTree>
    <p:extLst>
      <p:ext uri="{BB962C8B-B14F-4D97-AF65-F5344CB8AC3E}">
        <p14:creationId xmlns:p14="http://schemas.microsoft.com/office/powerpoint/2010/main" val="38031321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364942"/>
          </a:xfrm>
          <a:prstGeom prst="rect">
            <a:avLst/>
          </a:prstGeom>
          <a:solidFill>
            <a:schemeClr val="bg2">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Date Placeholder 1"/>
          <p:cNvSpPr>
            <a:spLocks noGrp="1"/>
          </p:cNvSpPr>
          <p:nvPr>
            <p:ph type="dt" sz="half" idx="2"/>
          </p:nvPr>
        </p:nvSpPr>
        <p:spPr/>
        <p:txBody>
          <a:bodyPr/>
          <a:lstStyle/>
          <a:p>
            <a:r>
              <a:rPr lang="en-US" altLang="ja-JP" smtClean="0">
                <a:solidFill>
                  <a:srgbClr val="F4D11C"/>
                </a:solidFill>
              </a:rPr>
              <a:t>Drama</a:t>
            </a:r>
            <a:r>
              <a:rPr lang="en-US" altLang="ja-JP" smtClean="0"/>
              <a:t> </a:t>
            </a:r>
            <a:r>
              <a:rPr lang="en-US" altLang="ja-JP" smtClean="0">
                <a:solidFill>
                  <a:srgbClr val="F4D11C"/>
                </a:solidFill>
              </a:rPr>
              <a:t>in the L2 Classroom</a:t>
            </a:r>
            <a:endParaRPr lang="ja-JP" altLang="en-US" dirty="0">
              <a:solidFill>
                <a:srgbClr val="F4D11C"/>
              </a:solidFill>
            </a:endParaRPr>
          </a:p>
        </p:txBody>
      </p:sp>
      <p:sp>
        <p:nvSpPr>
          <p:cNvPr id="3" name="Footer Placeholder 2"/>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4" name="Title 1"/>
          <p:cNvSpPr txBox="1">
            <a:spLocks/>
          </p:cNvSpPr>
          <p:nvPr/>
        </p:nvSpPr>
        <p:spPr>
          <a:xfrm>
            <a:off x="281999" y="5207419"/>
            <a:ext cx="8667769" cy="1272967"/>
          </a:xfrm>
          <a:prstGeom prst="rect">
            <a:avLst/>
          </a:prstGeom>
        </p:spPr>
        <p:txBody>
          <a:bodyPr/>
          <a:lstStyle>
            <a:lvl1pPr algn="ctr" defTabSz="457200" rtl="0" eaLnBrk="1" latinLnBrk="0" hangingPunct="1">
              <a:spcBef>
                <a:spcPct val="0"/>
              </a:spcBef>
              <a:buNone/>
              <a:defRPr kumimoji="1" sz="4400" kern="1200">
                <a:solidFill>
                  <a:srgbClr val="F4D11C"/>
                </a:solidFill>
                <a:latin typeface="Jazz LET"/>
                <a:ea typeface="+mj-ea"/>
                <a:cs typeface="Jazz LET"/>
              </a:defRPr>
            </a:lvl1pPr>
          </a:lstStyle>
          <a:p>
            <a:pPr algn="l"/>
            <a:r>
              <a:rPr lang="en-US" altLang="ja-JP" sz="7200" dirty="0" smtClean="0">
                <a:solidFill>
                  <a:srgbClr val="FF0000"/>
                </a:solidFill>
                <a:effectLst>
                  <a:outerShdw blurRad="50800" dist="114300" dir="2700000" algn="tl" rotWithShape="0">
                    <a:srgbClr val="000000">
                      <a:alpha val="43000"/>
                    </a:srgbClr>
                  </a:outerShdw>
                </a:effectLst>
              </a:rPr>
              <a:t>Other Resources</a:t>
            </a:r>
            <a:endParaRPr lang="ja-JP" altLang="en-US" sz="7200" dirty="0">
              <a:solidFill>
                <a:srgbClr val="FF0000"/>
              </a:solidFill>
              <a:effectLst>
                <a:outerShdw blurRad="50800" dist="114300" dir="2700000" algn="tl" rotWithShape="0">
                  <a:srgbClr val="000000">
                    <a:alpha val="43000"/>
                  </a:srgbClr>
                </a:outerShdw>
              </a:effectLst>
            </a:endParaRPr>
          </a:p>
        </p:txBody>
      </p:sp>
      <p:sp>
        <p:nvSpPr>
          <p:cNvPr id="6" name="Rectangle 5"/>
          <p:cNvSpPr/>
          <p:nvPr/>
        </p:nvSpPr>
        <p:spPr>
          <a:xfrm>
            <a:off x="281999" y="154371"/>
            <a:ext cx="8549929" cy="5170646"/>
          </a:xfrm>
          <a:prstGeom prst="rect">
            <a:avLst/>
          </a:prstGeom>
        </p:spPr>
        <p:txBody>
          <a:bodyPr wrap="square">
            <a:spAutoFit/>
          </a:bodyPr>
          <a:lstStyle/>
          <a:p>
            <a:pPr marL="285750" indent="-285750">
              <a:buFont typeface="Arial"/>
              <a:buChar char="•"/>
            </a:pPr>
            <a:r>
              <a:rPr lang="en-US" altLang="ja-JP" sz="1500" dirty="0">
                <a:solidFill>
                  <a:srgbClr val="000000"/>
                </a:solidFill>
              </a:rPr>
              <a:t>Bolton, G.  (1992).  </a:t>
            </a:r>
            <a:r>
              <a:rPr lang="en-US" altLang="ja-JP" sz="1500" i="1" dirty="0">
                <a:solidFill>
                  <a:srgbClr val="000000"/>
                </a:solidFill>
              </a:rPr>
              <a:t>New perspectives on classroom drama. </a:t>
            </a:r>
            <a:r>
              <a:rPr lang="en-US" altLang="ja-JP" sz="1500" dirty="0">
                <a:solidFill>
                  <a:srgbClr val="000000"/>
                </a:solidFill>
              </a:rPr>
              <a:t> Great Britain:  Simon &amp; Schuster.</a:t>
            </a:r>
          </a:p>
          <a:p>
            <a:pPr marL="285750" indent="-285750">
              <a:buFont typeface="Arial"/>
              <a:buChar char="•"/>
            </a:pPr>
            <a:r>
              <a:rPr lang="en-US" altLang="ja-JP" sz="1500" dirty="0" err="1">
                <a:solidFill>
                  <a:srgbClr val="000000"/>
                </a:solidFill>
              </a:rPr>
              <a:t>Boal</a:t>
            </a:r>
            <a:r>
              <a:rPr lang="en-US" altLang="ja-JP" sz="1500" dirty="0">
                <a:solidFill>
                  <a:srgbClr val="000000"/>
                </a:solidFill>
              </a:rPr>
              <a:t>, A.  (1993).  </a:t>
            </a:r>
            <a:r>
              <a:rPr lang="en-US" altLang="ja-JP" sz="1500" i="1" dirty="0">
                <a:solidFill>
                  <a:srgbClr val="000000"/>
                </a:solidFill>
              </a:rPr>
              <a:t>Theatre of the oppressed</a:t>
            </a:r>
            <a:r>
              <a:rPr lang="en-US" altLang="ja-JP" sz="1500" dirty="0">
                <a:solidFill>
                  <a:srgbClr val="000000"/>
                </a:solidFill>
              </a:rPr>
              <a:t>, New York: Theatre Communications Group.</a:t>
            </a:r>
          </a:p>
          <a:p>
            <a:pPr marL="285750" indent="-285750">
              <a:buFont typeface="Arial"/>
              <a:buChar char="•"/>
            </a:pPr>
            <a:r>
              <a:rPr lang="en-US" altLang="ja-JP" sz="1500" dirty="0">
                <a:solidFill>
                  <a:srgbClr val="000000"/>
                </a:solidFill>
              </a:rPr>
              <a:t>Burke, A. &amp; O’Sullivan, J. C. (2002).  </a:t>
            </a:r>
            <a:r>
              <a:rPr lang="en-US" altLang="ja-JP" sz="1500" i="1" dirty="0">
                <a:solidFill>
                  <a:srgbClr val="000000"/>
                </a:solidFill>
              </a:rPr>
              <a:t>Stage by stage: A handbook for using drama in the second language classroom</a:t>
            </a:r>
            <a:r>
              <a:rPr lang="en-US" altLang="ja-JP" sz="1500" dirty="0">
                <a:solidFill>
                  <a:srgbClr val="000000"/>
                </a:solidFill>
              </a:rPr>
              <a:t>, New York: Heinemann Drama.</a:t>
            </a:r>
          </a:p>
          <a:p>
            <a:pPr marL="285750" indent="-285750">
              <a:buFont typeface="Arial"/>
              <a:buChar char="•"/>
            </a:pPr>
            <a:r>
              <a:rPr lang="en-US" altLang="ja-JP" sz="1500" dirty="0" err="1">
                <a:solidFill>
                  <a:srgbClr val="000000"/>
                </a:solidFill>
              </a:rPr>
              <a:t>Janudom</a:t>
            </a:r>
            <a:r>
              <a:rPr lang="en-US" altLang="ja-JP" sz="1500" dirty="0">
                <a:solidFill>
                  <a:srgbClr val="000000"/>
                </a:solidFill>
              </a:rPr>
              <a:t>, R. &amp; </a:t>
            </a:r>
            <a:r>
              <a:rPr lang="en-US" altLang="ja-JP" sz="1500" dirty="0" err="1">
                <a:solidFill>
                  <a:srgbClr val="000000"/>
                </a:solidFill>
              </a:rPr>
              <a:t>Wasanasomsithi</a:t>
            </a:r>
            <a:r>
              <a:rPr lang="en-US" altLang="ja-JP" sz="1500" dirty="0">
                <a:solidFill>
                  <a:srgbClr val="000000"/>
                </a:solidFill>
              </a:rPr>
              <a:t>, P.  (2009).  Drama and questioning techniques: Powerful tools for the enhancement of students’ speaking abilities and positive attitudes towards EFL learning.  </a:t>
            </a:r>
            <a:r>
              <a:rPr lang="en-US" altLang="ja-JP" sz="1500" i="1" dirty="0">
                <a:solidFill>
                  <a:srgbClr val="000000"/>
                </a:solidFill>
              </a:rPr>
              <a:t>ESP World, 8</a:t>
            </a:r>
            <a:r>
              <a:rPr lang="en-US" altLang="ja-JP" sz="1500" dirty="0">
                <a:solidFill>
                  <a:srgbClr val="000000"/>
                </a:solidFill>
              </a:rPr>
              <a:t>(5), 1-19.  Retrieved from http://</a:t>
            </a:r>
            <a:r>
              <a:rPr lang="en-US" altLang="ja-JP" sz="1500" dirty="0" err="1">
                <a:solidFill>
                  <a:srgbClr val="000000"/>
                </a:solidFill>
              </a:rPr>
              <a:t>esp-world.info</a:t>
            </a:r>
            <a:r>
              <a:rPr lang="en-US" altLang="ja-JP" sz="1500" dirty="0">
                <a:solidFill>
                  <a:srgbClr val="000000"/>
                </a:solidFill>
              </a:rPr>
              <a:t>/</a:t>
            </a:r>
            <a:r>
              <a:rPr lang="en-US" altLang="ja-JP" sz="1500" dirty="0" err="1">
                <a:solidFill>
                  <a:srgbClr val="000000"/>
                </a:solidFill>
              </a:rPr>
              <a:t>index.htmlRyan-Scheutz</a:t>
            </a:r>
            <a:r>
              <a:rPr lang="en-US" altLang="ja-JP" sz="1500" dirty="0">
                <a:solidFill>
                  <a:srgbClr val="000000"/>
                </a:solidFill>
              </a:rPr>
              <a:t>, C. and </a:t>
            </a:r>
            <a:r>
              <a:rPr lang="en-US" altLang="ja-JP" sz="1500" dirty="0" err="1">
                <a:solidFill>
                  <a:srgbClr val="000000"/>
                </a:solidFill>
              </a:rPr>
              <a:t>Colangelo</a:t>
            </a:r>
            <a:r>
              <a:rPr lang="en-US" altLang="ja-JP" sz="1500" dirty="0">
                <a:solidFill>
                  <a:srgbClr val="000000"/>
                </a:solidFill>
              </a:rPr>
              <a:t>, L. M. (2004).  Full-Scale Theater Production and Foreign Language Learning.  </a:t>
            </a:r>
            <a:r>
              <a:rPr lang="en-US" altLang="ja-JP" sz="1500" i="1" dirty="0">
                <a:solidFill>
                  <a:srgbClr val="000000"/>
                </a:solidFill>
              </a:rPr>
              <a:t>Foreign Language Annals, 37</a:t>
            </a:r>
            <a:r>
              <a:rPr lang="en-US" altLang="ja-JP" sz="1500" dirty="0">
                <a:solidFill>
                  <a:srgbClr val="000000"/>
                </a:solidFill>
              </a:rPr>
              <a:t>(3), 374–385.</a:t>
            </a:r>
          </a:p>
          <a:p>
            <a:pPr marL="285750" indent="-285750">
              <a:buFont typeface="Arial"/>
              <a:buChar char="•"/>
            </a:pPr>
            <a:r>
              <a:rPr lang="en-US" altLang="ja-JP" sz="1500" dirty="0">
                <a:solidFill>
                  <a:srgbClr val="000000"/>
                </a:solidFill>
              </a:rPr>
              <a:t>Jones, K. (1982).  </a:t>
            </a:r>
            <a:r>
              <a:rPr lang="en-US" altLang="ja-JP" sz="1500" i="1" dirty="0">
                <a:solidFill>
                  <a:srgbClr val="000000"/>
                </a:solidFill>
              </a:rPr>
              <a:t>Simulations in language teaching</a:t>
            </a:r>
            <a:r>
              <a:rPr lang="en-US" altLang="ja-JP" sz="1500" dirty="0">
                <a:solidFill>
                  <a:srgbClr val="000000"/>
                </a:solidFill>
              </a:rPr>
              <a:t>, Cambridge: CUP.</a:t>
            </a:r>
          </a:p>
          <a:p>
            <a:pPr marL="285750" indent="-285750">
              <a:buFont typeface="Arial"/>
              <a:buChar char="•"/>
            </a:pPr>
            <a:r>
              <a:rPr lang="en-US" altLang="ja-JP" sz="1500" dirty="0">
                <a:solidFill>
                  <a:srgbClr val="000000"/>
                </a:solidFill>
              </a:rPr>
              <a:t>Kaplan, S. (Ed.). (2011).</a:t>
            </a:r>
            <a:r>
              <a:rPr lang="en-US" altLang="ja-JP" sz="1500" i="1" dirty="0">
                <a:solidFill>
                  <a:srgbClr val="000000"/>
                </a:solidFill>
              </a:rPr>
              <a:t>  Teaching drama in the classroom</a:t>
            </a:r>
            <a:r>
              <a:rPr lang="en-US" altLang="ja-JP" sz="1500" dirty="0">
                <a:solidFill>
                  <a:srgbClr val="000000"/>
                </a:solidFill>
              </a:rPr>
              <a:t>, Boston: Sense.</a:t>
            </a:r>
          </a:p>
          <a:p>
            <a:pPr marL="285750" indent="-285750">
              <a:buFont typeface="Arial"/>
              <a:buChar char="•"/>
            </a:pPr>
            <a:r>
              <a:rPr lang="en-US" altLang="ja-JP" sz="1500" dirty="0" err="1">
                <a:solidFill>
                  <a:srgbClr val="000000"/>
                </a:solidFill>
              </a:rPr>
              <a:t>Malkoc</a:t>
            </a:r>
            <a:r>
              <a:rPr lang="en-US" altLang="ja-JP" sz="1500" dirty="0">
                <a:solidFill>
                  <a:srgbClr val="000000"/>
                </a:solidFill>
              </a:rPr>
              <a:t>, A. M.  (1993).  Easy plays in English, Englewood Cliffs, NJ:  Prentice Hall.</a:t>
            </a:r>
          </a:p>
          <a:p>
            <a:pPr marL="285750" indent="-285750">
              <a:buFont typeface="Arial"/>
              <a:buChar char="•"/>
            </a:pPr>
            <a:r>
              <a:rPr lang="en-US" altLang="ja-JP" sz="1500" dirty="0" err="1">
                <a:solidFill>
                  <a:srgbClr val="000000"/>
                </a:solidFill>
              </a:rPr>
              <a:t>Rathburn</a:t>
            </a:r>
            <a:r>
              <a:rPr lang="en-US" altLang="ja-JP" sz="1500" dirty="0">
                <a:solidFill>
                  <a:srgbClr val="000000"/>
                </a:solidFill>
              </a:rPr>
              <a:t>, A. K. (2000). </a:t>
            </a:r>
            <a:r>
              <a:rPr lang="en-US" altLang="ja-JP" sz="1500" i="1" dirty="0">
                <a:solidFill>
                  <a:srgbClr val="000000"/>
                </a:solidFill>
              </a:rPr>
              <a:t> Taking </a:t>
            </a:r>
            <a:r>
              <a:rPr lang="en-US" altLang="ja-JP" sz="1500" i="1" dirty="0" err="1">
                <a:solidFill>
                  <a:srgbClr val="000000"/>
                </a:solidFill>
              </a:rPr>
              <a:t>centerstage</a:t>
            </a:r>
            <a:r>
              <a:rPr lang="en-US" altLang="ja-JP" sz="1500" i="1" dirty="0">
                <a:solidFill>
                  <a:srgbClr val="000000"/>
                </a:solidFill>
              </a:rPr>
              <a:t>: Drama in America.</a:t>
            </a:r>
            <a:r>
              <a:rPr lang="en-US" altLang="ja-JP" sz="1500" dirty="0">
                <a:solidFill>
                  <a:srgbClr val="000000"/>
                </a:solidFill>
              </a:rPr>
              <a:t>  In S. M. </a:t>
            </a:r>
            <a:r>
              <a:rPr lang="en-US" altLang="ja-JP" sz="1500" dirty="0" err="1">
                <a:solidFill>
                  <a:srgbClr val="000000"/>
                </a:solidFill>
              </a:rPr>
              <a:t>Gass</a:t>
            </a:r>
            <a:r>
              <a:rPr lang="en-US" altLang="ja-JP" sz="1500" dirty="0">
                <a:solidFill>
                  <a:srgbClr val="000000"/>
                </a:solidFill>
              </a:rPr>
              <a:t> &amp; A. L. Tickle (Series Eds.), </a:t>
            </a:r>
            <a:r>
              <a:rPr lang="en-US" altLang="ja-JP" sz="1500" i="1" dirty="0">
                <a:solidFill>
                  <a:srgbClr val="000000"/>
                </a:solidFill>
              </a:rPr>
              <a:t>The Michigan State University textbook series of theme-based content instruction for ESL/EFL, </a:t>
            </a:r>
            <a:r>
              <a:rPr lang="en-US" altLang="ja-JP" sz="1500" dirty="0">
                <a:solidFill>
                  <a:srgbClr val="000000"/>
                </a:solidFill>
              </a:rPr>
              <a:t>Ann Arbor: U of Michigan P.</a:t>
            </a:r>
          </a:p>
          <a:p>
            <a:pPr marL="285750" indent="-285750">
              <a:buFont typeface="Arial"/>
              <a:buChar char="•"/>
            </a:pPr>
            <a:r>
              <a:rPr lang="en-US" altLang="ja-JP" sz="1500" dirty="0" err="1">
                <a:solidFill>
                  <a:srgbClr val="000000"/>
                </a:solidFill>
              </a:rPr>
              <a:t>Watcyn</a:t>
            </a:r>
            <a:r>
              <a:rPr lang="en-US" altLang="ja-JP" sz="1500" dirty="0">
                <a:solidFill>
                  <a:srgbClr val="000000"/>
                </a:solidFill>
              </a:rPr>
              <a:t>-Jones, P.  (1988).  </a:t>
            </a:r>
            <a:r>
              <a:rPr lang="en-US" altLang="ja-JP" sz="1500" i="1" dirty="0">
                <a:solidFill>
                  <a:srgbClr val="000000"/>
                </a:solidFill>
              </a:rPr>
              <a:t>Act English,</a:t>
            </a:r>
            <a:r>
              <a:rPr lang="en-US" altLang="ja-JP" sz="1500" dirty="0">
                <a:solidFill>
                  <a:srgbClr val="000000"/>
                </a:solidFill>
              </a:rPr>
              <a:t> New York: Penguin Books.</a:t>
            </a:r>
          </a:p>
          <a:p>
            <a:pPr marL="285750" indent="-285750">
              <a:buFont typeface="Arial"/>
              <a:buChar char="•"/>
            </a:pPr>
            <a:r>
              <a:rPr lang="en-US" altLang="ja-JP" sz="1500" dirty="0" err="1">
                <a:solidFill>
                  <a:srgbClr val="000000"/>
                </a:solidFill>
              </a:rPr>
              <a:t>Whiteson</a:t>
            </a:r>
            <a:r>
              <a:rPr lang="en-US" altLang="ja-JP" sz="1500" dirty="0">
                <a:solidFill>
                  <a:srgbClr val="000000"/>
                </a:solidFill>
              </a:rPr>
              <a:t>, V.  (1996).  </a:t>
            </a:r>
            <a:r>
              <a:rPr lang="en-US" altLang="ja-JP" sz="1500" i="1" dirty="0">
                <a:solidFill>
                  <a:srgbClr val="000000"/>
                </a:solidFill>
              </a:rPr>
              <a:t>New ways of using drama and literature in language teaching.</a:t>
            </a:r>
            <a:r>
              <a:rPr lang="en-US" altLang="ja-JP" sz="1500" dirty="0">
                <a:solidFill>
                  <a:srgbClr val="000000"/>
                </a:solidFill>
              </a:rPr>
              <a:t>  In J. C. Richards (Series Ed.), </a:t>
            </a:r>
            <a:r>
              <a:rPr lang="en-US" altLang="ja-JP" sz="1500" i="1" dirty="0">
                <a:solidFill>
                  <a:srgbClr val="000000"/>
                </a:solidFill>
              </a:rPr>
              <a:t>New ways in TESOL series II: Innovative classroom techniques, Bloomington,</a:t>
            </a:r>
            <a:r>
              <a:rPr lang="en-US" altLang="ja-JP" sz="1500" dirty="0">
                <a:solidFill>
                  <a:srgbClr val="000000"/>
                </a:solidFill>
              </a:rPr>
              <a:t> IL: TESOL, Inc. </a:t>
            </a:r>
          </a:p>
          <a:p>
            <a:pPr marL="285750" indent="-285750">
              <a:buFont typeface="Arial"/>
              <a:buChar char="•"/>
            </a:pPr>
            <a:r>
              <a:rPr lang="en-US" altLang="ja-JP" sz="1500" dirty="0" err="1">
                <a:solidFill>
                  <a:srgbClr val="000000"/>
                </a:solidFill>
              </a:rPr>
              <a:t>Whiteson</a:t>
            </a:r>
            <a:r>
              <a:rPr lang="en-US" altLang="ja-JP" sz="1500" dirty="0">
                <a:solidFill>
                  <a:srgbClr val="000000"/>
                </a:solidFill>
              </a:rPr>
              <a:t>, V., &amp; </a:t>
            </a:r>
            <a:r>
              <a:rPr lang="en-US" altLang="ja-JP" sz="1500" dirty="0" err="1">
                <a:solidFill>
                  <a:srgbClr val="000000"/>
                </a:solidFill>
              </a:rPr>
              <a:t>Horovitz</a:t>
            </a:r>
            <a:r>
              <a:rPr lang="en-US" altLang="ja-JP" sz="1500" dirty="0">
                <a:solidFill>
                  <a:srgbClr val="000000"/>
                </a:solidFill>
              </a:rPr>
              <a:t>, N.  (2002).  </a:t>
            </a:r>
            <a:r>
              <a:rPr lang="en-US" altLang="ja-JP" sz="1500" i="1" dirty="0">
                <a:solidFill>
                  <a:srgbClr val="000000"/>
                </a:solidFill>
              </a:rPr>
              <a:t>The play’s the thing: A whole language approach to learning English. </a:t>
            </a:r>
            <a:r>
              <a:rPr lang="en-US" altLang="ja-JP" sz="1500" dirty="0">
                <a:solidFill>
                  <a:srgbClr val="000000"/>
                </a:solidFill>
              </a:rPr>
              <a:t> Cambridge, England:  Cambridge University Press.</a:t>
            </a:r>
          </a:p>
          <a:p>
            <a:pPr marL="285750" indent="-285750">
              <a:buFont typeface="Arial"/>
              <a:buChar char="•"/>
            </a:pPr>
            <a:r>
              <a:rPr lang="en-US" altLang="ja-JP" sz="1500" dirty="0">
                <a:solidFill>
                  <a:srgbClr val="000000"/>
                </a:solidFill>
              </a:rPr>
              <a:t>Winston, J.  (Ed.).  (2012).  </a:t>
            </a:r>
            <a:r>
              <a:rPr lang="en-US" altLang="ja-JP" sz="1500" i="1" dirty="0">
                <a:solidFill>
                  <a:srgbClr val="000000"/>
                </a:solidFill>
              </a:rPr>
              <a:t>Second language learning through drama: Practical techniques and applications,</a:t>
            </a:r>
            <a:r>
              <a:rPr lang="en-US" altLang="ja-JP" sz="1500" dirty="0">
                <a:solidFill>
                  <a:srgbClr val="000000"/>
                </a:solidFill>
              </a:rPr>
              <a:t> London: </a:t>
            </a:r>
            <a:r>
              <a:rPr lang="en-US" altLang="ja-JP" sz="1500" dirty="0" err="1">
                <a:solidFill>
                  <a:srgbClr val="000000"/>
                </a:solidFill>
              </a:rPr>
              <a:t>Routledge</a:t>
            </a:r>
            <a:r>
              <a:rPr lang="en-US" altLang="ja-JP" sz="1500" dirty="0">
                <a:solidFill>
                  <a:srgbClr val="000000"/>
                </a:solidFill>
              </a:rPr>
              <a:t>.</a:t>
            </a:r>
          </a:p>
        </p:txBody>
      </p:sp>
    </p:spTree>
    <p:extLst>
      <p:ext uri="{BB962C8B-B14F-4D97-AF65-F5344CB8AC3E}">
        <p14:creationId xmlns:p14="http://schemas.microsoft.com/office/powerpoint/2010/main" val="2249454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36600"/>
            <a:ext cx="9144000" cy="878527"/>
          </a:xfrm>
        </p:spPr>
        <p:txBody>
          <a:bodyPr anchor="t"/>
          <a:lstStyle/>
          <a:p>
            <a:r>
              <a:rPr kumimoji="1" lang="en-US" altLang="ja-JP" dirty="0" smtClean="0"/>
              <a:t>Drama in the L2</a:t>
            </a:r>
            <a:r>
              <a:rPr lang="en-US" altLang="ja-JP" baseline="30000" dirty="0"/>
              <a:t>+</a:t>
            </a:r>
            <a:r>
              <a:rPr kumimoji="1" lang="en-US" altLang="ja-JP" dirty="0" smtClean="0"/>
              <a:t> Classroom</a:t>
            </a:r>
            <a:endParaRPr kumimoji="1" lang="ja-JP" altLang="en-US" dirty="0"/>
          </a:p>
        </p:txBody>
      </p:sp>
      <p:sp>
        <p:nvSpPr>
          <p:cNvPr id="3" name="Text Placeholder 2"/>
          <p:cNvSpPr>
            <a:spLocks noGrp="1"/>
          </p:cNvSpPr>
          <p:nvPr>
            <p:ph type="body" sz="half" idx="2"/>
          </p:nvPr>
        </p:nvSpPr>
        <p:spPr>
          <a:xfrm>
            <a:off x="1435100" y="4783668"/>
            <a:ext cx="6197600" cy="680927"/>
          </a:xfrm>
        </p:spPr>
        <p:txBody>
          <a:bodyPr/>
          <a:lstStyle/>
          <a:p>
            <a:r>
              <a:rPr kumimoji="1" lang="en-US" altLang="ja-JP" dirty="0" smtClean="0"/>
              <a:t>University of Hawaii</a:t>
            </a:r>
          </a:p>
          <a:p>
            <a:r>
              <a:rPr lang="en-US" altLang="ja-JP" dirty="0" smtClean="0"/>
              <a:t>Department of Second Language Studies</a:t>
            </a:r>
            <a:endParaRPr kumimoji="1" lang="ja-JP" altLang="en-US" dirty="0"/>
          </a:p>
        </p:txBody>
      </p:sp>
      <p:sp>
        <p:nvSpPr>
          <p:cNvPr id="5" name="TextBox 4"/>
          <p:cNvSpPr txBox="1"/>
          <p:nvPr/>
        </p:nvSpPr>
        <p:spPr>
          <a:xfrm>
            <a:off x="1435100" y="2557765"/>
            <a:ext cx="6197600" cy="1077218"/>
          </a:xfrm>
          <a:prstGeom prst="rect">
            <a:avLst/>
          </a:prstGeom>
          <a:noFill/>
        </p:spPr>
        <p:txBody>
          <a:bodyPr wrap="square" rtlCol="0">
            <a:spAutoFit/>
          </a:bodyPr>
          <a:lstStyle/>
          <a:p>
            <a:pPr algn="ctr"/>
            <a:r>
              <a:rPr kumimoji="1" lang="en-US" altLang="ja-JP" sz="3200" dirty="0" err="1" smtClean="0">
                <a:solidFill>
                  <a:srgbClr val="3785FF"/>
                </a:solidFill>
                <a:latin typeface="American Typewriter"/>
                <a:cs typeface="American Typewriter"/>
              </a:rPr>
              <a:t>www.matthewbarbee.com</a:t>
            </a:r>
            <a:r>
              <a:rPr kumimoji="1" lang="en-US" altLang="ja-JP" sz="3200" dirty="0" smtClean="0">
                <a:solidFill>
                  <a:srgbClr val="3785FF"/>
                </a:solidFill>
                <a:latin typeface="American Typewriter"/>
                <a:cs typeface="American Typewriter"/>
              </a:rPr>
              <a:t>/</a:t>
            </a:r>
            <a:r>
              <a:rPr kumimoji="1" lang="en-US" altLang="ja-JP" sz="3200" dirty="0" err="1" smtClean="0">
                <a:solidFill>
                  <a:srgbClr val="3785FF"/>
                </a:solidFill>
                <a:latin typeface="American Typewriter"/>
                <a:cs typeface="American Typewriter"/>
              </a:rPr>
              <a:t>english</a:t>
            </a:r>
            <a:r>
              <a:rPr kumimoji="1" lang="en-US" altLang="ja-JP" sz="3200" dirty="0" smtClean="0">
                <a:solidFill>
                  <a:srgbClr val="3785FF"/>
                </a:solidFill>
                <a:latin typeface="American Typewriter"/>
                <a:cs typeface="American Typewriter"/>
              </a:rPr>
              <a:t>-through-</a:t>
            </a:r>
            <a:r>
              <a:rPr kumimoji="1" lang="en-US" altLang="ja-JP" sz="3200" dirty="0" err="1" smtClean="0">
                <a:solidFill>
                  <a:srgbClr val="3785FF"/>
                </a:solidFill>
                <a:latin typeface="American Typewriter"/>
                <a:cs typeface="American Typewriter"/>
              </a:rPr>
              <a:t>drama.html</a:t>
            </a:r>
            <a:endParaRPr kumimoji="1" lang="ja-JP" altLang="en-US" sz="3200" dirty="0">
              <a:solidFill>
                <a:srgbClr val="3785FF"/>
              </a:solidFill>
              <a:latin typeface="American Typewriter"/>
              <a:cs typeface="American Typewriter"/>
            </a:endParaRPr>
          </a:p>
        </p:txBody>
      </p:sp>
      <p:pic>
        <p:nvPicPr>
          <p:cNvPr id="6" name="Picture 5" descr="b2_palm_trees_island_silhouette.png"/>
          <p:cNvPicPr>
            <a:picLocks noChangeAspect="1"/>
          </p:cNvPicPr>
          <p:nvPr/>
        </p:nvPicPr>
        <p:blipFill rotWithShape="1">
          <a:blip r:embed="rId2">
            <a:extLst>
              <a:ext uri="{28A0092B-C50C-407E-A947-70E740481C1C}">
                <a14:useLocalDpi xmlns:a14="http://schemas.microsoft.com/office/drawing/2010/main" val="0"/>
              </a:ext>
            </a:extLst>
          </a:blip>
          <a:srcRect l="30886"/>
          <a:stretch/>
        </p:blipFill>
        <p:spPr>
          <a:xfrm flipH="1">
            <a:off x="7425410" y="3048000"/>
            <a:ext cx="1718590" cy="3810000"/>
          </a:xfrm>
          <a:prstGeom prst="rect">
            <a:avLst/>
          </a:prstGeom>
        </p:spPr>
      </p:pic>
    </p:spTree>
    <p:extLst>
      <p:ext uri="{BB962C8B-B14F-4D97-AF65-F5344CB8AC3E}">
        <p14:creationId xmlns:p14="http://schemas.microsoft.com/office/powerpoint/2010/main" val="20023755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t>Drama in the L2 Classroom</a:t>
            </a:r>
            <a:endParaRPr lang="ja-JP" altLang="en-US" dirty="0"/>
          </a:p>
        </p:txBody>
      </p:sp>
      <p:sp>
        <p:nvSpPr>
          <p:cNvPr id="4" name="TextBox 3"/>
          <p:cNvSpPr txBox="1"/>
          <p:nvPr/>
        </p:nvSpPr>
        <p:spPr>
          <a:xfrm>
            <a:off x="1478394" y="912711"/>
            <a:ext cx="6197600" cy="1446550"/>
          </a:xfrm>
          <a:prstGeom prst="rect">
            <a:avLst/>
          </a:prstGeom>
          <a:noFill/>
        </p:spPr>
        <p:txBody>
          <a:bodyPr wrap="square" rtlCol="0">
            <a:spAutoFit/>
          </a:bodyPr>
          <a:lstStyle/>
          <a:p>
            <a:pPr algn="ctr"/>
            <a:r>
              <a:rPr kumimoji="1" lang="en-US" altLang="ja-JP" sz="8800" b="1" dirty="0" smtClean="0">
                <a:solidFill>
                  <a:schemeClr val="accent1">
                    <a:lumMod val="60000"/>
                    <a:lumOff val="40000"/>
                  </a:schemeClr>
                </a:solidFill>
                <a:latin typeface="American Typewriter"/>
                <a:cs typeface="American Typewriter"/>
              </a:rPr>
              <a:t>WARMUP</a:t>
            </a:r>
            <a:endParaRPr kumimoji="1" lang="ja-JP" altLang="en-US" sz="8800" b="1" dirty="0">
              <a:solidFill>
                <a:schemeClr val="accent1">
                  <a:lumMod val="60000"/>
                  <a:lumOff val="40000"/>
                </a:schemeClr>
              </a:solidFill>
              <a:latin typeface="American Typewriter"/>
              <a:cs typeface="American Typewriter"/>
            </a:endParaRPr>
          </a:p>
        </p:txBody>
      </p:sp>
      <p:sp>
        <p:nvSpPr>
          <p:cNvPr id="5" name="TextBox 4"/>
          <p:cNvSpPr txBox="1"/>
          <p:nvPr/>
        </p:nvSpPr>
        <p:spPr>
          <a:xfrm>
            <a:off x="1082344" y="2557768"/>
            <a:ext cx="6999156" cy="2739211"/>
          </a:xfrm>
          <a:prstGeom prst="rect">
            <a:avLst/>
          </a:prstGeom>
          <a:noFill/>
        </p:spPr>
        <p:txBody>
          <a:bodyPr wrap="square" rtlCol="0">
            <a:spAutoFit/>
          </a:bodyPr>
          <a:lstStyle/>
          <a:p>
            <a:r>
              <a:rPr kumimoji="1" lang="en-US" altLang="ja-JP" sz="3200" b="1" dirty="0" smtClean="0">
                <a:solidFill>
                  <a:srgbClr val="3785FF"/>
                </a:solidFill>
                <a:latin typeface="American Typewriter"/>
                <a:cs typeface="American Typewriter"/>
              </a:rPr>
              <a:t>Reflection</a:t>
            </a:r>
          </a:p>
          <a:p>
            <a:pPr marL="514350" indent="-514350">
              <a:buAutoNum type="arabicPeriod"/>
            </a:pPr>
            <a:r>
              <a:rPr lang="en-US" altLang="ja-JP" sz="2800" dirty="0" smtClean="0">
                <a:solidFill>
                  <a:srgbClr val="3785FF"/>
                </a:solidFill>
                <a:latin typeface="American Typewriter"/>
                <a:cs typeface="American Typewriter"/>
              </a:rPr>
              <a:t>How did you do that?</a:t>
            </a:r>
          </a:p>
          <a:p>
            <a:pPr marL="514350" indent="-514350">
              <a:buAutoNum type="arabicPeriod"/>
            </a:pPr>
            <a:r>
              <a:rPr lang="en-US" altLang="ja-JP" sz="2800" dirty="0" smtClean="0">
                <a:solidFill>
                  <a:srgbClr val="3785FF"/>
                </a:solidFill>
                <a:latin typeface="American Typewriter"/>
                <a:cs typeface="American Typewriter"/>
              </a:rPr>
              <a:t>Did you have to communicate to complete that activity?</a:t>
            </a:r>
          </a:p>
          <a:p>
            <a:pPr marL="514350" indent="-514350">
              <a:buAutoNum type="arabicPeriod"/>
            </a:pPr>
            <a:r>
              <a:rPr kumimoji="1" lang="en-US" altLang="ja-JP" sz="2800" dirty="0" smtClean="0">
                <a:solidFill>
                  <a:srgbClr val="3785FF"/>
                </a:solidFill>
                <a:latin typeface="American Typewriter"/>
                <a:cs typeface="American Typewriter"/>
              </a:rPr>
              <a:t>What kind of communication did you use?</a:t>
            </a:r>
            <a:endParaRPr kumimoji="1" lang="ja-JP" altLang="en-US" sz="2800" dirty="0">
              <a:solidFill>
                <a:srgbClr val="3785FF"/>
              </a:solidFill>
              <a:latin typeface="American Typewriter"/>
              <a:cs typeface="American Typewriter"/>
            </a:endParaRPr>
          </a:p>
        </p:txBody>
      </p:sp>
      <p:sp>
        <p:nvSpPr>
          <p:cNvPr id="6" name="Footer Placeholder 2"/>
          <p:cNvSpPr>
            <a:spLocks noGrp="1"/>
          </p:cNvSpPr>
          <p:nvPr>
            <p:ph type="ftr" sz="quarter" idx="3"/>
          </p:nvPr>
        </p:nvSpPr>
        <p:spPr>
          <a:xfrm>
            <a:off x="5753101" y="6364943"/>
            <a:ext cx="3196665" cy="486708"/>
          </a:xfrm>
        </p:spPr>
        <p:txBody>
          <a:bodyPr/>
          <a:lstStyle/>
          <a:p>
            <a:r>
              <a:rPr lang="en-US" altLang="ja-JP" i="1" dirty="0" smtClean="0"/>
              <a:t>Matthew Barbee</a:t>
            </a:r>
            <a:r>
              <a:rPr lang="en-US" altLang="ja-JP" dirty="0" smtClean="0"/>
              <a:t>, 2013</a:t>
            </a:r>
            <a:endParaRPr lang="ja-JP" altLang="en-US" dirty="0"/>
          </a:p>
        </p:txBody>
      </p:sp>
    </p:spTree>
    <p:extLst>
      <p:ext uri="{BB962C8B-B14F-4D97-AF65-F5344CB8AC3E}">
        <p14:creationId xmlns:p14="http://schemas.microsoft.com/office/powerpoint/2010/main" val="1048707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What is Communication?</a:t>
            </a:r>
            <a:endParaRPr kumimoji="1" lang="ja-JP" altLang="en-US" dirty="0"/>
          </a:p>
        </p:txBody>
      </p:sp>
      <p:sp>
        <p:nvSpPr>
          <p:cNvPr id="3" name="Date Placeholder 2"/>
          <p:cNvSpPr>
            <a:spLocks noGrp="1"/>
          </p:cNvSpPr>
          <p:nvPr>
            <p:ph type="dt" sz="half" idx="2"/>
          </p:nvPr>
        </p:nvSpPr>
        <p:spPr/>
        <p:txBody>
          <a:bodyPr/>
          <a:lstStyle/>
          <a:p>
            <a:r>
              <a:rPr lang="en-US" altLang="ja-JP" smtClean="0"/>
              <a:t>Drama in the L2 Classroom</a:t>
            </a:r>
            <a:endParaRPr lang="ja-JP" altLang="en-US" dirty="0"/>
          </a:p>
        </p:txBody>
      </p:sp>
      <p:sp>
        <p:nvSpPr>
          <p:cNvPr id="4" name="Footer Placeholder 3"/>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pic>
        <p:nvPicPr>
          <p:cNvPr id="5" name="A Brief History of Communication - YouTube_960x64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8705" b="18838"/>
          <a:stretch/>
        </p:blipFill>
        <p:spPr>
          <a:xfrm>
            <a:off x="304654" y="2121648"/>
            <a:ext cx="8540522" cy="35560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71181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What is Communication?</a:t>
            </a:r>
            <a:endParaRPr kumimoji="1" lang="ja-JP" altLang="en-US" dirty="0"/>
          </a:p>
        </p:txBody>
      </p:sp>
      <p:sp>
        <p:nvSpPr>
          <p:cNvPr id="3" name="Date Placeholder 2"/>
          <p:cNvSpPr>
            <a:spLocks noGrp="1"/>
          </p:cNvSpPr>
          <p:nvPr>
            <p:ph type="dt" sz="half" idx="2"/>
          </p:nvPr>
        </p:nvSpPr>
        <p:spPr/>
        <p:txBody>
          <a:bodyPr/>
          <a:lstStyle/>
          <a:p>
            <a:r>
              <a:rPr lang="en-US" altLang="ja-JP" smtClean="0"/>
              <a:t>Drama in the L2 Classroom</a:t>
            </a:r>
            <a:endParaRPr lang="ja-JP" altLang="en-US" dirty="0"/>
          </a:p>
        </p:txBody>
      </p:sp>
      <p:sp>
        <p:nvSpPr>
          <p:cNvPr id="4" name="Footer Placeholder 3"/>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6" name="TextBox 5"/>
          <p:cNvSpPr txBox="1"/>
          <p:nvPr/>
        </p:nvSpPr>
        <p:spPr>
          <a:xfrm>
            <a:off x="1194514" y="2197655"/>
            <a:ext cx="6754195" cy="1751249"/>
          </a:xfrm>
          <a:prstGeom prst="rect">
            <a:avLst/>
          </a:prstGeom>
          <a:noFill/>
        </p:spPr>
        <p:txBody>
          <a:bodyPr wrap="square" rtlCol="0">
            <a:spAutoFit/>
          </a:bodyPr>
          <a:lstStyle/>
          <a:p>
            <a:pPr algn="ctr">
              <a:lnSpc>
                <a:spcPct val="80000"/>
              </a:lnSpc>
            </a:pPr>
            <a:r>
              <a:rPr kumimoji="1" lang="en-US" altLang="ja-JP" sz="6600" b="1" dirty="0" smtClean="0">
                <a:solidFill>
                  <a:srgbClr val="3785FF"/>
                </a:solidFill>
                <a:latin typeface="American Typewriter"/>
                <a:cs typeface="American Typewriter"/>
              </a:rPr>
              <a:t>Brainstorm</a:t>
            </a:r>
          </a:p>
          <a:p>
            <a:pPr algn="ctr">
              <a:lnSpc>
                <a:spcPct val="80000"/>
              </a:lnSpc>
            </a:pPr>
            <a:r>
              <a:rPr lang="en-US" altLang="ja-JP" sz="6600" b="1" dirty="0">
                <a:solidFill>
                  <a:srgbClr val="3785FF"/>
                </a:solidFill>
                <a:latin typeface="American Typewriter"/>
                <a:cs typeface="American Typewriter"/>
              </a:rPr>
              <a:t>w</a:t>
            </a:r>
            <a:r>
              <a:rPr lang="en-US" altLang="ja-JP" sz="6600" b="1" dirty="0" smtClean="0">
                <a:solidFill>
                  <a:srgbClr val="3785FF"/>
                </a:solidFill>
                <a:latin typeface="American Typewriter"/>
                <a:cs typeface="American Typewriter"/>
              </a:rPr>
              <a:t>ith a partner</a:t>
            </a:r>
            <a:endParaRPr kumimoji="1" lang="ja-JP" altLang="en-US" sz="6600" b="1" dirty="0">
              <a:solidFill>
                <a:srgbClr val="3785FF"/>
              </a:solidFill>
              <a:latin typeface="American Typewriter"/>
              <a:cs typeface="American Typewriter"/>
            </a:endParaRPr>
          </a:p>
        </p:txBody>
      </p:sp>
    </p:spTree>
    <p:extLst>
      <p:ext uri="{BB962C8B-B14F-4D97-AF65-F5344CB8AC3E}">
        <p14:creationId xmlns:p14="http://schemas.microsoft.com/office/powerpoint/2010/main" val="13764769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What is Communication?</a:t>
            </a:r>
            <a:endParaRPr kumimoji="1" lang="ja-JP" altLang="en-US" dirty="0"/>
          </a:p>
        </p:txBody>
      </p:sp>
      <p:sp>
        <p:nvSpPr>
          <p:cNvPr id="4" name="Footer Placeholder 3"/>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8" name="Content Placeholder 2"/>
          <p:cNvSpPr txBox="1">
            <a:spLocks/>
          </p:cNvSpPr>
          <p:nvPr/>
        </p:nvSpPr>
        <p:spPr>
          <a:xfrm>
            <a:off x="1359650" y="1642578"/>
            <a:ext cx="6424707" cy="2265631"/>
          </a:xfrm>
          <a:prstGeom prst="rect">
            <a:avLst/>
          </a:prstGeom>
          <a:solidFill>
            <a:schemeClr val="bg2">
              <a:alpha val="57000"/>
            </a:schemeClr>
          </a:solidFill>
        </p:spPr>
        <p:txBody>
          <a:bodyPr>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US" altLang="ja-JP" sz="2800" b="0" dirty="0" smtClean="0"/>
              <a:t>“Communication is the activity of conveying information through speech, visuals, signals, writing, or behavior.”</a:t>
            </a:r>
          </a:p>
          <a:p>
            <a:pPr marL="0" indent="1700213">
              <a:buNone/>
            </a:pPr>
            <a:r>
              <a:rPr lang="en-US" altLang="ja-JP" sz="1600" dirty="0" smtClean="0"/>
              <a:t>							Wikipedia</a:t>
            </a:r>
          </a:p>
          <a:p>
            <a:pPr marL="0" indent="1700213">
              <a:buNone/>
            </a:pPr>
            <a:endParaRPr lang="en-US" altLang="ja-JP" sz="1600" dirty="0" smtClean="0"/>
          </a:p>
        </p:txBody>
      </p:sp>
      <p:pic>
        <p:nvPicPr>
          <p:cNvPr id="5" name="Picture 4" descr="Encoding_communic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5005">
            <a:off x="765105" y="3714223"/>
            <a:ext cx="4135955" cy="3044567"/>
          </a:xfrm>
          <a:prstGeom prst="rect">
            <a:avLst/>
          </a:prstGeom>
        </p:spPr>
      </p:pic>
    </p:spTree>
    <p:extLst>
      <p:ext uri="{BB962C8B-B14F-4D97-AF65-F5344CB8AC3E}">
        <p14:creationId xmlns:p14="http://schemas.microsoft.com/office/powerpoint/2010/main" val="2150975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What is Communication?</a:t>
            </a:r>
            <a:endParaRPr kumimoji="1" lang="ja-JP" altLang="en-US" dirty="0"/>
          </a:p>
        </p:txBody>
      </p:sp>
      <p:sp>
        <p:nvSpPr>
          <p:cNvPr id="3" name="Date Placeholder 2"/>
          <p:cNvSpPr>
            <a:spLocks noGrp="1"/>
          </p:cNvSpPr>
          <p:nvPr>
            <p:ph type="dt" sz="half" idx="2"/>
          </p:nvPr>
        </p:nvSpPr>
        <p:spPr/>
        <p:txBody>
          <a:bodyPr/>
          <a:lstStyle/>
          <a:p>
            <a:r>
              <a:rPr lang="en-US" altLang="ja-JP" smtClean="0"/>
              <a:t>Drama in the L2 Classroom</a:t>
            </a:r>
            <a:endParaRPr lang="ja-JP" altLang="en-US" dirty="0"/>
          </a:p>
        </p:txBody>
      </p:sp>
      <p:sp>
        <p:nvSpPr>
          <p:cNvPr id="4" name="Footer Placeholder 3"/>
          <p:cNvSpPr>
            <a:spLocks noGrp="1"/>
          </p:cNvSpPr>
          <p:nvPr>
            <p:ph type="ftr" sz="quarter" idx="3"/>
          </p:nvPr>
        </p:nvSpPr>
        <p:spPr/>
        <p:txBody>
          <a:bodyPr/>
          <a:lstStyle/>
          <a:p>
            <a:r>
              <a:rPr lang="en-US" altLang="ja-JP" i="1" smtClean="0"/>
              <a:t>Matthew Barbee</a:t>
            </a:r>
            <a:r>
              <a:rPr lang="en-US" altLang="ja-JP" smtClean="0"/>
              <a:t>, 2013</a:t>
            </a:r>
            <a:endParaRPr lang="ja-JP" altLang="en-US" dirty="0"/>
          </a:p>
        </p:txBody>
      </p:sp>
      <p:sp>
        <p:nvSpPr>
          <p:cNvPr id="8" name="Content Placeholder 2"/>
          <p:cNvSpPr txBox="1">
            <a:spLocks/>
          </p:cNvSpPr>
          <p:nvPr/>
        </p:nvSpPr>
        <p:spPr>
          <a:xfrm>
            <a:off x="1195294" y="1753546"/>
            <a:ext cx="6753412" cy="3789632"/>
          </a:xfrm>
          <a:prstGeom prst="rect">
            <a:avLst/>
          </a:prstGeom>
          <a:solidFill>
            <a:schemeClr val="bg2">
              <a:alpha val="57000"/>
            </a:schemeClr>
          </a:solidFill>
        </p:spPr>
        <p:txBody>
          <a:bodyPr>
            <a:noAutofit/>
          </a:bodyPr>
          <a:lstStyle>
            <a:lvl1pPr marL="342900" indent="-342900" algn="l" defTabSz="457200" rtl="0" eaLnBrk="1" latinLnBrk="0" hangingPunct="1">
              <a:spcBef>
                <a:spcPct val="20000"/>
              </a:spcBef>
              <a:buFont typeface="Wingdings" charset="2"/>
              <a:buChar char="l"/>
              <a:defRPr kumimoji="1" sz="3200" b="1" kern="1200">
                <a:solidFill>
                  <a:srgbClr val="3366FF"/>
                </a:solidFill>
                <a:latin typeface="American Typewriter"/>
                <a:ea typeface="+mn-ea"/>
                <a:cs typeface="American Typewriter"/>
              </a:defRPr>
            </a:lvl1pPr>
            <a:lvl2pPr marL="742950" indent="-285750" algn="l" defTabSz="457200" rtl="0" eaLnBrk="1" latinLnBrk="0" hangingPunct="1">
              <a:spcBef>
                <a:spcPct val="20000"/>
              </a:spcBef>
              <a:buFont typeface="Arial"/>
              <a:buChar char="•"/>
              <a:defRPr kumimoji="1" sz="2800" b="0" kern="1200">
                <a:solidFill>
                  <a:srgbClr val="3366FF"/>
                </a:solidFill>
                <a:latin typeface="American Typewriter"/>
                <a:ea typeface="+mn-ea"/>
                <a:cs typeface="American Typewriter"/>
              </a:defRPr>
            </a:lvl2pPr>
            <a:lvl3pPr marL="1143000" indent="-228600" algn="l" defTabSz="457200" rtl="0" eaLnBrk="1" latinLnBrk="0" hangingPunct="1">
              <a:spcBef>
                <a:spcPct val="20000"/>
              </a:spcBef>
              <a:buFont typeface="Arial"/>
              <a:buChar char="•"/>
              <a:defRPr kumimoji="1" sz="2400" kern="1200">
                <a:solidFill>
                  <a:schemeClr val="bg1">
                    <a:lumMod val="90000"/>
                  </a:schemeClr>
                </a:solidFill>
                <a:latin typeface="Avenir Medium"/>
                <a:ea typeface="+mn-ea"/>
                <a:cs typeface="Avenir Medium"/>
              </a:defRPr>
            </a:lvl3pPr>
            <a:lvl4pPr marL="16002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4pPr>
            <a:lvl5pPr marL="20574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5pPr>
            <a:lvl6pPr marL="2514600" indent="-228600" algn="l" defTabSz="457200" rtl="0" eaLnBrk="1" latinLnBrk="0" hangingPunct="1">
              <a:spcBef>
                <a:spcPct val="20000"/>
              </a:spcBef>
              <a:buFont typeface="Arial"/>
              <a:buChar char="•"/>
              <a:defRPr kumimoji="1" sz="2000" b="0" kern="1200">
                <a:solidFill>
                  <a:srgbClr val="3366FF"/>
                </a:solidFill>
                <a:latin typeface="American Typewriter"/>
                <a:ea typeface="+mn-ea"/>
                <a:cs typeface="American Typewriter"/>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US" altLang="ja-JP" sz="2800" b="0" dirty="0" smtClean="0"/>
              <a:t>“[Communication] may be intentional or unintentional, may involve conventional or unconventional signals, may take linguistic or non-linguistic forms, and may occur through spoken or other modes.”</a:t>
            </a:r>
          </a:p>
          <a:p>
            <a:pPr marL="3048000" indent="0">
              <a:buNone/>
            </a:pPr>
            <a:endParaRPr lang="en-US" altLang="ja-JP" sz="1400" dirty="0"/>
          </a:p>
          <a:p>
            <a:pPr marL="3048000" indent="0">
              <a:buNone/>
            </a:pPr>
            <a:r>
              <a:rPr lang="en-US" altLang="ja-JP" sz="1400" dirty="0" smtClean="0"/>
              <a:t>National </a:t>
            </a:r>
            <a:r>
              <a:rPr lang="en-US" altLang="ja-JP" sz="1400" dirty="0"/>
              <a:t>Joint Committee for the Communicative Needs of Persons with Severe Disabilities</a:t>
            </a:r>
            <a:r>
              <a:rPr lang="en-US" altLang="ja-JP" sz="1400" dirty="0" smtClean="0"/>
              <a:t>.</a:t>
            </a:r>
            <a:r>
              <a:rPr lang="en-US" altLang="ja-JP" sz="1400" dirty="0"/>
              <a:t> </a:t>
            </a:r>
            <a:r>
              <a:rPr lang="en-US" altLang="ja-JP" sz="1400" dirty="0" smtClean="0"/>
              <a:t>[1992</a:t>
            </a:r>
            <a:r>
              <a:rPr lang="en-US" altLang="ja-JP" sz="1400" dirty="0"/>
              <a:t>]</a:t>
            </a:r>
          </a:p>
        </p:txBody>
      </p:sp>
    </p:spTree>
    <p:extLst>
      <p:ext uri="{BB962C8B-B14F-4D97-AF65-F5344CB8AC3E}">
        <p14:creationId xmlns:p14="http://schemas.microsoft.com/office/powerpoint/2010/main" val="9559830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ltLang="ja-JP" smtClean="0"/>
              <a:t>Drama in the L2 Classroom</a:t>
            </a:r>
            <a:endParaRPr lang="ja-JP" altLang="en-US" dirty="0"/>
          </a:p>
        </p:txBody>
      </p:sp>
      <p:sp>
        <p:nvSpPr>
          <p:cNvPr id="4" name="TextBox 3"/>
          <p:cNvSpPr txBox="1"/>
          <p:nvPr/>
        </p:nvSpPr>
        <p:spPr>
          <a:xfrm>
            <a:off x="1556566" y="924809"/>
            <a:ext cx="6197600" cy="2055947"/>
          </a:xfrm>
          <a:prstGeom prst="rect">
            <a:avLst/>
          </a:prstGeom>
          <a:noFill/>
        </p:spPr>
        <p:txBody>
          <a:bodyPr wrap="square" rtlCol="0">
            <a:spAutoFit/>
          </a:bodyPr>
          <a:lstStyle/>
          <a:p>
            <a:pPr algn="ctr">
              <a:lnSpc>
                <a:spcPct val="70000"/>
              </a:lnSpc>
            </a:pPr>
            <a:r>
              <a:rPr kumimoji="1" lang="en-US" altLang="ja-JP" sz="8800" b="1" dirty="0" smtClean="0">
                <a:solidFill>
                  <a:srgbClr val="3785FF"/>
                </a:solidFill>
                <a:latin typeface="American Typewriter"/>
                <a:cs typeface="American Typewriter"/>
              </a:rPr>
              <a:t>Extension</a:t>
            </a:r>
          </a:p>
          <a:p>
            <a:pPr algn="ctr">
              <a:lnSpc>
                <a:spcPct val="70000"/>
              </a:lnSpc>
            </a:pPr>
            <a:r>
              <a:rPr lang="en-US" altLang="ja-JP" sz="8800" b="1" dirty="0" smtClean="0">
                <a:solidFill>
                  <a:srgbClr val="3785FF"/>
                </a:solidFill>
                <a:latin typeface="American Typewriter"/>
                <a:cs typeface="American Typewriter"/>
              </a:rPr>
              <a:t>Activity</a:t>
            </a:r>
            <a:endParaRPr kumimoji="1" lang="ja-JP" altLang="en-US" sz="8800" b="1" dirty="0">
              <a:solidFill>
                <a:srgbClr val="3785FF"/>
              </a:solidFill>
              <a:latin typeface="American Typewriter"/>
              <a:cs typeface="American Typewriter"/>
            </a:endParaRPr>
          </a:p>
        </p:txBody>
      </p:sp>
      <p:sp>
        <p:nvSpPr>
          <p:cNvPr id="5" name="TextBox 4"/>
          <p:cNvSpPr txBox="1"/>
          <p:nvPr/>
        </p:nvSpPr>
        <p:spPr>
          <a:xfrm>
            <a:off x="0" y="3131084"/>
            <a:ext cx="9144000" cy="584776"/>
          </a:xfrm>
          <a:prstGeom prst="rect">
            <a:avLst/>
          </a:prstGeom>
          <a:noFill/>
        </p:spPr>
        <p:txBody>
          <a:bodyPr wrap="square" rtlCol="0">
            <a:spAutoFit/>
          </a:bodyPr>
          <a:lstStyle/>
          <a:p>
            <a:pPr algn="ctr"/>
            <a:r>
              <a:rPr kumimoji="1" lang="en-US" altLang="ja-JP" sz="3200" dirty="0" smtClean="0">
                <a:solidFill>
                  <a:srgbClr val="3785FF"/>
                </a:solidFill>
                <a:latin typeface="American Typewriter"/>
                <a:cs typeface="American Typewriter"/>
              </a:rPr>
              <a:t>“Human Knot”</a:t>
            </a:r>
            <a:endParaRPr kumimoji="1" lang="ja-JP" altLang="en-US" sz="3200" dirty="0">
              <a:solidFill>
                <a:srgbClr val="3785FF"/>
              </a:solidFill>
              <a:latin typeface="American Typewriter"/>
              <a:cs typeface="American Typewriter"/>
            </a:endParaRPr>
          </a:p>
        </p:txBody>
      </p:sp>
      <p:sp>
        <p:nvSpPr>
          <p:cNvPr id="10" name="Footer Placeholder 2"/>
          <p:cNvSpPr>
            <a:spLocks noGrp="1"/>
          </p:cNvSpPr>
          <p:nvPr>
            <p:ph type="ftr" sz="quarter" idx="3"/>
          </p:nvPr>
        </p:nvSpPr>
        <p:spPr>
          <a:xfrm>
            <a:off x="5753101" y="6364943"/>
            <a:ext cx="3196665" cy="486708"/>
          </a:xfrm>
        </p:spPr>
        <p:txBody>
          <a:bodyPr/>
          <a:lstStyle/>
          <a:p>
            <a:r>
              <a:rPr lang="en-US" altLang="ja-JP" i="1" dirty="0" smtClean="0"/>
              <a:t>Matthew Barbee</a:t>
            </a:r>
            <a:r>
              <a:rPr lang="en-US" altLang="ja-JP" dirty="0" smtClean="0"/>
              <a:t>, 2013</a:t>
            </a:r>
            <a:endParaRPr lang="ja-JP" altLang="en-US" dirty="0"/>
          </a:p>
        </p:txBody>
      </p:sp>
      <p:grpSp>
        <p:nvGrpSpPr>
          <p:cNvPr id="6" name="Group 5"/>
          <p:cNvGrpSpPr/>
          <p:nvPr/>
        </p:nvGrpSpPr>
        <p:grpSpPr>
          <a:xfrm rot="21020503">
            <a:off x="2639001" y="4184163"/>
            <a:ext cx="5722469" cy="1655519"/>
            <a:chOff x="3064212" y="4472352"/>
            <a:chExt cx="6125882" cy="1988531"/>
          </a:xfrm>
        </p:grpSpPr>
        <p:sp>
          <p:nvSpPr>
            <p:cNvPr id="3" name="Rectangle 2"/>
            <p:cNvSpPr/>
            <p:nvPr/>
          </p:nvSpPr>
          <p:spPr>
            <a:xfrm>
              <a:off x="3064212" y="4472352"/>
              <a:ext cx="6125882" cy="1988531"/>
            </a:xfrm>
            <a:prstGeom prst="rect">
              <a:avLst/>
            </a:prstGeom>
            <a:gradFill>
              <a:gsLst>
                <a:gs pos="15000">
                  <a:schemeClr val="tx1">
                    <a:lumMod val="20000"/>
                    <a:lumOff val="80000"/>
                  </a:schemeClr>
                </a:gs>
                <a:gs pos="100000">
                  <a:srgbClr val="FFB20C"/>
                </a:gs>
              </a:gsLst>
            </a:gradFill>
            <a:effectLst>
              <a:outerShdw blurRad="82550" dist="165100" dir="3000000" sx="98000" sy="98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TextBox 7"/>
            <p:cNvSpPr txBox="1"/>
            <p:nvPr/>
          </p:nvSpPr>
          <p:spPr>
            <a:xfrm>
              <a:off x="3391647" y="4557798"/>
              <a:ext cx="5625894" cy="1663590"/>
            </a:xfrm>
            <a:prstGeom prst="rect">
              <a:avLst/>
            </a:prstGeom>
            <a:noFill/>
          </p:spPr>
          <p:txBody>
            <a:bodyPr wrap="square" rtlCol="0">
              <a:spAutoFit/>
            </a:bodyPr>
            <a:lstStyle/>
            <a:p>
              <a:pPr marL="538163" indent="-538163">
                <a:buAutoNum type="arabicPeriod"/>
              </a:pPr>
              <a:r>
                <a:rPr lang="en-US" altLang="ja-JP" sz="2800" dirty="0" smtClean="0">
                  <a:solidFill>
                    <a:srgbClr val="FF3539"/>
                  </a:solidFill>
                  <a:latin typeface="Jazz LET"/>
                  <a:cs typeface="Jazz LET"/>
                </a:rPr>
                <a:t>No talking</a:t>
              </a:r>
            </a:p>
            <a:p>
              <a:pPr marL="538163" indent="-538163">
                <a:buAutoNum type="arabicPeriod"/>
              </a:pPr>
              <a:r>
                <a:rPr lang="en-US" altLang="ja-JP" sz="2800" dirty="0" smtClean="0">
                  <a:solidFill>
                    <a:srgbClr val="FF3539"/>
                  </a:solidFill>
                  <a:latin typeface="Jazz LET"/>
                  <a:cs typeface="Jazz LET"/>
                </a:rPr>
                <a:t>Anything but English</a:t>
              </a:r>
            </a:p>
            <a:p>
              <a:pPr marL="538163" indent="-538163">
                <a:buAutoNum type="arabicPeriod"/>
              </a:pPr>
              <a:r>
                <a:rPr lang="en-US" altLang="ja-JP" sz="2800" dirty="0" smtClean="0">
                  <a:solidFill>
                    <a:srgbClr val="FF3539"/>
                  </a:solidFill>
                  <a:latin typeface="Jazz LET"/>
                  <a:cs typeface="Jazz LET"/>
                </a:rPr>
                <a:t>“over, under, through”</a:t>
              </a:r>
              <a:endParaRPr lang="ja-JP" altLang="en-US" sz="2800" dirty="0">
                <a:solidFill>
                  <a:srgbClr val="FF3539"/>
                </a:solidFill>
                <a:latin typeface="Jazz LET"/>
                <a:cs typeface="Jazz LET"/>
              </a:endParaRPr>
            </a:p>
          </p:txBody>
        </p:sp>
      </p:grpSp>
    </p:spTree>
    <p:extLst>
      <p:ext uri="{BB962C8B-B14F-4D97-AF65-F5344CB8AC3E}">
        <p14:creationId xmlns:p14="http://schemas.microsoft.com/office/powerpoint/2010/main" val="1734332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atreSky Template">
  <a:themeElements>
    <a:clrScheme name="Custom 13">
      <a:dk1>
        <a:srgbClr val="F0D50D"/>
      </a:dk1>
      <a:lt1>
        <a:srgbClr val="F0EAC6"/>
      </a:lt1>
      <a:dk2>
        <a:srgbClr val="1F497D"/>
      </a:dk2>
      <a:lt2>
        <a:srgbClr val="EEECE1"/>
      </a:lt2>
      <a:accent1>
        <a:srgbClr val="5C97E0"/>
      </a:accent1>
      <a:accent2>
        <a:srgbClr val="3785F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1198</TotalTime>
  <Words>1675</Words>
  <Application>Microsoft Macintosh PowerPoint</Application>
  <PresentationFormat>On-screen Show (4:3)</PresentationFormat>
  <Paragraphs>338</Paragraphs>
  <Slides>38</Slides>
  <Notes>6</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TheatreSky Template</vt:lpstr>
      <vt:lpstr>Drama in the L2+ Classroom</vt:lpstr>
      <vt:lpstr>Objectives</vt:lpstr>
      <vt:lpstr>PowerPoint Presentation</vt:lpstr>
      <vt:lpstr>PowerPoint Presentation</vt:lpstr>
      <vt:lpstr>What is Communication?</vt:lpstr>
      <vt:lpstr>What is Communication?</vt:lpstr>
      <vt:lpstr>What is Communication?</vt:lpstr>
      <vt:lpstr>What is Communication?</vt:lpstr>
      <vt:lpstr>PowerPoint Presentation</vt:lpstr>
      <vt:lpstr>PowerPoint Presentation</vt:lpstr>
      <vt:lpstr>What is Drama?</vt:lpstr>
      <vt:lpstr>History of Drama in the Classroom</vt:lpstr>
      <vt:lpstr>What is Drama?</vt:lpstr>
      <vt:lpstr> Drama  vs.  Theatre</vt:lpstr>
      <vt:lpstr>Dramatic Activities</vt:lpstr>
      <vt:lpstr>Dramatic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Dramatic Activities</vt:lpstr>
      <vt:lpstr>Dramatic Activities</vt:lpstr>
      <vt:lpstr>PowerPoint Presentation</vt:lpstr>
      <vt:lpstr>Defending Drama in the Classroom</vt:lpstr>
      <vt:lpstr>Benefits of Drama in the Classroom</vt:lpstr>
      <vt:lpstr>Benefits of Drama in the Classroom</vt:lpstr>
      <vt:lpstr>Beyond Method</vt:lpstr>
      <vt:lpstr>Communicative Language Teaching</vt:lpstr>
      <vt:lpstr>PowerPoint Presentation</vt:lpstr>
      <vt:lpstr>PowerPoint Presentation</vt:lpstr>
      <vt:lpstr>PowerPoint Presentation</vt:lpstr>
      <vt:lpstr>PowerPoint Presentation</vt:lpstr>
      <vt:lpstr>PowerPoint Presentation</vt:lpstr>
      <vt:lpstr>Drama in the L2+ Classroom</vt:lpstr>
    </vt:vector>
  </TitlesOfParts>
  <Company>MA SLA, University of Hawaii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Barbee</dc:creator>
  <cp:lastModifiedBy>Matthew Barbee</cp:lastModifiedBy>
  <cp:revision>91</cp:revision>
  <dcterms:created xsi:type="dcterms:W3CDTF">2013-03-11T21:00:17Z</dcterms:created>
  <dcterms:modified xsi:type="dcterms:W3CDTF">2013-03-20T03:40:43Z</dcterms:modified>
</cp:coreProperties>
</file>