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6" r:id="rId12"/>
    <p:sldId id="270" r:id="rId13"/>
    <p:sldId id="267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65" r:id="rId2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BD00"/>
    <a:srgbClr val="B2B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5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hagin3:Desktop:Exposure%20to%20English%20Survey%20Paper:SURVEY:Exposure%20to%20English%20Survey%20Data%20ANALYSI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hagin3:Desktop:Exposure%20to%20English%20Survey%20Paper:SURVEY:Exposure%20to%20English%20Survey%20Data%20ANALYSI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hagin3:Desktop:Exposure%20to%20English%20Survey%20Paper:SURVEY:Exposure%20to%20English%20Survey%20Data%20ANALYSI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hagin3:Desktop:Exposure%20to%20English%20Survey%20Paper:SURVEY:Exposure%20to%20English%20Survey%20Data%20ANALYSI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hagin3:Desktop:Exposure%20to%20English%20Survey%20Paper:SURVEY:Exposure%20to%20English%20Survey%20Data%20ANALYSI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dirty="0"/>
              <a:t>Self-Reported Exposure to Extracurricular English </a:t>
            </a:r>
            <a:r>
              <a:rPr lang="en-US" sz="2000" dirty="0" smtClean="0"/>
              <a:t>Input</a:t>
            </a:r>
            <a:r>
              <a:rPr lang="en-US" sz="2000" baseline="0" dirty="0" smtClean="0"/>
              <a:t> </a:t>
            </a:r>
            <a:r>
              <a:rPr lang="en-US" sz="2000" dirty="0" smtClean="0"/>
              <a:t>by </a:t>
            </a:r>
            <a:r>
              <a:rPr lang="en-US" sz="2000" dirty="0"/>
              <a:t>Japanese High School Students</a:t>
            </a:r>
          </a:p>
        </c:rich>
      </c:tx>
      <c:layout>
        <c:manualLayout>
          <c:xMode val="edge"/>
          <c:yMode val="edge"/>
          <c:x val="0.105368759592685"/>
          <c:y val="0.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'Exposure Reduced'!$C$2</c:f>
              <c:strCache>
                <c:ptCount val="1"/>
                <c:pt idx="0">
                  <c:v>Total Students (n=151)</c:v>
                </c:pt>
              </c:strCache>
            </c:strRef>
          </c:tx>
          <c:invertIfNegative val="0"/>
          <c:cat>
            <c:multiLvlStrRef>
              <c:f>'Exposure Reduced'!$A$3:$B$16</c:f>
              <c:multiLvlStrCache>
                <c:ptCount val="14"/>
                <c:lvl>
                  <c:pt idx="0">
                    <c:v>Native-speakers</c:v>
                  </c:pt>
                  <c:pt idx="1">
                    <c:v>Non-native speakers</c:v>
                  </c:pt>
                  <c:pt idx="2">
                    <c:v>Movies/TV</c:v>
                  </c:pt>
                  <c:pt idx="3">
                    <c:v>Radio</c:v>
                  </c:pt>
                  <c:pt idx="4">
                    <c:v>Music</c:v>
                  </c:pt>
                  <c:pt idx="5">
                    <c:v>Online Media</c:v>
                  </c:pt>
                  <c:pt idx="6">
                    <c:v>Books</c:v>
                  </c:pt>
                  <c:pt idx="7">
                    <c:v>Magazines</c:v>
                  </c:pt>
                  <c:pt idx="8">
                    <c:v>Comics</c:v>
                  </c:pt>
                  <c:pt idx="9">
                    <c:v>Newspapers</c:v>
                  </c:pt>
                  <c:pt idx="10">
                    <c:v>Email/text messages</c:v>
                  </c:pt>
                  <c:pt idx="11">
                    <c:v>Online Social Media</c:v>
                  </c:pt>
                  <c:pt idx="12">
                    <c:v>Movies/TV (with subtitles)</c:v>
                  </c:pt>
                  <c:pt idx="13">
                    <c:v>Music (with lyrics)</c:v>
                  </c:pt>
                </c:lvl>
                <c:lvl>
                  <c:pt idx="0">
                    <c:v>VERBAL INPUT</c:v>
                  </c:pt>
                  <c:pt idx="6">
                    <c:v>WRITTEN INPUT</c:v>
                  </c:pt>
                  <c:pt idx="12">
                    <c:v>MIXED-MODAL INPUT</c:v>
                  </c:pt>
                </c:lvl>
              </c:multiLvlStrCache>
            </c:multiLvlStrRef>
          </c:cat>
          <c:val>
            <c:numRef>
              <c:f>'Exposure Reduced'!$C$3:$C$16</c:f>
              <c:numCache>
                <c:formatCode>0.00</c:formatCode>
                <c:ptCount val="14"/>
                <c:pt idx="0">
                  <c:v>1.609786607799853</c:v>
                </c:pt>
                <c:pt idx="1">
                  <c:v>2.122472406181016</c:v>
                </c:pt>
                <c:pt idx="2">
                  <c:v>1.700515084621045</c:v>
                </c:pt>
                <c:pt idx="3">
                  <c:v>1.279499632082413</c:v>
                </c:pt>
                <c:pt idx="4">
                  <c:v>2.925062545989698</c:v>
                </c:pt>
                <c:pt idx="5">
                  <c:v>2.542281089036056</c:v>
                </c:pt>
                <c:pt idx="6">
                  <c:v>1.448123620309051</c:v>
                </c:pt>
                <c:pt idx="7">
                  <c:v>1.293848417954378</c:v>
                </c:pt>
                <c:pt idx="8">
                  <c:v>1.227549668874172</c:v>
                </c:pt>
                <c:pt idx="9">
                  <c:v>1.35228232365883</c:v>
                </c:pt>
                <c:pt idx="10">
                  <c:v>1.471146865786627</c:v>
                </c:pt>
                <c:pt idx="11">
                  <c:v>1.784753495217071</c:v>
                </c:pt>
                <c:pt idx="12">
                  <c:v>2.185430463576159</c:v>
                </c:pt>
                <c:pt idx="13">
                  <c:v>2.364358546950789</c:v>
                </c:pt>
              </c:numCache>
            </c:numRef>
          </c:val>
        </c:ser>
        <c:ser>
          <c:idx val="1"/>
          <c:order val="1"/>
          <c:tx>
            <c:strRef>
              <c:f>'Exposure Reduced'!$D$2</c:f>
              <c:strCache>
                <c:ptCount val="1"/>
                <c:pt idx="0">
                  <c:v>High level Students (n=77)</c:v>
                </c:pt>
              </c:strCache>
            </c:strRef>
          </c:tx>
          <c:invertIfNegative val="0"/>
          <c:cat>
            <c:multiLvlStrRef>
              <c:f>'Exposure Reduced'!$A$3:$B$16</c:f>
              <c:multiLvlStrCache>
                <c:ptCount val="14"/>
                <c:lvl>
                  <c:pt idx="0">
                    <c:v>Native-speakers</c:v>
                  </c:pt>
                  <c:pt idx="1">
                    <c:v>Non-native speakers</c:v>
                  </c:pt>
                  <c:pt idx="2">
                    <c:v>Movies/TV</c:v>
                  </c:pt>
                  <c:pt idx="3">
                    <c:v>Radio</c:v>
                  </c:pt>
                  <c:pt idx="4">
                    <c:v>Music</c:v>
                  </c:pt>
                  <c:pt idx="5">
                    <c:v>Online Media</c:v>
                  </c:pt>
                  <c:pt idx="6">
                    <c:v>Books</c:v>
                  </c:pt>
                  <c:pt idx="7">
                    <c:v>Magazines</c:v>
                  </c:pt>
                  <c:pt idx="8">
                    <c:v>Comics</c:v>
                  </c:pt>
                  <c:pt idx="9">
                    <c:v>Newspapers</c:v>
                  </c:pt>
                  <c:pt idx="10">
                    <c:v>Email/text messages</c:v>
                  </c:pt>
                  <c:pt idx="11">
                    <c:v>Online Social Media</c:v>
                  </c:pt>
                  <c:pt idx="12">
                    <c:v>Movies/TV (with subtitles)</c:v>
                  </c:pt>
                  <c:pt idx="13">
                    <c:v>Music (with lyrics)</c:v>
                  </c:pt>
                </c:lvl>
                <c:lvl>
                  <c:pt idx="0">
                    <c:v>VERBAL INPUT</c:v>
                  </c:pt>
                  <c:pt idx="6">
                    <c:v>WRITTEN INPUT</c:v>
                  </c:pt>
                  <c:pt idx="12">
                    <c:v>MIXED-MODAL INPUT</c:v>
                  </c:pt>
                </c:lvl>
              </c:multiLvlStrCache>
            </c:multiLvlStrRef>
          </c:cat>
          <c:val>
            <c:numRef>
              <c:f>'Exposure Reduced'!$D$3:$D$16</c:f>
              <c:numCache>
                <c:formatCode>0.00</c:formatCode>
                <c:ptCount val="14"/>
                <c:pt idx="0">
                  <c:v>1.519366598313967</c:v>
                </c:pt>
                <c:pt idx="1">
                  <c:v>2.194691273638642</c:v>
                </c:pt>
                <c:pt idx="2">
                  <c:v>1.667748917748918</c:v>
                </c:pt>
                <c:pt idx="3">
                  <c:v>1.314650262018683</c:v>
                </c:pt>
                <c:pt idx="4">
                  <c:v>2.848257006151743</c:v>
                </c:pt>
                <c:pt idx="5">
                  <c:v>2.504784688995215</c:v>
                </c:pt>
                <c:pt idx="6">
                  <c:v>1.441558441558441</c:v>
                </c:pt>
                <c:pt idx="7">
                  <c:v>1.286169970380497</c:v>
                </c:pt>
                <c:pt idx="8">
                  <c:v>1.233994076099339</c:v>
                </c:pt>
                <c:pt idx="9">
                  <c:v>1.427464874306979</c:v>
                </c:pt>
                <c:pt idx="10">
                  <c:v>1.459728867623604</c:v>
                </c:pt>
                <c:pt idx="11">
                  <c:v>1.724937343358396</c:v>
                </c:pt>
                <c:pt idx="12">
                  <c:v>2.121212121212121</c:v>
                </c:pt>
                <c:pt idx="13">
                  <c:v>2.338239538239538</c:v>
                </c:pt>
              </c:numCache>
            </c:numRef>
          </c:val>
        </c:ser>
        <c:ser>
          <c:idx val="2"/>
          <c:order val="2"/>
          <c:tx>
            <c:strRef>
              <c:f>'Exposure Reduced'!$E$2</c:f>
              <c:strCache>
                <c:ptCount val="1"/>
                <c:pt idx="0">
                  <c:v>Low level Students (n=74)</c:v>
                </c:pt>
              </c:strCache>
            </c:strRef>
          </c:tx>
          <c:invertIfNegative val="0"/>
          <c:cat>
            <c:multiLvlStrRef>
              <c:f>'Exposure Reduced'!$A$3:$B$16</c:f>
              <c:multiLvlStrCache>
                <c:ptCount val="14"/>
                <c:lvl>
                  <c:pt idx="0">
                    <c:v>Native-speakers</c:v>
                  </c:pt>
                  <c:pt idx="1">
                    <c:v>Non-native speakers</c:v>
                  </c:pt>
                  <c:pt idx="2">
                    <c:v>Movies/TV</c:v>
                  </c:pt>
                  <c:pt idx="3">
                    <c:v>Radio</c:v>
                  </c:pt>
                  <c:pt idx="4">
                    <c:v>Music</c:v>
                  </c:pt>
                  <c:pt idx="5">
                    <c:v>Online Media</c:v>
                  </c:pt>
                  <c:pt idx="6">
                    <c:v>Books</c:v>
                  </c:pt>
                  <c:pt idx="7">
                    <c:v>Magazines</c:v>
                  </c:pt>
                  <c:pt idx="8">
                    <c:v>Comics</c:v>
                  </c:pt>
                  <c:pt idx="9">
                    <c:v>Newspapers</c:v>
                  </c:pt>
                  <c:pt idx="10">
                    <c:v>Email/text messages</c:v>
                  </c:pt>
                  <c:pt idx="11">
                    <c:v>Online Social Media</c:v>
                  </c:pt>
                  <c:pt idx="12">
                    <c:v>Movies/TV (with subtitles)</c:v>
                  </c:pt>
                  <c:pt idx="13">
                    <c:v>Music (with lyrics)</c:v>
                  </c:pt>
                </c:lvl>
                <c:lvl>
                  <c:pt idx="0">
                    <c:v>VERBAL INPUT</c:v>
                  </c:pt>
                  <c:pt idx="6">
                    <c:v>WRITTEN INPUT</c:v>
                  </c:pt>
                  <c:pt idx="12">
                    <c:v>MIXED-MODAL INPUT</c:v>
                  </c:pt>
                </c:lvl>
              </c:multiLvlStrCache>
            </c:multiLvlStrRef>
          </c:cat>
          <c:val>
            <c:numRef>
              <c:f>'Exposure Reduced'!$E$3:$E$16</c:f>
              <c:numCache>
                <c:formatCode>0.00</c:formatCode>
                <c:ptCount val="14"/>
                <c:pt idx="0">
                  <c:v>1.702702702702703</c:v>
                </c:pt>
                <c:pt idx="1">
                  <c:v>2.046834505738615</c:v>
                </c:pt>
                <c:pt idx="2">
                  <c:v>1.734234234234234</c:v>
                </c:pt>
                <c:pt idx="3">
                  <c:v>1.243243243243243</c:v>
                </c:pt>
                <c:pt idx="4">
                  <c:v>3.004504504504504</c:v>
                </c:pt>
                <c:pt idx="5">
                  <c:v>2.581081081081081</c:v>
                </c:pt>
                <c:pt idx="6">
                  <c:v>1.454954954954955</c:v>
                </c:pt>
                <c:pt idx="7">
                  <c:v>1.301801801801802</c:v>
                </c:pt>
                <c:pt idx="8">
                  <c:v>1.220720720720721</c:v>
                </c:pt>
                <c:pt idx="9">
                  <c:v>1.275268419104036</c:v>
                </c:pt>
                <c:pt idx="10">
                  <c:v>1.483030976181661</c:v>
                </c:pt>
                <c:pt idx="11">
                  <c:v>1.846723435764532</c:v>
                </c:pt>
                <c:pt idx="12">
                  <c:v>2.252252252252252</c:v>
                </c:pt>
                <c:pt idx="13">
                  <c:v>2.391516516516516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3937400"/>
        <c:axId val="2113934376"/>
      </c:barChart>
      <c:catAx>
        <c:axId val="21139374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2113934376"/>
        <c:crosses val="autoZero"/>
        <c:auto val="1"/>
        <c:lblAlgn val="ctr"/>
        <c:lblOffset val="100"/>
        <c:noMultiLvlLbl val="0"/>
      </c:catAx>
      <c:valAx>
        <c:axId val="211393437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ja-JP"/>
          </a:p>
        </c:txPr>
        <c:crossAx val="211393740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4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Enjoyable </a:t>
            </a:r>
            <a:r>
              <a:rPr lang="en-US" dirty="0" smtClean="0"/>
              <a:t>Factor</a:t>
            </a:r>
            <a:r>
              <a:rPr lang="en-US" baseline="0" dirty="0" smtClean="0"/>
              <a:t>: </a:t>
            </a:r>
            <a:r>
              <a:rPr lang="en-US" dirty="0" smtClean="0"/>
              <a:t>Attitudes </a:t>
            </a:r>
            <a:r>
              <a:rPr lang="en-US" dirty="0"/>
              <a:t>and Beliefs of Japanese High School Students toward Extracurricular English Input</a:t>
            </a:r>
          </a:p>
        </c:rich>
      </c:tx>
      <c:layout>
        <c:manualLayout>
          <c:xMode val="edge"/>
          <c:yMode val="edge"/>
          <c:x val="0.124979983767625"/>
          <c:y val="0.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922532798899432"/>
          <c:y val="0.167447181597714"/>
          <c:w val="0.907746720110057"/>
          <c:h val="0.5292415605400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'Attitudes Reduced'!$C$109</c:f>
              <c:strCache>
                <c:ptCount val="1"/>
                <c:pt idx="0">
                  <c:v>Total Students (n=151)</c:v>
                </c:pt>
              </c:strCache>
            </c:strRef>
          </c:tx>
          <c:invertIfNegative val="0"/>
          <c:cat>
            <c:strRef>
              <c:f>'Attitudes Reduced'!$A$110:$B$123</c:f>
              <c:strCache>
                <c:ptCount val="14"/>
                <c:pt idx="0">
                  <c:v>Native-speakers</c:v>
                </c:pt>
                <c:pt idx="1">
                  <c:v>Non-native Speakers</c:v>
                </c:pt>
                <c:pt idx="2">
                  <c:v>Movies/TV</c:v>
                </c:pt>
                <c:pt idx="3">
                  <c:v>Radio</c:v>
                </c:pt>
                <c:pt idx="4">
                  <c:v>Music</c:v>
                </c:pt>
                <c:pt idx="5">
                  <c:v>Online Media</c:v>
                </c:pt>
                <c:pt idx="6">
                  <c:v>Books</c:v>
                </c:pt>
                <c:pt idx="7">
                  <c:v>Magazines/Periodicals</c:v>
                </c:pt>
                <c:pt idx="8">
                  <c:v>Comics</c:v>
                </c:pt>
                <c:pt idx="9">
                  <c:v>Nespaper</c:v>
                </c:pt>
                <c:pt idx="10">
                  <c:v>Email/text messages</c:v>
                </c:pt>
                <c:pt idx="11">
                  <c:v>Online Social Media</c:v>
                </c:pt>
                <c:pt idx="12">
                  <c:v>Movies/TV (with subtitles)</c:v>
                </c:pt>
                <c:pt idx="13">
                  <c:v>Music (with lyrics)</c:v>
                </c:pt>
              </c:strCache>
            </c:strRef>
          </c:cat>
          <c:val>
            <c:numRef>
              <c:f>'Attitudes Reduced'!$C$110:$C$123</c:f>
              <c:numCache>
                <c:formatCode>0.00</c:formatCode>
                <c:ptCount val="14"/>
                <c:pt idx="0">
                  <c:v>2.841059602649007</c:v>
                </c:pt>
                <c:pt idx="1">
                  <c:v>2.655629139072846</c:v>
                </c:pt>
                <c:pt idx="2">
                  <c:v>2.503311258278145</c:v>
                </c:pt>
                <c:pt idx="3">
                  <c:v>1.821192052980132</c:v>
                </c:pt>
                <c:pt idx="4">
                  <c:v>3.933774834437086</c:v>
                </c:pt>
                <c:pt idx="5">
                  <c:v>3.602649006622517</c:v>
                </c:pt>
                <c:pt idx="6">
                  <c:v>2.19205298013245</c:v>
                </c:pt>
                <c:pt idx="7">
                  <c:v>2.019867549668874</c:v>
                </c:pt>
                <c:pt idx="8">
                  <c:v>1.973509933774834</c:v>
                </c:pt>
                <c:pt idx="9">
                  <c:v>2.039735099337749</c:v>
                </c:pt>
                <c:pt idx="10">
                  <c:v>2.026490066225166</c:v>
                </c:pt>
                <c:pt idx="11">
                  <c:v>2.059602649006623</c:v>
                </c:pt>
                <c:pt idx="12">
                  <c:v>3.066225165562914</c:v>
                </c:pt>
                <c:pt idx="13">
                  <c:v>3.369127516778523</c:v>
                </c:pt>
              </c:numCache>
            </c:numRef>
          </c:val>
        </c:ser>
        <c:ser>
          <c:idx val="1"/>
          <c:order val="1"/>
          <c:tx>
            <c:strRef>
              <c:f>'Attitudes Reduced'!$D$109</c:f>
              <c:strCache>
                <c:ptCount val="1"/>
                <c:pt idx="0">
                  <c:v>High level students (n=77)</c:v>
                </c:pt>
              </c:strCache>
            </c:strRef>
          </c:tx>
          <c:invertIfNegative val="0"/>
          <c:cat>
            <c:strRef>
              <c:f>'Attitudes Reduced'!$A$110:$B$123</c:f>
              <c:strCache>
                <c:ptCount val="14"/>
                <c:pt idx="0">
                  <c:v>Native-speakers</c:v>
                </c:pt>
                <c:pt idx="1">
                  <c:v>Non-native Speakers</c:v>
                </c:pt>
                <c:pt idx="2">
                  <c:v>Movies/TV</c:v>
                </c:pt>
                <c:pt idx="3">
                  <c:v>Radio</c:v>
                </c:pt>
                <c:pt idx="4">
                  <c:v>Music</c:v>
                </c:pt>
                <c:pt idx="5">
                  <c:v>Online Media</c:v>
                </c:pt>
                <c:pt idx="6">
                  <c:v>Books</c:v>
                </c:pt>
                <c:pt idx="7">
                  <c:v>Magazines/Periodicals</c:v>
                </c:pt>
                <c:pt idx="8">
                  <c:v>Comics</c:v>
                </c:pt>
                <c:pt idx="9">
                  <c:v>Nespaper</c:v>
                </c:pt>
                <c:pt idx="10">
                  <c:v>Email/text messages</c:v>
                </c:pt>
                <c:pt idx="11">
                  <c:v>Online Social Media</c:v>
                </c:pt>
                <c:pt idx="12">
                  <c:v>Movies/TV (with subtitles)</c:v>
                </c:pt>
                <c:pt idx="13">
                  <c:v>Music (with lyrics)</c:v>
                </c:pt>
              </c:strCache>
            </c:strRef>
          </c:cat>
          <c:val>
            <c:numRef>
              <c:f>'Attitudes Reduced'!$D$110:$D$123</c:f>
              <c:numCache>
                <c:formatCode>0.00</c:formatCode>
                <c:ptCount val="14"/>
                <c:pt idx="0">
                  <c:v>2.753246753246753</c:v>
                </c:pt>
                <c:pt idx="1">
                  <c:v>2.675324675324675</c:v>
                </c:pt>
                <c:pt idx="2">
                  <c:v>2.506493506493507</c:v>
                </c:pt>
                <c:pt idx="3">
                  <c:v>1.857142857142857</c:v>
                </c:pt>
                <c:pt idx="4">
                  <c:v>3.909090909090909</c:v>
                </c:pt>
                <c:pt idx="5">
                  <c:v>3.558441558441558</c:v>
                </c:pt>
                <c:pt idx="6">
                  <c:v>2.194805194805193</c:v>
                </c:pt>
                <c:pt idx="7">
                  <c:v>2.025974025974026</c:v>
                </c:pt>
                <c:pt idx="8">
                  <c:v>1.935064935064935</c:v>
                </c:pt>
                <c:pt idx="9">
                  <c:v>2.142857142857143</c:v>
                </c:pt>
                <c:pt idx="10">
                  <c:v>1.987012987012987</c:v>
                </c:pt>
                <c:pt idx="11">
                  <c:v>1.987012987012987</c:v>
                </c:pt>
                <c:pt idx="12">
                  <c:v>3.025974025974026</c:v>
                </c:pt>
                <c:pt idx="13">
                  <c:v>3.386666666666667</c:v>
                </c:pt>
              </c:numCache>
            </c:numRef>
          </c:val>
        </c:ser>
        <c:ser>
          <c:idx val="2"/>
          <c:order val="2"/>
          <c:tx>
            <c:strRef>
              <c:f>'Attitudes Reduced'!$E$109</c:f>
              <c:strCache>
                <c:ptCount val="1"/>
                <c:pt idx="0">
                  <c:v>Low level students (n=74)</c:v>
                </c:pt>
              </c:strCache>
            </c:strRef>
          </c:tx>
          <c:invertIfNegative val="0"/>
          <c:cat>
            <c:strRef>
              <c:f>'Attitudes Reduced'!$A$110:$B$123</c:f>
              <c:strCache>
                <c:ptCount val="14"/>
                <c:pt idx="0">
                  <c:v>Native-speakers</c:v>
                </c:pt>
                <c:pt idx="1">
                  <c:v>Non-native Speakers</c:v>
                </c:pt>
                <c:pt idx="2">
                  <c:v>Movies/TV</c:v>
                </c:pt>
                <c:pt idx="3">
                  <c:v>Radio</c:v>
                </c:pt>
                <c:pt idx="4">
                  <c:v>Music</c:v>
                </c:pt>
                <c:pt idx="5">
                  <c:v>Online Media</c:v>
                </c:pt>
                <c:pt idx="6">
                  <c:v>Books</c:v>
                </c:pt>
                <c:pt idx="7">
                  <c:v>Magazines/Periodicals</c:v>
                </c:pt>
                <c:pt idx="8">
                  <c:v>Comics</c:v>
                </c:pt>
                <c:pt idx="9">
                  <c:v>Nespaper</c:v>
                </c:pt>
                <c:pt idx="10">
                  <c:v>Email/text messages</c:v>
                </c:pt>
                <c:pt idx="11">
                  <c:v>Online Social Media</c:v>
                </c:pt>
                <c:pt idx="12">
                  <c:v>Movies/TV (with subtitles)</c:v>
                </c:pt>
                <c:pt idx="13">
                  <c:v>Music (with lyrics)</c:v>
                </c:pt>
              </c:strCache>
            </c:strRef>
          </c:cat>
          <c:val>
            <c:numRef>
              <c:f>'Attitudes Reduced'!$E$110:$E$123</c:f>
              <c:numCache>
                <c:formatCode>0.00</c:formatCode>
                <c:ptCount val="14"/>
                <c:pt idx="0">
                  <c:v>2.932432432432432</c:v>
                </c:pt>
                <c:pt idx="1">
                  <c:v>2.635135135135135</c:v>
                </c:pt>
                <c:pt idx="2">
                  <c:v>2.5</c:v>
                </c:pt>
                <c:pt idx="3">
                  <c:v>1.783783783783784</c:v>
                </c:pt>
                <c:pt idx="4">
                  <c:v>3.959459459459458</c:v>
                </c:pt>
                <c:pt idx="5">
                  <c:v>3.648648648648649</c:v>
                </c:pt>
                <c:pt idx="6">
                  <c:v>2.189189189189189</c:v>
                </c:pt>
                <c:pt idx="7">
                  <c:v>2.013513513513514</c:v>
                </c:pt>
                <c:pt idx="8">
                  <c:v>2.013513513513514</c:v>
                </c:pt>
                <c:pt idx="9">
                  <c:v>1.932432432432432</c:v>
                </c:pt>
                <c:pt idx="10">
                  <c:v>2.067567567567567</c:v>
                </c:pt>
                <c:pt idx="11">
                  <c:v>2.135135135135135</c:v>
                </c:pt>
                <c:pt idx="12">
                  <c:v>3.108108108108108</c:v>
                </c:pt>
                <c:pt idx="13">
                  <c:v>3.351351351351351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7656152"/>
        <c:axId val="2117639880"/>
      </c:barChart>
      <c:catAx>
        <c:axId val="21176561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Sources of Input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2117639880"/>
        <c:crosses val="autoZero"/>
        <c:auto val="1"/>
        <c:lblAlgn val="ctr"/>
        <c:lblOffset val="100"/>
        <c:noMultiLvlLbl val="0"/>
      </c:catAx>
      <c:valAx>
        <c:axId val="211763988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ja-JP"/>
          </a:p>
        </c:txPr>
        <c:crossAx val="211765615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/>
              <a:t>Effectiveness in Learning English </a:t>
            </a:r>
            <a:r>
              <a:rPr lang="en-US" sz="1800" dirty="0" smtClean="0"/>
              <a:t>Factor</a:t>
            </a:r>
            <a:r>
              <a:rPr lang="en-US" sz="1800" baseline="0" dirty="0" smtClean="0"/>
              <a:t>: </a:t>
            </a:r>
            <a:r>
              <a:rPr lang="en-US" sz="1800" dirty="0" smtClean="0"/>
              <a:t>Attitudes </a:t>
            </a:r>
            <a:r>
              <a:rPr lang="en-US" sz="1800" dirty="0"/>
              <a:t>and Beliefs of Japanese High School </a:t>
            </a:r>
            <a:r>
              <a:rPr lang="en-US" sz="1800" dirty="0" smtClean="0"/>
              <a:t>Students</a:t>
            </a:r>
            <a:r>
              <a:rPr lang="en-US" sz="1800" baseline="0" dirty="0" smtClean="0"/>
              <a:t> </a:t>
            </a:r>
            <a:r>
              <a:rPr lang="en-US" sz="1800" dirty="0" smtClean="0"/>
              <a:t>toward </a:t>
            </a:r>
            <a:r>
              <a:rPr lang="en-US" sz="1800" dirty="0"/>
              <a:t>Extracurricular English Input</a:t>
            </a:r>
          </a:p>
        </c:rich>
      </c:tx>
      <c:layout>
        <c:manualLayout>
          <c:xMode val="edge"/>
          <c:yMode val="edge"/>
          <c:x val="0.0976740720387488"/>
          <c:y val="0.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'Attitudes Reduced'!$C$128</c:f>
              <c:strCache>
                <c:ptCount val="1"/>
                <c:pt idx="0">
                  <c:v>Total Students (n=151)</c:v>
                </c:pt>
              </c:strCache>
            </c:strRef>
          </c:tx>
          <c:invertIfNegative val="0"/>
          <c:cat>
            <c:strRef>
              <c:f>'Attitudes Reduced'!$A$129:$B$142</c:f>
              <c:strCache>
                <c:ptCount val="14"/>
                <c:pt idx="0">
                  <c:v>Native-speakers</c:v>
                </c:pt>
                <c:pt idx="1">
                  <c:v>Non-native Speakers</c:v>
                </c:pt>
                <c:pt idx="2">
                  <c:v>Movies/TV</c:v>
                </c:pt>
                <c:pt idx="3">
                  <c:v>Radio</c:v>
                </c:pt>
                <c:pt idx="4">
                  <c:v>Music</c:v>
                </c:pt>
                <c:pt idx="5">
                  <c:v>Online Media</c:v>
                </c:pt>
                <c:pt idx="6">
                  <c:v>Books</c:v>
                </c:pt>
                <c:pt idx="7">
                  <c:v>Magazines/Periodicals</c:v>
                </c:pt>
                <c:pt idx="8">
                  <c:v>Comics</c:v>
                </c:pt>
                <c:pt idx="9">
                  <c:v>Nespaper</c:v>
                </c:pt>
                <c:pt idx="10">
                  <c:v>Email/text messages</c:v>
                </c:pt>
                <c:pt idx="11">
                  <c:v>Online Social Media</c:v>
                </c:pt>
                <c:pt idx="12">
                  <c:v>Movies/TV (with subtitles)</c:v>
                </c:pt>
                <c:pt idx="13">
                  <c:v>Music (with lyrics)</c:v>
                </c:pt>
              </c:strCache>
            </c:strRef>
          </c:cat>
          <c:val>
            <c:numRef>
              <c:f>'Attitudes Reduced'!$C$129:$C$142</c:f>
              <c:numCache>
                <c:formatCode>0.00</c:formatCode>
                <c:ptCount val="14"/>
                <c:pt idx="0">
                  <c:v>4.211920529801324</c:v>
                </c:pt>
                <c:pt idx="1">
                  <c:v>3.185430463576159</c:v>
                </c:pt>
                <c:pt idx="2">
                  <c:v>3.642384105960265</c:v>
                </c:pt>
                <c:pt idx="3">
                  <c:v>3.390728476821192</c:v>
                </c:pt>
                <c:pt idx="4">
                  <c:v>3.615894039735099</c:v>
                </c:pt>
                <c:pt idx="5">
                  <c:v>3.033112582781456</c:v>
                </c:pt>
                <c:pt idx="6">
                  <c:v>3.62251655629139</c:v>
                </c:pt>
                <c:pt idx="7">
                  <c:v>3.28476821192053</c:v>
                </c:pt>
                <c:pt idx="8">
                  <c:v>2.973509933774832</c:v>
                </c:pt>
                <c:pt idx="9">
                  <c:v>3.516556291390728</c:v>
                </c:pt>
                <c:pt idx="10">
                  <c:v>2.92</c:v>
                </c:pt>
                <c:pt idx="11">
                  <c:v>2.887417218543046</c:v>
                </c:pt>
                <c:pt idx="12">
                  <c:v>3.596026490066223</c:v>
                </c:pt>
                <c:pt idx="13">
                  <c:v>3.651006711409396</c:v>
                </c:pt>
              </c:numCache>
            </c:numRef>
          </c:val>
        </c:ser>
        <c:ser>
          <c:idx val="1"/>
          <c:order val="1"/>
          <c:tx>
            <c:strRef>
              <c:f>'Attitudes Reduced'!$D$128</c:f>
              <c:strCache>
                <c:ptCount val="1"/>
                <c:pt idx="0">
                  <c:v>High level students (n=77)</c:v>
                </c:pt>
              </c:strCache>
            </c:strRef>
          </c:tx>
          <c:invertIfNegative val="0"/>
          <c:cat>
            <c:strRef>
              <c:f>'Attitudes Reduced'!$A$129:$B$142</c:f>
              <c:strCache>
                <c:ptCount val="14"/>
                <c:pt idx="0">
                  <c:v>Native-speakers</c:v>
                </c:pt>
                <c:pt idx="1">
                  <c:v>Non-native Speakers</c:v>
                </c:pt>
                <c:pt idx="2">
                  <c:v>Movies/TV</c:v>
                </c:pt>
                <c:pt idx="3">
                  <c:v>Radio</c:v>
                </c:pt>
                <c:pt idx="4">
                  <c:v>Music</c:v>
                </c:pt>
                <c:pt idx="5">
                  <c:v>Online Media</c:v>
                </c:pt>
                <c:pt idx="6">
                  <c:v>Books</c:v>
                </c:pt>
                <c:pt idx="7">
                  <c:v>Magazines/Periodicals</c:v>
                </c:pt>
                <c:pt idx="8">
                  <c:v>Comics</c:v>
                </c:pt>
                <c:pt idx="9">
                  <c:v>Nespaper</c:v>
                </c:pt>
                <c:pt idx="10">
                  <c:v>Email/text messages</c:v>
                </c:pt>
                <c:pt idx="11">
                  <c:v>Online Social Media</c:v>
                </c:pt>
                <c:pt idx="12">
                  <c:v>Movies/TV (with subtitles)</c:v>
                </c:pt>
                <c:pt idx="13">
                  <c:v>Music (with lyrics)</c:v>
                </c:pt>
              </c:strCache>
            </c:strRef>
          </c:cat>
          <c:val>
            <c:numRef>
              <c:f>'Attitudes Reduced'!$D$129:$D$142</c:f>
              <c:numCache>
                <c:formatCode>0.00</c:formatCode>
                <c:ptCount val="14"/>
                <c:pt idx="0">
                  <c:v>4.207792207792208</c:v>
                </c:pt>
                <c:pt idx="1">
                  <c:v>3.350649350649351</c:v>
                </c:pt>
                <c:pt idx="2">
                  <c:v>3.597402597402597</c:v>
                </c:pt>
                <c:pt idx="3">
                  <c:v>3.402597402597402</c:v>
                </c:pt>
                <c:pt idx="4">
                  <c:v>3.493506493506493</c:v>
                </c:pt>
                <c:pt idx="5">
                  <c:v>2.922077922077922</c:v>
                </c:pt>
                <c:pt idx="6">
                  <c:v>3.662337662337662</c:v>
                </c:pt>
                <c:pt idx="7">
                  <c:v>3.389610389610389</c:v>
                </c:pt>
                <c:pt idx="8">
                  <c:v>3.077922077922077</c:v>
                </c:pt>
                <c:pt idx="9">
                  <c:v>3.493506493506493</c:v>
                </c:pt>
                <c:pt idx="10">
                  <c:v>3.090909090909091</c:v>
                </c:pt>
                <c:pt idx="11">
                  <c:v>2.922077922077922</c:v>
                </c:pt>
                <c:pt idx="12">
                  <c:v>3.597402597402597</c:v>
                </c:pt>
                <c:pt idx="13">
                  <c:v>3.626666666666666</c:v>
                </c:pt>
              </c:numCache>
            </c:numRef>
          </c:val>
        </c:ser>
        <c:ser>
          <c:idx val="2"/>
          <c:order val="2"/>
          <c:tx>
            <c:strRef>
              <c:f>'Attitudes Reduced'!$E$128</c:f>
              <c:strCache>
                <c:ptCount val="1"/>
                <c:pt idx="0">
                  <c:v>Low level students (n=74)</c:v>
                </c:pt>
              </c:strCache>
            </c:strRef>
          </c:tx>
          <c:invertIfNegative val="0"/>
          <c:cat>
            <c:strRef>
              <c:f>'Attitudes Reduced'!$A$129:$B$142</c:f>
              <c:strCache>
                <c:ptCount val="14"/>
                <c:pt idx="0">
                  <c:v>Native-speakers</c:v>
                </c:pt>
                <c:pt idx="1">
                  <c:v>Non-native Speakers</c:v>
                </c:pt>
                <c:pt idx="2">
                  <c:v>Movies/TV</c:v>
                </c:pt>
                <c:pt idx="3">
                  <c:v>Radio</c:v>
                </c:pt>
                <c:pt idx="4">
                  <c:v>Music</c:v>
                </c:pt>
                <c:pt idx="5">
                  <c:v>Online Media</c:v>
                </c:pt>
                <c:pt idx="6">
                  <c:v>Books</c:v>
                </c:pt>
                <c:pt idx="7">
                  <c:v>Magazines/Periodicals</c:v>
                </c:pt>
                <c:pt idx="8">
                  <c:v>Comics</c:v>
                </c:pt>
                <c:pt idx="9">
                  <c:v>Nespaper</c:v>
                </c:pt>
                <c:pt idx="10">
                  <c:v>Email/text messages</c:v>
                </c:pt>
                <c:pt idx="11">
                  <c:v>Online Social Media</c:v>
                </c:pt>
                <c:pt idx="12">
                  <c:v>Movies/TV (with subtitles)</c:v>
                </c:pt>
                <c:pt idx="13">
                  <c:v>Music (with lyrics)</c:v>
                </c:pt>
              </c:strCache>
            </c:strRef>
          </c:cat>
          <c:val>
            <c:numRef>
              <c:f>'Attitudes Reduced'!$E$129:$E$142</c:f>
              <c:numCache>
                <c:formatCode>0.00</c:formatCode>
                <c:ptCount val="14"/>
                <c:pt idx="0">
                  <c:v>4.216216216216214</c:v>
                </c:pt>
                <c:pt idx="1">
                  <c:v>3.013513513513514</c:v>
                </c:pt>
                <c:pt idx="2">
                  <c:v>3.689189189189188</c:v>
                </c:pt>
                <c:pt idx="3">
                  <c:v>3.378378378378378</c:v>
                </c:pt>
                <c:pt idx="4">
                  <c:v>3.743243243243243</c:v>
                </c:pt>
                <c:pt idx="5">
                  <c:v>3.148648648648649</c:v>
                </c:pt>
                <c:pt idx="6">
                  <c:v>3.581081081081081</c:v>
                </c:pt>
                <c:pt idx="7">
                  <c:v>3.175675675675676</c:v>
                </c:pt>
                <c:pt idx="8">
                  <c:v>2.864864864864864</c:v>
                </c:pt>
                <c:pt idx="9">
                  <c:v>3.54054054054054</c:v>
                </c:pt>
                <c:pt idx="10">
                  <c:v>2.73972602739726</c:v>
                </c:pt>
                <c:pt idx="11">
                  <c:v>2.851351351351351</c:v>
                </c:pt>
                <c:pt idx="12">
                  <c:v>3.594594594594595</c:v>
                </c:pt>
                <c:pt idx="13">
                  <c:v>3.675675675675676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7458456"/>
        <c:axId val="2117463944"/>
      </c:barChart>
      <c:catAx>
        <c:axId val="21174584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Sources of Input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2117463944"/>
        <c:crosses val="autoZero"/>
        <c:auto val="1"/>
        <c:lblAlgn val="ctr"/>
        <c:lblOffset val="100"/>
        <c:noMultiLvlLbl val="0"/>
      </c:catAx>
      <c:valAx>
        <c:axId val="211746394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211745845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05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Motivational for Learning English </a:t>
            </a:r>
            <a:r>
              <a:rPr lang="en-US" dirty="0" smtClean="0"/>
              <a:t>Factor:</a:t>
            </a:r>
            <a:r>
              <a:rPr lang="en-US" baseline="0" dirty="0"/>
              <a:t> </a:t>
            </a:r>
            <a:endParaRPr lang="en-US" baseline="0" dirty="0" smtClean="0"/>
          </a:p>
          <a:p>
            <a:pPr>
              <a:defRPr/>
            </a:pPr>
            <a:r>
              <a:rPr lang="en-US" dirty="0" smtClean="0"/>
              <a:t>Attitudes </a:t>
            </a:r>
            <a:r>
              <a:rPr lang="en-US" dirty="0"/>
              <a:t>and Beliefs of Japanese High School Students toward Extracurricular English Input</a:t>
            </a:r>
          </a:p>
        </c:rich>
      </c:tx>
      <c:layout>
        <c:manualLayout>
          <c:xMode val="edge"/>
          <c:yMode val="edge"/>
          <c:x val="0.143492048181698"/>
          <c:y val="0.000372678042877541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'Attitudes Reduced'!$C$148</c:f>
              <c:strCache>
                <c:ptCount val="1"/>
                <c:pt idx="0">
                  <c:v>Total Students (n=151)</c:v>
                </c:pt>
              </c:strCache>
            </c:strRef>
          </c:tx>
          <c:invertIfNegative val="0"/>
          <c:cat>
            <c:strRef>
              <c:f>'Attitudes Reduced'!$A$149:$B$162</c:f>
              <c:strCache>
                <c:ptCount val="14"/>
                <c:pt idx="0">
                  <c:v>Native-speakers</c:v>
                </c:pt>
                <c:pt idx="1">
                  <c:v>Non-native Speakers</c:v>
                </c:pt>
                <c:pt idx="2">
                  <c:v>Movies/TV</c:v>
                </c:pt>
                <c:pt idx="3">
                  <c:v>Radio</c:v>
                </c:pt>
                <c:pt idx="4">
                  <c:v>Music</c:v>
                </c:pt>
                <c:pt idx="5">
                  <c:v>Online Media</c:v>
                </c:pt>
                <c:pt idx="6">
                  <c:v>Books</c:v>
                </c:pt>
                <c:pt idx="7">
                  <c:v>Magazines/Periodicals</c:v>
                </c:pt>
                <c:pt idx="8">
                  <c:v>Comics</c:v>
                </c:pt>
                <c:pt idx="9">
                  <c:v>Nespaper</c:v>
                </c:pt>
                <c:pt idx="10">
                  <c:v>Email/text messages</c:v>
                </c:pt>
                <c:pt idx="11">
                  <c:v>Online Social Media</c:v>
                </c:pt>
                <c:pt idx="12">
                  <c:v>Movies/TV (with subtitles)</c:v>
                </c:pt>
                <c:pt idx="13">
                  <c:v>Music (with lyrics)</c:v>
                </c:pt>
              </c:strCache>
            </c:strRef>
          </c:cat>
          <c:val>
            <c:numRef>
              <c:f>'Attitudes Reduced'!$C$149:$C$162</c:f>
              <c:numCache>
                <c:formatCode>0.00</c:formatCode>
                <c:ptCount val="14"/>
                <c:pt idx="0">
                  <c:v>3.866666666666667</c:v>
                </c:pt>
                <c:pt idx="1">
                  <c:v>2.966666666666667</c:v>
                </c:pt>
                <c:pt idx="2">
                  <c:v>3.437086092715232</c:v>
                </c:pt>
                <c:pt idx="3">
                  <c:v>2.80794701986755</c:v>
                </c:pt>
                <c:pt idx="4">
                  <c:v>3.746666666666667</c:v>
                </c:pt>
                <c:pt idx="5">
                  <c:v>2.980132450331126</c:v>
                </c:pt>
                <c:pt idx="6">
                  <c:v>3.19205298013245</c:v>
                </c:pt>
                <c:pt idx="7">
                  <c:v>2.933774834437086</c:v>
                </c:pt>
                <c:pt idx="8">
                  <c:v>2.682119205298013</c:v>
                </c:pt>
                <c:pt idx="9">
                  <c:v>3.072847682119203</c:v>
                </c:pt>
                <c:pt idx="10">
                  <c:v>2.735099337748344</c:v>
                </c:pt>
                <c:pt idx="11">
                  <c:v>2.70860927152318</c:v>
                </c:pt>
                <c:pt idx="12">
                  <c:v>3.423841059602649</c:v>
                </c:pt>
                <c:pt idx="13">
                  <c:v>3.570469798657718</c:v>
                </c:pt>
              </c:numCache>
            </c:numRef>
          </c:val>
        </c:ser>
        <c:ser>
          <c:idx val="1"/>
          <c:order val="1"/>
          <c:tx>
            <c:strRef>
              <c:f>'Attitudes Reduced'!$D$148</c:f>
              <c:strCache>
                <c:ptCount val="1"/>
                <c:pt idx="0">
                  <c:v>High level students (n=77)</c:v>
                </c:pt>
              </c:strCache>
            </c:strRef>
          </c:tx>
          <c:invertIfNegative val="0"/>
          <c:cat>
            <c:strRef>
              <c:f>'Attitudes Reduced'!$A$149:$B$162</c:f>
              <c:strCache>
                <c:ptCount val="14"/>
                <c:pt idx="0">
                  <c:v>Native-speakers</c:v>
                </c:pt>
                <c:pt idx="1">
                  <c:v>Non-native Speakers</c:v>
                </c:pt>
                <c:pt idx="2">
                  <c:v>Movies/TV</c:v>
                </c:pt>
                <c:pt idx="3">
                  <c:v>Radio</c:v>
                </c:pt>
                <c:pt idx="4">
                  <c:v>Music</c:v>
                </c:pt>
                <c:pt idx="5">
                  <c:v>Online Media</c:v>
                </c:pt>
                <c:pt idx="6">
                  <c:v>Books</c:v>
                </c:pt>
                <c:pt idx="7">
                  <c:v>Magazines/Periodicals</c:v>
                </c:pt>
                <c:pt idx="8">
                  <c:v>Comics</c:v>
                </c:pt>
                <c:pt idx="9">
                  <c:v>Nespaper</c:v>
                </c:pt>
                <c:pt idx="10">
                  <c:v>Email/text messages</c:v>
                </c:pt>
                <c:pt idx="11">
                  <c:v>Online Social Media</c:v>
                </c:pt>
                <c:pt idx="12">
                  <c:v>Movies/TV (with subtitles)</c:v>
                </c:pt>
                <c:pt idx="13">
                  <c:v>Music (with lyrics)</c:v>
                </c:pt>
              </c:strCache>
            </c:strRef>
          </c:cat>
          <c:val>
            <c:numRef>
              <c:f>'Attitudes Reduced'!$D$149:$D$162</c:f>
              <c:numCache>
                <c:formatCode>0.00</c:formatCode>
                <c:ptCount val="14"/>
                <c:pt idx="0">
                  <c:v>3.881578947368421</c:v>
                </c:pt>
                <c:pt idx="1">
                  <c:v>3.103896103896104</c:v>
                </c:pt>
                <c:pt idx="2">
                  <c:v>3.428571428571428</c:v>
                </c:pt>
                <c:pt idx="3">
                  <c:v>2.857142857142857</c:v>
                </c:pt>
                <c:pt idx="4">
                  <c:v>3.671052631578945</c:v>
                </c:pt>
                <c:pt idx="5">
                  <c:v>2.818181818181818</c:v>
                </c:pt>
                <c:pt idx="6">
                  <c:v>3.220779220779221</c:v>
                </c:pt>
                <c:pt idx="7">
                  <c:v>2.948051948051948</c:v>
                </c:pt>
                <c:pt idx="8">
                  <c:v>2.727272727272727</c:v>
                </c:pt>
                <c:pt idx="9">
                  <c:v>2.987012987012987</c:v>
                </c:pt>
                <c:pt idx="10">
                  <c:v>2.766233766233766</c:v>
                </c:pt>
                <c:pt idx="11">
                  <c:v>2.727272727272727</c:v>
                </c:pt>
                <c:pt idx="12">
                  <c:v>3.389610389610389</c:v>
                </c:pt>
                <c:pt idx="13">
                  <c:v>3.453333333333333</c:v>
                </c:pt>
              </c:numCache>
            </c:numRef>
          </c:val>
        </c:ser>
        <c:ser>
          <c:idx val="2"/>
          <c:order val="2"/>
          <c:tx>
            <c:strRef>
              <c:f>'Attitudes Reduced'!$E$148</c:f>
              <c:strCache>
                <c:ptCount val="1"/>
                <c:pt idx="0">
                  <c:v>Low level students (n=74)</c:v>
                </c:pt>
              </c:strCache>
            </c:strRef>
          </c:tx>
          <c:invertIfNegative val="0"/>
          <c:cat>
            <c:strRef>
              <c:f>'Attitudes Reduced'!$A$149:$B$162</c:f>
              <c:strCache>
                <c:ptCount val="14"/>
                <c:pt idx="0">
                  <c:v>Native-speakers</c:v>
                </c:pt>
                <c:pt idx="1">
                  <c:v>Non-native Speakers</c:v>
                </c:pt>
                <c:pt idx="2">
                  <c:v>Movies/TV</c:v>
                </c:pt>
                <c:pt idx="3">
                  <c:v>Radio</c:v>
                </c:pt>
                <c:pt idx="4">
                  <c:v>Music</c:v>
                </c:pt>
                <c:pt idx="5">
                  <c:v>Online Media</c:v>
                </c:pt>
                <c:pt idx="6">
                  <c:v>Books</c:v>
                </c:pt>
                <c:pt idx="7">
                  <c:v>Magazines/Periodicals</c:v>
                </c:pt>
                <c:pt idx="8">
                  <c:v>Comics</c:v>
                </c:pt>
                <c:pt idx="9">
                  <c:v>Nespaper</c:v>
                </c:pt>
                <c:pt idx="10">
                  <c:v>Email/text messages</c:v>
                </c:pt>
                <c:pt idx="11">
                  <c:v>Online Social Media</c:v>
                </c:pt>
                <c:pt idx="12">
                  <c:v>Movies/TV (with subtitles)</c:v>
                </c:pt>
                <c:pt idx="13">
                  <c:v>Music (with lyrics)</c:v>
                </c:pt>
              </c:strCache>
            </c:strRef>
          </c:cat>
          <c:val>
            <c:numRef>
              <c:f>'Attitudes Reduced'!$E$149:$E$162</c:f>
              <c:numCache>
                <c:formatCode>0.00</c:formatCode>
                <c:ptCount val="14"/>
                <c:pt idx="0">
                  <c:v>3.851351351351351</c:v>
                </c:pt>
                <c:pt idx="1">
                  <c:v>2.821917808219178</c:v>
                </c:pt>
                <c:pt idx="2">
                  <c:v>3.445945945945946</c:v>
                </c:pt>
                <c:pt idx="3">
                  <c:v>2.756756756756756</c:v>
                </c:pt>
                <c:pt idx="4">
                  <c:v>3.824324324324324</c:v>
                </c:pt>
                <c:pt idx="5">
                  <c:v>3.148648648648649</c:v>
                </c:pt>
                <c:pt idx="6">
                  <c:v>3.162162162162162</c:v>
                </c:pt>
                <c:pt idx="7">
                  <c:v>2.918918918918919</c:v>
                </c:pt>
                <c:pt idx="8">
                  <c:v>2.635135135135135</c:v>
                </c:pt>
                <c:pt idx="9">
                  <c:v>3.162162162162162</c:v>
                </c:pt>
                <c:pt idx="10">
                  <c:v>2.702702702702702</c:v>
                </c:pt>
                <c:pt idx="11">
                  <c:v>2.689189189189188</c:v>
                </c:pt>
                <c:pt idx="12">
                  <c:v>3.459459459459458</c:v>
                </c:pt>
                <c:pt idx="13">
                  <c:v>3.689189189189188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8657064"/>
        <c:axId val="2118662552"/>
      </c:barChart>
      <c:catAx>
        <c:axId val="21186570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Sources of Input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2118662552"/>
        <c:crosses val="autoZero"/>
        <c:auto val="1"/>
        <c:lblAlgn val="ctr"/>
        <c:lblOffset val="100"/>
        <c:noMultiLvlLbl val="0"/>
      </c:catAx>
      <c:valAx>
        <c:axId val="211866255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2118657064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76804996281002"/>
          <c:y val="0.165697406285574"/>
          <c:w val="0.923003539459848"/>
          <c:h val="0.5842334153924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'Attitudes Reduced'!$C$167</c:f>
              <c:strCache>
                <c:ptCount val="1"/>
                <c:pt idx="0">
                  <c:v>Total Students (n=151)</c:v>
                </c:pt>
              </c:strCache>
            </c:strRef>
          </c:tx>
          <c:invertIfNegative val="0"/>
          <c:cat>
            <c:strRef>
              <c:f>'Attitudes Reduced'!$B$168:$B$170</c:f>
              <c:strCache>
                <c:ptCount val="3"/>
                <c:pt idx="0">
                  <c:v>I want to learn English</c:v>
                </c:pt>
                <c:pt idx="1">
                  <c:v>English is useful</c:v>
                </c:pt>
                <c:pt idx="2">
                  <c:v>Enjoy learning English</c:v>
                </c:pt>
              </c:strCache>
            </c:strRef>
          </c:cat>
          <c:val>
            <c:numRef>
              <c:f>'Attitudes Reduced'!$C$168:$C$170</c:f>
              <c:numCache>
                <c:formatCode>0.00</c:formatCode>
                <c:ptCount val="3"/>
                <c:pt idx="0">
                  <c:v>4.189999999999999</c:v>
                </c:pt>
                <c:pt idx="1">
                  <c:v>4.3</c:v>
                </c:pt>
                <c:pt idx="2">
                  <c:v>3.766666666666667</c:v>
                </c:pt>
              </c:numCache>
            </c:numRef>
          </c:val>
        </c:ser>
        <c:ser>
          <c:idx val="1"/>
          <c:order val="1"/>
          <c:tx>
            <c:strRef>
              <c:f>'Attitudes Reduced'!$D$167</c:f>
              <c:strCache>
                <c:ptCount val="1"/>
                <c:pt idx="0">
                  <c:v>High level students (n=77)</c:v>
                </c:pt>
              </c:strCache>
            </c:strRef>
          </c:tx>
          <c:invertIfNegative val="0"/>
          <c:cat>
            <c:strRef>
              <c:f>'Attitudes Reduced'!$B$168:$B$170</c:f>
              <c:strCache>
                <c:ptCount val="3"/>
                <c:pt idx="0">
                  <c:v>I want to learn English</c:v>
                </c:pt>
                <c:pt idx="1">
                  <c:v>English is useful</c:v>
                </c:pt>
                <c:pt idx="2">
                  <c:v>Enjoy learning English</c:v>
                </c:pt>
              </c:strCache>
            </c:strRef>
          </c:cat>
          <c:val>
            <c:numRef>
              <c:f>'Attitudes Reduced'!$D$168:$D$170</c:f>
              <c:numCache>
                <c:formatCode>0.00</c:formatCode>
                <c:ptCount val="3"/>
                <c:pt idx="0">
                  <c:v>4.159999999999998</c:v>
                </c:pt>
                <c:pt idx="1">
                  <c:v>4.368421052631579</c:v>
                </c:pt>
                <c:pt idx="2">
                  <c:v>3.855263157894737</c:v>
                </c:pt>
              </c:numCache>
            </c:numRef>
          </c:val>
        </c:ser>
        <c:ser>
          <c:idx val="2"/>
          <c:order val="2"/>
          <c:tx>
            <c:strRef>
              <c:f>'Attitudes Reduced'!$E$167</c:f>
              <c:strCache>
                <c:ptCount val="1"/>
                <c:pt idx="0">
                  <c:v>Low level students (n=74)</c:v>
                </c:pt>
              </c:strCache>
            </c:strRef>
          </c:tx>
          <c:invertIfNegative val="0"/>
          <c:cat>
            <c:strRef>
              <c:f>'Attitudes Reduced'!$B$168:$B$170</c:f>
              <c:strCache>
                <c:ptCount val="3"/>
                <c:pt idx="0">
                  <c:v>I want to learn English</c:v>
                </c:pt>
                <c:pt idx="1">
                  <c:v>English is useful</c:v>
                </c:pt>
                <c:pt idx="2">
                  <c:v>Enjoy learning English</c:v>
                </c:pt>
              </c:strCache>
            </c:strRef>
          </c:cat>
          <c:val>
            <c:numRef>
              <c:f>'Attitudes Reduced'!$E$168:$E$170</c:f>
              <c:numCache>
                <c:formatCode>0.00</c:formatCode>
                <c:ptCount val="3"/>
                <c:pt idx="0">
                  <c:v>4.23</c:v>
                </c:pt>
                <c:pt idx="1">
                  <c:v>4.22972972972973</c:v>
                </c:pt>
                <c:pt idx="2">
                  <c:v>3.675675675675676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8176040"/>
        <c:axId val="2118173176"/>
      </c:barChart>
      <c:catAx>
        <c:axId val="21181760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Motivational Factors</a:t>
                </a:r>
              </a:p>
            </c:rich>
          </c:tx>
          <c:layout>
            <c:manualLayout>
              <c:xMode val="edge"/>
              <c:yMode val="edge"/>
              <c:x val="0.386963301625975"/>
              <c:y val="0.874663776168168"/>
            </c:manualLayout>
          </c:layout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2118173176"/>
        <c:crosses val="autoZero"/>
        <c:auto val="1"/>
        <c:lblAlgn val="ctr"/>
        <c:lblOffset val="100"/>
        <c:noMultiLvlLbl val="0"/>
      </c:catAx>
      <c:valAx>
        <c:axId val="211817317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ja-JP"/>
          </a:p>
        </c:txPr>
        <c:crossAx val="211817604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4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11515088-D55F-D94A-B219-50F86AD3B779}" type="datetimeFigureOut">
              <a:rPr kumimoji="1" lang="ja-JP" altLang="en-US" smtClean="0"/>
              <a:t>12/1/12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5088-D55F-D94A-B219-50F86AD3B779}" type="datetimeFigureOut">
              <a:rPr kumimoji="1" lang="ja-JP" altLang="en-US" smtClean="0"/>
              <a:t>12/1/12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020E-0F69-D54D-A52B-C03A77A72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5088-D55F-D94A-B219-50F86AD3B779}" type="datetimeFigureOut">
              <a:rPr kumimoji="1" lang="ja-JP" altLang="en-US" smtClean="0"/>
              <a:t>12/1/12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AFB2020E-0F69-D54D-A52B-C03A77A72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5088-D55F-D94A-B219-50F86AD3B779}" type="datetimeFigureOut">
              <a:rPr kumimoji="1" lang="ja-JP" altLang="en-US" smtClean="0"/>
              <a:t>12/1/12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020E-0F69-D54D-A52B-C03A77A72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5088-D55F-D94A-B219-50F86AD3B779}" type="datetimeFigureOut">
              <a:rPr kumimoji="1" lang="ja-JP" altLang="en-US" smtClean="0"/>
              <a:t>12/1/12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020E-0F69-D54D-A52B-C03A77A72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5088-D55F-D94A-B219-50F86AD3B779}" type="datetimeFigureOut">
              <a:rPr kumimoji="1" lang="ja-JP" altLang="en-US" smtClean="0"/>
              <a:t>12/1/12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020E-0F69-D54D-A52B-C03A77A72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5088-D55F-D94A-B219-50F86AD3B779}" type="datetimeFigureOut">
              <a:rPr kumimoji="1" lang="ja-JP" altLang="en-US" smtClean="0"/>
              <a:t>12/1/12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020E-0F69-D54D-A52B-C03A77A72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8210550" y="0"/>
            <a:ext cx="642097" cy="64235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TextBox 6"/>
          <p:cNvSpPr txBox="1"/>
          <p:nvPr userDrawn="1"/>
        </p:nvSpPr>
        <p:spPr>
          <a:xfrm>
            <a:off x="150906" y="-126066"/>
            <a:ext cx="576915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6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198597" y="6502400"/>
            <a:ext cx="642097" cy="355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altLang="ja-JP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1515088-D55F-D94A-B219-50F86AD3B779}" type="datetimeFigureOut">
              <a:rPr kumimoji="1" lang="ja-JP" altLang="en-US" smtClean="0"/>
              <a:t>12/1/12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1515088-D55F-D94A-B219-50F86AD3B779}" type="datetimeFigureOut">
              <a:rPr kumimoji="1" lang="ja-JP" altLang="en-US" smtClean="0"/>
              <a:t>12/1/12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020E-0F69-D54D-A52B-C03A77A72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116610" y="5893137"/>
            <a:ext cx="581890" cy="1015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6600" b="1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  <a:r>
              <a:rPr sz="2400" b="1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endParaRPr sz="2400" b="1" baseline="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ja-JP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5088-D55F-D94A-B219-50F86AD3B779}" type="datetimeFigureOut">
              <a:rPr kumimoji="1" lang="ja-JP" altLang="en-US" smtClean="0"/>
              <a:t>12/1/12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020E-0F69-D54D-A52B-C03A77A72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1515088-D55F-D94A-B219-50F86AD3B779}" type="datetimeFigureOut">
              <a:rPr kumimoji="1" lang="ja-JP" altLang="en-US" smtClean="0"/>
              <a:t>12/1/12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020E-0F69-D54D-A52B-C03A77A72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altLang="ja-JP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altLang="ja-JP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0"/>
            <a:ext cx="642097" cy="18827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5088-D55F-D94A-B219-50F86AD3B779}" type="datetimeFigureOut">
              <a:rPr kumimoji="1" lang="ja-JP" altLang="en-US" smtClean="0"/>
              <a:t>12/1/12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020E-0F69-D54D-A52B-C03A77A72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0"/>
            <a:ext cx="91440" cy="2286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 userDrawn="1"/>
        </p:nvSpPr>
        <p:spPr>
          <a:xfrm>
            <a:off x="8210549" y="1930400"/>
            <a:ext cx="642097" cy="355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1515088-D55F-D94A-B219-50F86AD3B779}" type="datetimeFigureOut">
              <a:rPr kumimoji="1" lang="ja-JP" altLang="en-US" smtClean="0"/>
              <a:t>12/1/12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020E-0F69-D54D-A52B-C03A77A72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altLang="ja-JP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altLang="ja-JP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altLang="ja-JP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ja-JP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1515088-D55F-D94A-B219-50F86AD3B779}" type="datetimeFigureOut">
              <a:rPr kumimoji="1" lang="ja-JP" altLang="en-US" smtClean="0"/>
              <a:t>12/1/12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020E-0F69-D54D-A52B-C03A77A72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altLang="ja-JP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altLang="ja-JP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5088-D55F-D94A-B219-50F86AD3B779}" type="datetimeFigureOut">
              <a:rPr kumimoji="1" lang="ja-JP" altLang="en-US" smtClean="0"/>
              <a:t>12/1/12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020E-0F69-D54D-A52B-C03A77A72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5088-D55F-D94A-B219-50F86AD3B779}" type="datetimeFigureOut">
              <a:rPr kumimoji="1" lang="ja-JP" altLang="en-US" smtClean="0"/>
              <a:t>12/1/12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020E-0F69-D54D-A52B-C03A77A72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0"/>
            <a:ext cx="642097" cy="18827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5088-D55F-D94A-B219-50F86AD3B779}" type="datetimeFigureOut">
              <a:rPr kumimoji="1" lang="ja-JP" altLang="en-US" smtClean="0"/>
              <a:t>12/1/12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020E-0F69-D54D-A52B-C03A77A72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0"/>
            <a:ext cx="91440" cy="228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 userDrawn="1"/>
        </p:nvSpPr>
        <p:spPr>
          <a:xfrm>
            <a:off x="8210549" y="1930400"/>
            <a:ext cx="642097" cy="355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37560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0"/>
            <a:ext cx="642097" cy="64235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821" y="152400"/>
            <a:ext cx="7326966" cy="1054100"/>
          </a:xfrm>
        </p:spPr>
        <p:txBody>
          <a:bodyPr/>
          <a:lstStyle/>
          <a:p>
            <a:r>
              <a:rPr lang="en-US" altLang="ja-JP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5088-D55F-D94A-B219-50F86AD3B779}" type="datetimeFigureOut">
              <a:rPr kumimoji="1" lang="ja-JP" altLang="en-US" smtClean="0"/>
              <a:t>12/1/12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020E-0F69-D54D-A52B-C03A77A72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50906" y="-126066"/>
            <a:ext cx="576915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6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8198597" y="6502400"/>
            <a:ext cx="642097" cy="355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491452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0"/>
            <a:ext cx="642097" cy="18827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885" y="484093"/>
            <a:ext cx="1626440" cy="4773707"/>
          </a:xfrm>
        </p:spPr>
        <p:txBody>
          <a:bodyPr vert="vert270"/>
          <a:lstStyle/>
          <a:p>
            <a:r>
              <a:rPr lang="en-US" altLang="ja-JP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5088-D55F-D94A-B219-50F86AD3B779}" type="datetimeFigureOut">
              <a:rPr kumimoji="1" lang="ja-JP" altLang="en-US" smtClean="0"/>
              <a:t>12/1/12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020E-0F69-D54D-A52B-C03A77A72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0"/>
            <a:ext cx="91440" cy="188277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 userDrawn="1"/>
        </p:nvSpPr>
        <p:spPr>
          <a:xfrm>
            <a:off x="822885" y="5367337"/>
            <a:ext cx="738188" cy="6883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 userDrawn="1"/>
        </p:nvSpPr>
        <p:spPr>
          <a:xfrm>
            <a:off x="1711137" y="5367337"/>
            <a:ext cx="738188" cy="6883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 userDrawn="1"/>
        </p:nvSpPr>
        <p:spPr>
          <a:xfrm>
            <a:off x="822885" y="6169660"/>
            <a:ext cx="738188" cy="6883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711137" y="6169660"/>
            <a:ext cx="738188" cy="6883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502817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5088-D55F-D94A-B219-50F86AD3B779}" type="datetimeFigureOut">
              <a:rPr kumimoji="1" lang="ja-JP" altLang="en-US" smtClean="0"/>
              <a:t>12/1/12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020E-0F69-D54D-A52B-C03A77A72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11515088-D55F-D94A-B219-50F86AD3B779}" type="datetimeFigureOut">
              <a:rPr kumimoji="1" lang="ja-JP" altLang="en-US" smtClean="0"/>
              <a:t>12/1/12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altLang="ja-JP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altLang="ja-JP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11515088-D55F-D94A-B219-50F86AD3B779}" type="datetimeFigureOut">
              <a:rPr kumimoji="1" lang="ja-JP" altLang="en-US" smtClean="0"/>
              <a:t>12/1/12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AFB2020E-0F69-D54D-A52B-C03A77A72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5088-D55F-D94A-B219-50F86AD3B779}" type="datetimeFigureOut">
              <a:rPr kumimoji="1" lang="ja-JP" altLang="en-US" smtClean="0"/>
              <a:t>12/1/12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020E-0F69-D54D-A52B-C03A77A72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1515088-D55F-D94A-B219-50F86AD3B779}" type="datetimeFigureOut">
              <a:rPr kumimoji="1" lang="ja-JP" altLang="en-US" smtClean="0"/>
              <a:t>12/1/12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AFB2020E-0F69-D54D-A52B-C03A77A72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44" r:id="rId3"/>
    <p:sldLayoutId id="2147483845" r:id="rId4"/>
    <p:sldLayoutId id="2147483843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  <p:sldLayoutId id="2147483832" r:id="rId13"/>
    <p:sldLayoutId id="2147483833" r:id="rId14"/>
    <p:sldLayoutId id="2147483834" r:id="rId15"/>
    <p:sldLayoutId id="2147483835" r:id="rId16"/>
    <p:sldLayoutId id="2147483836" r:id="rId17"/>
    <p:sldLayoutId id="2147483837" r:id="rId18"/>
    <p:sldLayoutId id="2147483838" r:id="rId19"/>
    <p:sldLayoutId id="2147483839" r:id="rId20"/>
    <p:sldLayoutId id="2147483840" r:id="rId21"/>
    <p:sldLayoutId id="2147483841" r:id="rId22"/>
    <p:sldLayoutId id="2147483842" r:id="rId23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kumimoji="1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kumimoji="1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kumimoji="1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kumimoji="1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kumimoji="1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kumimoji="1"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kumimoji="1"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kumimoji="1"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kumimoji="1"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chart" Target="../charts/char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chart" Target="../charts/char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055" y="4624668"/>
            <a:ext cx="8546145" cy="933450"/>
          </a:xfrm>
        </p:spPr>
        <p:txBody>
          <a:bodyPr>
            <a:normAutofit fontScale="90000"/>
          </a:bodyPr>
          <a:lstStyle/>
          <a:p>
            <a:pPr algn="r"/>
            <a:r>
              <a:rPr lang="en-US" altLang="ja-JP" sz="3600" dirty="0" smtClean="0"/>
              <a:t>Exposure, Attitudes, and Motivation:</a:t>
            </a:r>
            <a:br>
              <a:rPr lang="en-US" altLang="ja-JP" sz="3600" dirty="0" smtClean="0"/>
            </a:br>
            <a:r>
              <a:rPr kumimoji="1" lang="en-US" altLang="ja-JP" sz="3100" dirty="0" smtClean="0"/>
              <a:t>Extracurricular </a:t>
            </a:r>
            <a:r>
              <a:rPr lang="en-US" altLang="ja-JP" sz="3100" dirty="0" smtClean="0"/>
              <a:t>L2 </a:t>
            </a:r>
            <a:r>
              <a:rPr kumimoji="1" lang="en-US" altLang="ja-JP" sz="3100" dirty="0" smtClean="0"/>
              <a:t>Input in a Japanese EFL Context</a:t>
            </a:r>
            <a:endParaRPr kumimoji="1" lang="ja-JP" alt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604469"/>
            <a:ext cx="4038600" cy="941248"/>
          </a:xfrm>
        </p:spPr>
        <p:txBody>
          <a:bodyPr>
            <a:normAutofit/>
          </a:bodyPr>
          <a:lstStyle/>
          <a:p>
            <a:pPr algn="r"/>
            <a:r>
              <a:rPr kumimoji="1" lang="en-US" altLang="ja-JP" sz="1800" dirty="0" smtClean="0"/>
              <a:t>Matthew Barbee</a:t>
            </a:r>
          </a:p>
          <a:p>
            <a:pPr algn="r"/>
            <a:r>
              <a:rPr lang="en-US" altLang="ja-JP" dirty="0" smtClean="0"/>
              <a:t>SLS 674: Survey Research Methods</a:t>
            </a:r>
          </a:p>
          <a:p>
            <a:pPr algn="r"/>
            <a:r>
              <a:rPr kumimoji="1" lang="en-US" altLang="ja-JP" dirty="0" smtClean="0"/>
              <a:t>mkbarbee@hawaii.edu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6960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800" dirty="0" smtClean="0"/>
              <a:t>RESULTS</a:t>
            </a:r>
            <a:endParaRPr kumimoji="1" lang="ja-JP" altLang="en-US" sz="4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302898"/>
              </p:ext>
            </p:extLst>
          </p:nvPr>
        </p:nvGraphicFramePr>
        <p:xfrm>
          <a:off x="0" y="1353807"/>
          <a:ext cx="8191571" cy="447999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509761"/>
                <a:gridCol w="927227"/>
                <a:gridCol w="707161"/>
                <a:gridCol w="707161"/>
                <a:gridCol w="707161"/>
                <a:gridCol w="707161"/>
                <a:gridCol w="707161"/>
                <a:gridCol w="707161"/>
                <a:gridCol w="707161"/>
                <a:gridCol w="804456"/>
              </a:tblGrid>
              <a:tr h="586085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  <a:latin typeface="Arial"/>
                          <a:cs typeface="Arial"/>
                        </a:rPr>
                        <a:t>Biographical </a:t>
                      </a:r>
                      <a:r>
                        <a:rPr lang="en-US" sz="2800" u="none" strike="noStrike" dirty="0" smtClean="0">
                          <a:effectLst/>
                          <a:latin typeface="Arial"/>
                          <a:cs typeface="Arial"/>
                        </a:rPr>
                        <a:t>Data</a:t>
                      </a:r>
                      <a:endParaRPr lang="en-US" sz="2800" b="1" i="0" u="none" strike="noStrike" dirty="0">
                        <a:solidFill>
                          <a:srgbClr val="1F497D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ctr">
                    <a:lnB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39565">
                <a:tc rowSpan="2">
                  <a:txBody>
                    <a:bodyPr/>
                    <a:lstStyle/>
                    <a:p>
                      <a:pPr algn="ctr" fontAlgn="b"/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>
                    <a:lnT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/>
                          <a:cs typeface="Arial"/>
                        </a:rPr>
                        <a:t>Total Students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>
                    <a:lnT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/>
                          <a:cs typeface="Arial"/>
                        </a:rPr>
                        <a:t>School 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>
                    <a:lnT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/>
                          <a:cs typeface="Arial"/>
                        </a:rPr>
                        <a:t>School B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>
                    <a:lnT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/>
                          <a:cs typeface="Arial"/>
                        </a:rPr>
                        <a:t>Total High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>
                    <a:lnT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Arial"/>
                          <a:cs typeface="Arial"/>
                        </a:rPr>
                        <a:t>Total</a:t>
                      </a:r>
                    </a:p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Arial"/>
                          <a:cs typeface="Arial"/>
                        </a:rPr>
                        <a:t>Low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>
                    <a:lnT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78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u="none" strike="noStrike" dirty="0">
                          <a:effectLst/>
                          <a:latin typeface="Arial"/>
                          <a:cs typeface="Arial"/>
                        </a:rPr>
                        <a:t>　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>
                    <a:lnT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/>
                          <a:cs typeface="Arial"/>
                        </a:rPr>
                        <a:t>A1 (high)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>
                    <a:lnT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  <a:latin typeface="Arial"/>
                          <a:cs typeface="Arial"/>
                        </a:rPr>
                        <a:t>A2 (</a:t>
                      </a:r>
                      <a:r>
                        <a:rPr lang="pl-PL" sz="1400" u="none" strike="noStrike" dirty="0" err="1">
                          <a:effectLst/>
                          <a:latin typeface="Arial"/>
                          <a:cs typeface="Arial"/>
                        </a:rPr>
                        <a:t>low</a:t>
                      </a:r>
                      <a:r>
                        <a:rPr lang="pl-PL" sz="1400" u="none" strike="noStrike" dirty="0">
                          <a:effectLst/>
                          <a:latin typeface="Arial"/>
                          <a:cs typeface="Arial"/>
                        </a:rPr>
                        <a:t>)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>
                    <a:lnT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u="none" strike="noStrike">
                          <a:effectLst/>
                          <a:latin typeface="Arial"/>
                          <a:cs typeface="Arial"/>
                        </a:rPr>
                        <a:t>　</a:t>
                      </a:r>
                      <a:endParaRPr lang="ja-JP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>
                    <a:lnT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/>
                          <a:cs typeface="Arial"/>
                        </a:rPr>
                        <a:t>B1 (high)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>
                    <a:lnT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effectLst/>
                          <a:latin typeface="Arial"/>
                          <a:cs typeface="Arial"/>
                        </a:rPr>
                        <a:t>B2 (low)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>
                    <a:lnT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78391"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Arial"/>
                          <a:cs typeface="Arial"/>
                        </a:rPr>
                        <a:t>Number of Students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solidFill>
                            <a:srgbClr val="75367A"/>
                          </a:solidFill>
                          <a:effectLst/>
                          <a:latin typeface="Arial"/>
                          <a:cs typeface="Arial"/>
                        </a:rPr>
                        <a:t>151</a:t>
                      </a:r>
                      <a:endParaRPr lang="en-US" altLang="ja-JP" sz="1400" b="0" i="0" u="none" strike="noStrike" dirty="0">
                        <a:solidFill>
                          <a:srgbClr val="75367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>
                    <a:lnT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  <a:latin typeface="Arial"/>
                          <a:cs typeface="Arial"/>
                        </a:rPr>
                        <a:t>76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>
                    <a:lnT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  <a:latin typeface="Arial"/>
                          <a:cs typeface="Arial"/>
                        </a:rPr>
                        <a:t>40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>
                    <a:lnT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  <a:latin typeface="Arial"/>
                          <a:cs typeface="Arial"/>
                        </a:rPr>
                        <a:t>36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>
                    <a:lnT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  <a:latin typeface="Arial"/>
                          <a:cs typeface="Arial"/>
                        </a:rPr>
                        <a:t>75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>
                    <a:lnT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  <a:latin typeface="Arial"/>
                          <a:cs typeface="Arial"/>
                        </a:rPr>
                        <a:t>37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>
                    <a:lnT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  <a:latin typeface="Arial"/>
                          <a:cs typeface="Arial"/>
                        </a:rPr>
                        <a:t>38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>
                    <a:lnT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77</a:t>
                      </a:r>
                      <a:endParaRPr lang="en-US" altLang="ja-JP" sz="1400" b="0" i="0" u="none" strike="noStrike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>
                    <a:lnT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74</a:t>
                      </a:r>
                      <a:endParaRPr lang="en-US" altLang="ja-JP" sz="1400" b="0" i="0" u="none" strike="noStrike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>
                    <a:lnT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373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400" b="0" i="0" u="none" strike="noStrike" dirty="0">
                        <a:solidFill>
                          <a:srgbClr val="75367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51.0%</a:t>
                      </a:r>
                      <a:endParaRPr lang="en-US" altLang="ja-JP" sz="1400" b="0" i="0" u="none" strike="noStrike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49.0%</a:t>
                      </a:r>
                      <a:endParaRPr lang="en-US" altLang="ja-JP" sz="1400" b="0" i="0" u="none" strike="noStrike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</a:tr>
              <a:tr h="263739"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Arial"/>
                          <a:cs typeface="Arial"/>
                        </a:rPr>
                        <a:t>Male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solidFill>
                            <a:srgbClr val="75367A"/>
                          </a:solidFill>
                          <a:effectLst/>
                          <a:latin typeface="Arial"/>
                          <a:cs typeface="Arial"/>
                        </a:rPr>
                        <a:t>73</a:t>
                      </a:r>
                      <a:endParaRPr lang="en-US" altLang="ja-JP" sz="1400" b="0" i="0" u="none" strike="noStrike" dirty="0">
                        <a:solidFill>
                          <a:srgbClr val="75367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  <a:latin typeface="Arial"/>
                          <a:cs typeface="Arial"/>
                        </a:rPr>
                        <a:t>43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  <a:latin typeface="Arial"/>
                          <a:cs typeface="Arial"/>
                        </a:rPr>
                        <a:t>26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  <a:latin typeface="Arial"/>
                          <a:cs typeface="Arial"/>
                        </a:rPr>
                        <a:t>17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  <a:latin typeface="Arial"/>
                          <a:cs typeface="Arial"/>
                        </a:rPr>
                        <a:t>30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  <a:latin typeface="Arial"/>
                          <a:cs typeface="Arial"/>
                        </a:rPr>
                        <a:t>18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  <a:latin typeface="Arial"/>
                          <a:cs typeface="Arial"/>
                        </a:rPr>
                        <a:t>12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  <a:latin typeface="Arial"/>
                          <a:cs typeface="Arial"/>
                        </a:rPr>
                        <a:t>44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  <a:latin typeface="Arial"/>
                          <a:cs typeface="Arial"/>
                        </a:rPr>
                        <a:t>29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</a:tr>
              <a:tr h="26373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solidFill>
                            <a:srgbClr val="75367A"/>
                          </a:solidFill>
                          <a:effectLst/>
                          <a:latin typeface="Arial"/>
                          <a:cs typeface="Arial"/>
                        </a:rPr>
                        <a:t>48.3%</a:t>
                      </a:r>
                      <a:endParaRPr lang="en-US" altLang="ja-JP" sz="1400" b="0" i="0" u="none" strike="noStrike" dirty="0">
                        <a:solidFill>
                          <a:srgbClr val="75367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  <a:latin typeface="Arial"/>
                          <a:cs typeface="Arial"/>
                        </a:rPr>
                        <a:t>56.6%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  <a:latin typeface="Arial"/>
                          <a:cs typeface="Arial"/>
                        </a:rPr>
                        <a:t>65.0%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  <a:latin typeface="Arial"/>
                          <a:cs typeface="Arial"/>
                        </a:rPr>
                        <a:t>47.2%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  <a:latin typeface="Arial"/>
                          <a:cs typeface="Arial"/>
                        </a:rPr>
                        <a:t>40.0%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  <a:latin typeface="Arial"/>
                          <a:cs typeface="Arial"/>
                        </a:rPr>
                        <a:t>48.6%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  <a:latin typeface="Arial"/>
                          <a:cs typeface="Arial"/>
                        </a:rPr>
                        <a:t>51.4%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  <a:latin typeface="Arial"/>
                          <a:cs typeface="Arial"/>
                        </a:rPr>
                        <a:t>57.1%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  <a:latin typeface="Arial"/>
                          <a:cs typeface="Arial"/>
                        </a:rPr>
                        <a:t>39.2%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</a:tr>
              <a:tr h="263739"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Arial"/>
                          <a:cs typeface="Arial"/>
                        </a:rPr>
                        <a:t>Female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solidFill>
                            <a:srgbClr val="75367A"/>
                          </a:solidFill>
                          <a:effectLst/>
                          <a:latin typeface="Arial"/>
                          <a:cs typeface="Arial"/>
                        </a:rPr>
                        <a:t>78</a:t>
                      </a:r>
                      <a:endParaRPr lang="en-US" altLang="ja-JP" sz="1400" b="0" i="0" u="none" strike="noStrike">
                        <a:solidFill>
                          <a:srgbClr val="75367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  <a:latin typeface="Arial"/>
                          <a:cs typeface="Arial"/>
                        </a:rPr>
                        <a:t>33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  <a:latin typeface="Arial"/>
                          <a:cs typeface="Arial"/>
                        </a:rPr>
                        <a:t>14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  <a:latin typeface="Arial"/>
                          <a:cs typeface="Arial"/>
                        </a:rPr>
                        <a:t>19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  <a:latin typeface="Arial"/>
                          <a:cs typeface="Arial"/>
                        </a:rPr>
                        <a:t>45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  <a:latin typeface="Arial"/>
                          <a:cs typeface="Arial"/>
                        </a:rPr>
                        <a:t>19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  <a:latin typeface="Arial"/>
                          <a:cs typeface="Arial"/>
                        </a:rPr>
                        <a:t>26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  <a:latin typeface="Arial"/>
                          <a:cs typeface="Arial"/>
                        </a:rPr>
                        <a:t>33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  <a:latin typeface="Arial"/>
                          <a:cs typeface="Arial"/>
                        </a:rPr>
                        <a:t>45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</a:tr>
              <a:tr h="26373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solidFill>
                            <a:srgbClr val="75367A"/>
                          </a:solidFill>
                          <a:effectLst/>
                          <a:latin typeface="Arial"/>
                          <a:cs typeface="Arial"/>
                        </a:rPr>
                        <a:t>51.7%</a:t>
                      </a:r>
                      <a:endParaRPr lang="en-US" altLang="ja-JP" sz="1400" b="0" i="0" u="none" strike="noStrike" dirty="0">
                        <a:solidFill>
                          <a:srgbClr val="75367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  <a:latin typeface="Arial"/>
                          <a:cs typeface="Arial"/>
                        </a:rPr>
                        <a:t>43.4%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  <a:latin typeface="Arial"/>
                          <a:cs typeface="Arial"/>
                        </a:rPr>
                        <a:t>35.0%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  <a:latin typeface="Arial"/>
                          <a:cs typeface="Arial"/>
                        </a:rPr>
                        <a:t>52.8%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  <a:latin typeface="Arial"/>
                          <a:cs typeface="Arial"/>
                        </a:rPr>
                        <a:t>60.0%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  <a:latin typeface="Arial"/>
                          <a:cs typeface="Arial"/>
                        </a:rPr>
                        <a:t>51.4%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  <a:latin typeface="Arial"/>
                          <a:cs typeface="Arial"/>
                        </a:rPr>
                        <a:t>68.4%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  <a:latin typeface="Arial"/>
                          <a:cs typeface="Arial"/>
                        </a:rPr>
                        <a:t>42.9%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  <a:latin typeface="Arial"/>
                          <a:cs typeface="Arial"/>
                        </a:rPr>
                        <a:t>60.8%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</a:tr>
              <a:tr h="2345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Arial"/>
                          <a:cs typeface="Arial"/>
                        </a:rPr>
                        <a:t>Years Studied English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solidFill>
                            <a:srgbClr val="75367A"/>
                          </a:solidFill>
                          <a:effectLst/>
                          <a:latin typeface="Arial"/>
                          <a:cs typeface="Arial"/>
                        </a:rPr>
                        <a:t>6.1</a:t>
                      </a:r>
                      <a:endParaRPr lang="en-US" altLang="ja-JP" sz="1400" b="0" i="0" u="none" strike="noStrike" dirty="0">
                        <a:solidFill>
                          <a:srgbClr val="75367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  <a:latin typeface="Arial"/>
                          <a:cs typeface="Arial"/>
                        </a:rPr>
                        <a:t>5.86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  <a:latin typeface="Arial"/>
                          <a:cs typeface="Arial"/>
                        </a:rPr>
                        <a:t>5.64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  <a:latin typeface="Arial"/>
                          <a:cs typeface="Arial"/>
                        </a:rPr>
                        <a:t>6.14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  <a:latin typeface="Arial"/>
                          <a:cs typeface="Arial"/>
                        </a:rPr>
                        <a:t>6.34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  <a:latin typeface="Arial"/>
                          <a:cs typeface="Arial"/>
                        </a:rPr>
                        <a:t>6.34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  <a:latin typeface="Arial"/>
                          <a:cs typeface="Arial"/>
                        </a:rPr>
                        <a:t>6.34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  <a:latin typeface="Arial"/>
                          <a:cs typeface="Arial"/>
                        </a:rPr>
                        <a:t>5.99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  <a:latin typeface="Arial"/>
                          <a:cs typeface="Arial"/>
                        </a:rPr>
                        <a:t>6.24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</a:tr>
              <a:tr h="454216"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Arial"/>
                          <a:cs typeface="Arial"/>
                        </a:rPr>
                        <a:t>Number of Students who have Lives or Studied Abroad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solidFill>
                            <a:srgbClr val="75367A"/>
                          </a:solidFill>
                          <a:effectLst/>
                          <a:latin typeface="Arial"/>
                          <a:cs typeface="Arial"/>
                        </a:rPr>
                        <a:t>6</a:t>
                      </a:r>
                      <a:endParaRPr lang="en-US" altLang="ja-JP" sz="1400" b="0" i="0" u="none" strike="noStrike" dirty="0">
                        <a:solidFill>
                          <a:srgbClr val="75367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  <a:latin typeface="Arial"/>
                          <a:cs typeface="Arial"/>
                        </a:rPr>
                        <a:t>3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  <a:latin typeface="Arial"/>
                          <a:cs typeface="Arial"/>
                        </a:rPr>
                        <a:t>2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  <a:latin typeface="Arial"/>
                          <a:cs typeface="Arial"/>
                        </a:rPr>
                        <a:t>1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  <a:latin typeface="Arial"/>
                          <a:cs typeface="Arial"/>
                        </a:rPr>
                        <a:t>3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  <a:latin typeface="Arial"/>
                          <a:cs typeface="Arial"/>
                        </a:rPr>
                        <a:t>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  <a:latin typeface="Arial"/>
                          <a:cs typeface="Arial"/>
                        </a:rPr>
                        <a:t>1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  <a:latin typeface="Arial"/>
                          <a:cs typeface="Arial"/>
                        </a:rPr>
                        <a:t>4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  <a:latin typeface="Arial"/>
                          <a:cs typeface="Arial"/>
                        </a:rPr>
                        <a:t>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</a:tr>
              <a:tr h="26373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solidFill>
                            <a:srgbClr val="75367A"/>
                          </a:solidFill>
                          <a:effectLst/>
                          <a:latin typeface="Arial"/>
                          <a:cs typeface="Arial"/>
                        </a:rPr>
                        <a:t>4.0%</a:t>
                      </a:r>
                      <a:endParaRPr lang="en-US" altLang="ja-JP" sz="1400" b="0" i="0" u="none" strike="noStrike" dirty="0">
                        <a:solidFill>
                          <a:srgbClr val="75367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  <a:latin typeface="Arial"/>
                          <a:cs typeface="Arial"/>
                        </a:rPr>
                        <a:t>3.9%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  <a:latin typeface="Arial"/>
                          <a:cs typeface="Arial"/>
                        </a:rPr>
                        <a:t>5.0%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  <a:latin typeface="Arial"/>
                          <a:cs typeface="Arial"/>
                        </a:rPr>
                        <a:t>2.8%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  <a:latin typeface="Arial"/>
                          <a:cs typeface="Arial"/>
                        </a:rPr>
                        <a:t>4.0%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  <a:latin typeface="Arial"/>
                          <a:cs typeface="Arial"/>
                        </a:rPr>
                        <a:t>5.4%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  <a:latin typeface="Arial"/>
                          <a:cs typeface="Arial"/>
                        </a:rPr>
                        <a:t>2.6%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  <a:latin typeface="Arial"/>
                          <a:cs typeface="Arial"/>
                        </a:rPr>
                        <a:t>5.2%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  <a:latin typeface="Arial"/>
                          <a:cs typeface="Arial"/>
                        </a:rPr>
                        <a:t>2.7%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157" marR="10157" marT="1015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524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502537"/>
              </p:ext>
            </p:extLst>
          </p:nvPr>
        </p:nvGraphicFramePr>
        <p:xfrm>
          <a:off x="0" y="907185"/>
          <a:ext cx="8177618" cy="5256339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525107"/>
                <a:gridCol w="2689297"/>
                <a:gridCol w="1325723"/>
                <a:gridCol w="1297813"/>
                <a:gridCol w="1339678"/>
              </a:tblGrid>
              <a:tr h="781582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Self-Reported Exposure to </a:t>
                      </a:r>
                      <a:r>
                        <a:rPr lang="en-US" sz="2400" u="none" strike="noStrike" dirty="0" smtClean="0">
                          <a:effectLst/>
                        </a:rPr>
                        <a:t>Extracurricular</a:t>
                      </a:r>
                    </a:p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English </a:t>
                      </a:r>
                      <a:r>
                        <a:rPr lang="en-US" sz="2400" u="none" strike="noStrike" dirty="0">
                          <a:effectLst/>
                        </a:rPr>
                        <a:t>Input by Japanese High School Students</a:t>
                      </a:r>
                      <a:endParaRPr lang="en-US" sz="2400" b="1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>
                    <a:lnB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23532"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>
                    <a:lnT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>
                    <a:lnT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Total Students (n=151)</a:t>
                      </a:r>
                      <a:endParaRPr lang="en-US" sz="1400" b="1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>
                    <a:lnT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High level Students (n=77)</a:t>
                      </a:r>
                      <a:endParaRPr lang="en-US" sz="1400" b="1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>
                    <a:lnT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Low level Students (n=74)</a:t>
                      </a:r>
                      <a:endParaRPr lang="en-US" sz="1400" b="1" i="0" u="none" strike="noStrike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>
                    <a:lnT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528">
                <a:tc rowSpan="6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VERBAL INPUT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vert="vert270" anchor="ctr">
                    <a:lnB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Native-speakers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1.71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>
                    <a:lnT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1.58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>
                    <a:lnT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solidFill>
                            <a:srgbClr val="75367A"/>
                          </a:solidFill>
                          <a:effectLst/>
                        </a:rPr>
                        <a:t>1.84</a:t>
                      </a:r>
                      <a:endParaRPr lang="en-US" altLang="ja-JP" sz="1600" b="0" i="0" u="none" strike="noStrike" dirty="0">
                        <a:solidFill>
                          <a:srgbClr val="75367A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>
                    <a:lnT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515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Non-native speakers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1.89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solidFill>
                            <a:srgbClr val="75367A"/>
                          </a:solidFill>
                          <a:effectLst/>
                        </a:rPr>
                        <a:t>1.94</a:t>
                      </a:r>
                      <a:endParaRPr lang="en-US" altLang="ja-JP" sz="1600" b="0" i="0" u="none" strike="noStrike" dirty="0">
                        <a:solidFill>
                          <a:srgbClr val="75367A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1.84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/>
                </a:tc>
              </a:tr>
              <a:tr h="2515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Movies/TV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2.03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1.96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solidFill>
                            <a:srgbClr val="75367A"/>
                          </a:solidFill>
                          <a:effectLst/>
                        </a:rPr>
                        <a:t>2.09</a:t>
                      </a:r>
                      <a:endParaRPr lang="en-US" altLang="ja-JP" sz="1600" b="0" i="0" u="none" strike="noStrike" dirty="0">
                        <a:solidFill>
                          <a:srgbClr val="75367A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/>
                </a:tc>
              </a:tr>
              <a:tr h="2515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Radio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1.52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solidFill>
                            <a:srgbClr val="75367A"/>
                          </a:solidFill>
                          <a:effectLst/>
                        </a:rPr>
                        <a:t>1.57</a:t>
                      </a:r>
                      <a:endParaRPr lang="en-US" altLang="ja-JP" sz="1600" b="0" i="0" u="none" strike="noStrike" dirty="0">
                        <a:solidFill>
                          <a:srgbClr val="75367A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1.47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/>
                </a:tc>
              </a:tr>
              <a:tr h="2515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Music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3.50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3.39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solidFill>
                            <a:srgbClr val="75367A"/>
                          </a:solidFill>
                          <a:effectLst/>
                        </a:rPr>
                        <a:t>3.61</a:t>
                      </a:r>
                      <a:endParaRPr lang="en-US" altLang="ja-JP" sz="1600" b="0" i="0" u="none" strike="noStrike" dirty="0">
                        <a:solidFill>
                          <a:srgbClr val="75367A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/>
                </a:tc>
              </a:tr>
              <a:tr h="2515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Online Media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>
                    <a:lnB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3.42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>
                    <a:lnB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3.34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>
                    <a:lnB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solidFill>
                            <a:srgbClr val="75367A"/>
                          </a:solidFill>
                          <a:effectLst/>
                        </a:rPr>
                        <a:t>3.51</a:t>
                      </a:r>
                      <a:endParaRPr lang="en-US" altLang="ja-JP" sz="1600" b="0" i="0" u="none" strike="noStrike" dirty="0">
                        <a:solidFill>
                          <a:srgbClr val="75367A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>
                    <a:lnB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553">
                <a:tc rowSpan="6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WRITTEN INPUT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vert="vert270" anchor="ctr">
                    <a:lnT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Books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>
                    <a:lnT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1.66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>
                    <a:lnT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1.65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>
                    <a:lnT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solidFill>
                            <a:srgbClr val="75367A"/>
                          </a:solidFill>
                          <a:effectLst/>
                        </a:rPr>
                        <a:t>1.66</a:t>
                      </a:r>
                      <a:endParaRPr lang="en-US" altLang="ja-JP" sz="1600" b="0" i="0" u="none" strike="noStrike" dirty="0">
                        <a:solidFill>
                          <a:srgbClr val="75367A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>
                    <a:lnT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515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Magazines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1.56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1.56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solidFill>
                            <a:srgbClr val="75367A"/>
                          </a:solidFill>
                          <a:effectLst/>
                        </a:rPr>
                        <a:t>1.57</a:t>
                      </a:r>
                      <a:endParaRPr lang="en-US" altLang="ja-JP" sz="1600" b="0" i="0" u="none" strike="noStrike" dirty="0">
                        <a:solidFill>
                          <a:srgbClr val="75367A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/>
                </a:tc>
              </a:tr>
              <a:tr h="2515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Comics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1.45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solidFill>
                            <a:srgbClr val="75367A"/>
                          </a:solidFill>
                          <a:effectLst/>
                        </a:rPr>
                        <a:t>1.52</a:t>
                      </a:r>
                      <a:endParaRPr lang="en-US" altLang="ja-JP" sz="1600" b="0" i="0" u="none" strike="noStrike" dirty="0">
                        <a:solidFill>
                          <a:srgbClr val="75367A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1.38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/>
                </a:tc>
              </a:tr>
              <a:tr h="2515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Newspapers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1.65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solidFill>
                            <a:srgbClr val="75367A"/>
                          </a:solidFill>
                          <a:effectLst/>
                        </a:rPr>
                        <a:t>1.79</a:t>
                      </a:r>
                      <a:endParaRPr lang="en-US" altLang="ja-JP" sz="1600" b="0" i="0" u="none" strike="noStrike" dirty="0">
                        <a:solidFill>
                          <a:srgbClr val="75367A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1.51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/>
                </a:tc>
              </a:tr>
              <a:tr h="2515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Email/text messages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1.74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solidFill>
                            <a:srgbClr val="75367A"/>
                          </a:solidFill>
                          <a:effectLst/>
                        </a:rPr>
                        <a:t>1.75</a:t>
                      </a:r>
                      <a:endParaRPr lang="en-US" altLang="ja-JP" sz="1600" b="0" i="0" u="none" strike="noStrike" dirty="0">
                        <a:solidFill>
                          <a:srgbClr val="75367A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1.73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/>
                </a:tc>
              </a:tr>
              <a:tr h="2515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Online Social Media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>
                    <a:lnB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1.86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>
                    <a:lnB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1.84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>
                    <a:lnB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solidFill>
                            <a:srgbClr val="75367A"/>
                          </a:solidFill>
                          <a:effectLst/>
                        </a:rPr>
                        <a:t>1.88</a:t>
                      </a:r>
                      <a:endParaRPr lang="en-US" altLang="ja-JP" sz="1600" b="0" i="0" u="none" strike="noStrike" dirty="0">
                        <a:solidFill>
                          <a:srgbClr val="75367A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>
                    <a:lnB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79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MIXED-MODAL INPUT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vert="vert270" anchor="ctr">
                    <a:lnT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Movies/TV (with subtitles)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>
                    <a:lnT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2.57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>
                    <a:lnT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2.47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>
                    <a:lnT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solidFill>
                            <a:srgbClr val="75367A"/>
                          </a:solidFill>
                          <a:effectLst/>
                        </a:rPr>
                        <a:t>2.68</a:t>
                      </a:r>
                      <a:endParaRPr lang="en-US" altLang="ja-JP" sz="1600" b="0" i="0" u="none" strike="noStrike" dirty="0">
                        <a:solidFill>
                          <a:srgbClr val="75367A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>
                    <a:lnT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54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Music (with lyrics)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3.01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solidFill>
                            <a:srgbClr val="75367A"/>
                          </a:solidFill>
                          <a:effectLst/>
                        </a:rPr>
                        <a:t>3.07</a:t>
                      </a:r>
                      <a:endParaRPr lang="en-US" altLang="ja-JP" sz="1600" b="0" i="0" u="none" strike="noStrike" dirty="0">
                        <a:solidFill>
                          <a:srgbClr val="75367A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2.96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307" marR="12307" marT="1230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312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6283865"/>
              </p:ext>
            </p:extLst>
          </p:nvPr>
        </p:nvGraphicFramePr>
        <p:xfrm>
          <a:off x="525225" y="232503"/>
          <a:ext cx="8015222" cy="7066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6006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746329"/>
              </p:ext>
            </p:extLst>
          </p:nvPr>
        </p:nvGraphicFramePr>
        <p:xfrm>
          <a:off x="1" y="851361"/>
          <a:ext cx="8093888" cy="5642481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3703601"/>
                <a:gridCol w="1474686"/>
                <a:gridCol w="1440915"/>
                <a:gridCol w="1474686"/>
              </a:tblGrid>
              <a:tr h="53367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Enjoyable Factor</a:t>
                      </a:r>
                      <a:endParaRPr lang="en-US" sz="3200" b="1" i="0" u="none" strike="noStrike" dirty="0">
                        <a:solidFill>
                          <a:srgbClr val="1F497D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7088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Attitudes and Beliefs of Japanese High School Students toward Extracurricular English Input</a:t>
                      </a:r>
                      <a:endParaRPr lang="en-US" sz="2000" b="1" i="0" u="none" strike="noStrike" dirty="0">
                        <a:solidFill>
                          <a:srgbClr val="1F497D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>
                    <a:lnB w="28575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9823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>
                    <a:lnT w="28575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Total Students (n=151)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>
                    <a:lnT w="28575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High level students (n=77)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>
                    <a:lnT w="28575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Low level students (n=74)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>
                    <a:lnT w="28575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3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Native-speakers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2.84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>
                    <a:lnT w="28575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2.75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>
                    <a:lnT w="28575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solidFill>
                            <a:srgbClr val="75367A"/>
                          </a:solidFill>
                          <a:effectLst/>
                        </a:rPr>
                        <a:t>2.93</a:t>
                      </a:r>
                      <a:endParaRPr lang="en-US" altLang="ja-JP" sz="1600" b="0" i="0" u="none" strike="noStrike" dirty="0">
                        <a:solidFill>
                          <a:srgbClr val="75367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>
                    <a:lnT w="28575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2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Non-native Speakers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2.66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solidFill>
                            <a:srgbClr val="75367A"/>
                          </a:solidFill>
                          <a:effectLst/>
                        </a:rPr>
                        <a:t>2.68</a:t>
                      </a:r>
                      <a:endParaRPr lang="en-US" altLang="ja-JP" sz="1600" b="0" i="0" u="none" strike="noStrike" dirty="0">
                        <a:solidFill>
                          <a:srgbClr val="75367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2.64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/>
                </a:tc>
              </a:tr>
              <a:tr h="282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Movies/TV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2.50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solidFill>
                            <a:srgbClr val="75367A"/>
                          </a:solidFill>
                          <a:effectLst/>
                        </a:rPr>
                        <a:t>2.51</a:t>
                      </a:r>
                      <a:endParaRPr lang="en-US" altLang="ja-JP" sz="1600" b="0" i="0" u="none" strike="noStrike" dirty="0">
                        <a:solidFill>
                          <a:srgbClr val="75367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2.50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/>
                </a:tc>
              </a:tr>
              <a:tr h="282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Radio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1.82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solidFill>
                            <a:srgbClr val="75367A"/>
                          </a:solidFill>
                          <a:effectLst/>
                        </a:rPr>
                        <a:t>1.86</a:t>
                      </a:r>
                      <a:endParaRPr lang="en-US" altLang="ja-JP" sz="1600" b="0" i="0" u="none" strike="noStrike" dirty="0">
                        <a:solidFill>
                          <a:srgbClr val="75367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1.78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/>
                </a:tc>
              </a:tr>
              <a:tr h="282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Music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3.93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3.91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solidFill>
                            <a:srgbClr val="75367A"/>
                          </a:solidFill>
                          <a:effectLst/>
                        </a:rPr>
                        <a:t>3.96</a:t>
                      </a:r>
                      <a:endParaRPr lang="en-US" altLang="ja-JP" sz="1600" b="0" i="0" u="none" strike="noStrike" dirty="0">
                        <a:solidFill>
                          <a:srgbClr val="75367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/>
                </a:tc>
              </a:tr>
              <a:tr h="282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Online Media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>
                    <a:lnB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3.60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>
                    <a:lnB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3.56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>
                    <a:lnB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solidFill>
                            <a:srgbClr val="75367A"/>
                          </a:solidFill>
                          <a:effectLst/>
                        </a:rPr>
                        <a:t>3.65</a:t>
                      </a:r>
                      <a:endParaRPr lang="en-US" altLang="ja-JP" sz="1600" b="0" i="0" u="none" strike="noStrike" dirty="0">
                        <a:solidFill>
                          <a:srgbClr val="75367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>
                    <a:lnB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Books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>
                    <a:lnT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2.19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>
                    <a:lnT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2.19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>
                    <a:lnT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2.19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>
                    <a:lnT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2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Magazines/Periodicals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2.02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solidFill>
                            <a:srgbClr val="75367A"/>
                          </a:solidFill>
                          <a:effectLst/>
                        </a:rPr>
                        <a:t>2.03</a:t>
                      </a:r>
                      <a:endParaRPr lang="en-US" altLang="ja-JP" sz="1600" b="0" i="0" u="none" strike="noStrike" dirty="0">
                        <a:solidFill>
                          <a:srgbClr val="75367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2.01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/>
                </a:tc>
              </a:tr>
              <a:tr h="282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Comics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1.97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1.94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solidFill>
                            <a:srgbClr val="75367A"/>
                          </a:solidFill>
                          <a:effectLst/>
                        </a:rPr>
                        <a:t>2.01</a:t>
                      </a:r>
                      <a:endParaRPr lang="en-US" altLang="ja-JP" sz="1600" b="0" i="0" u="none" strike="noStrike" dirty="0">
                        <a:solidFill>
                          <a:srgbClr val="75367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/>
                </a:tc>
              </a:tr>
              <a:tr h="282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Nespaper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2.04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solidFill>
                            <a:srgbClr val="75367A"/>
                          </a:solidFill>
                          <a:effectLst/>
                        </a:rPr>
                        <a:t>2.14</a:t>
                      </a:r>
                      <a:endParaRPr lang="en-US" altLang="ja-JP" sz="1600" b="0" i="0" u="none" strike="noStrike" dirty="0">
                        <a:solidFill>
                          <a:srgbClr val="75367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1.93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/>
                </a:tc>
              </a:tr>
              <a:tr h="282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Email/text messages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2.03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1.99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solidFill>
                            <a:srgbClr val="75367A"/>
                          </a:solidFill>
                          <a:effectLst/>
                        </a:rPr>
                        <a:t>2.07</a:t>
                      </a:r>
                      <a:endParaRPr lang="en-US" altLang="ja-JP" sz="1600" b="0" i="0" u="none" strike="noStrike" dirty="0">
                        <a:solidFill>
                          <a:srgbClr val="75367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/>
                </a:tc>
              </a:tr>
              <a:tr h="282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Online Social Media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>
                    <a:lnB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2.06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>
                    <a:lnB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1.99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>
                    <a:lnB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solidFill>
                            <a:srgbClr val="75367A"/>
                          </a:solidFill>
                          <a:effectLst/>
                        </a:rPr>
                        <a:t>2.14</a:t>
                      </a:r>
                      <a:endParaRPr lang="en-US" altLang="ja-JP" sz="1600" b="0" i="0" u="none" strike="noStrike" dirty="0">
                        <a:solidFill>
                          <a:srgbClr val="75367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>
                    <a:lnB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Movies/TV (with subtitles)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>
                    <a:lnT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3.07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>
                    <a:lnT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3.03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>
                    <a:lnT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solidFill>
                            <a:srgbClr val="75367A"/>
                          </a:solidFill>
                          <a:effectLst/>
                        </a:rPr>
                        <a:t>3.11</a:t>
                      </a:r>
                      <a:endParaRPr lang="en-US" altLang="ja-JP" sz="1600" b="0" i="0" u="none" strike="noStrike" dirty="0">
                        <a:solidFill>
                          <a:srgbClr val="75367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>
                    <a:lnT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2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Music (with lyrics)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3.37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solidFill>
                            <a:srgbClr val="75367A"/>
                          </a:solidFill>
                          <a:effectLst/>
                        </a:rPr>
                        <a:t>3.39</a:t>
                      </a:r>
                      <a:endParaRPr lang="en-US" altLang="ja-JP" sz="1600" b="0" i="0" u="none" strike="noStrike" dirty="0">
                        <a:solidFill>
                          <a:srgbClr val="75367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3.35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510" marR="10510" marT="1051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035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6309481"/>
              </p:ext>
            </p:extLst>
          </p:nvPr>
        </p:nvGraphicFramePr>
        <p:xfrm>
          <a:off x="181416" y="334962"/>
          <a:ext cx="8693951" cy="6523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0266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054057"/>
              </p:ext>
            </p:extLst>
          </p:nvPr>
        </p:nvGraphicFramePr>
        <p:xfrm>
          <a:off x="0" y="753668"/>
          <a:ext cx="8177617" cy="5739342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3741914"/>
                <a:gridCol w="1489941"/>
                <a:gridCol w="1455821"/>
                <a:gridCol w="1489941"/>
              </a:tblGrid>
              <a:tr h="47164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Effectiveness in Learning English Factor</a:t>
                      </a:r>
                      <a:endParaRPr lang="en-US" sz="3200" b="1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3688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Attitudes and Beliefs of Japanese High School Students toward Extracurricular English Input</a:t>
                      </a:r>
                      <a:endParaRPr lang="en-US" sz="2000" b="1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>
                    <a:lnB w="28575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0043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u="none" strike="noStrike">
                          <a:effectLst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>
                    <a:lnT w="28575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Total Students (n=151)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>
                    <a:lnT w="28575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High level students (n=77)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>
                    <a:lnT w="28575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Low level students (n=74)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>
                    <a:lnT w="28575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Native-speakers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4.21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>
                    <a:lnT w="28575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4.21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>
                    <a:lnT w="28575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4.22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>
                    <a:lnT w="28575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3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Non-native Speakers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3.19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3.35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3.01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</a:tr>
              <a:tr h="303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Movies/TV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3.64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3.60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3.69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</a:tr>
              <a:tr h="303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Radio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3.39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3.40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3.38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</a:tr>
              <a:tr h="303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Music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3.62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3.49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3.74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</a:tr>
              <a:tr h="303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Online Media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>
                    <a:lnB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3.03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>
                    <a:lnB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2.92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>
                    <a:lnB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3.15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>
                    <a:lnB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Books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>
                    <a:lnT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3.62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>
                    <a:lnT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3.66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>
                    <a:lnT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3.58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>
                    <a:lnT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3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Magazines/Periodicals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3.28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3.39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3.18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</a:tr>
              <a:tr h="303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Comics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2.97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3.08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2.86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</a:tr>
              <a:tr h="303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Nespaper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3.52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3.49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3.54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</a:tr>
              <a:tr h="303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Email/text messages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2.92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3.09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2.74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</a:tr>
              <a:tr h="303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Online Social Media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>
                    <a:lnB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2.89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>
                    <a:lnB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2.92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>
                    <a:lnB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2.85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>
                    <a:lnB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Movies/TV (with subtitles)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>
                    <a:lnT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3.60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>
                    <a:lnT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3.60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>
                    <a:lnT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3.59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>
                    <a:lnT w="127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3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Music (with lyrics)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3.65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3.63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3.68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370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2554639"/>
              </p:ext>
            </p:extLst>
          </p:nvPr>
        </p:nvGraphicFramePr>
        <p:xfrm>
          <a:off x="125595" y="293092"/>
          <a:ext cx="8763727" cy="656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9418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910041"/>
              </p:ext>
            </p:extLst>
          </p:nvPr>
        </p:nvGraphicFramePr>
        <p:xfrm>
          <a:off x="0" y="669931"/>
          <a:ext cx="8205529" cy="5935356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3754686"/>
                <a:gridCol w="1495027"/>
                <a:gridCol w="1460789"/>
                <a:gridCol w="1495027"/>
              </a:tblGrid>
              <a:tr h="49342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Motivational Learning English Factor</a:t>
                      </a:r>
                      <a:endParaRPr lang="en-US" sz="3200" b="1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9468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Attitudes and Beliefs of Japanese High School Students toward Extracurricular English Input</a:t>
                      </a:r>
                      <a:endParaRPr lang="en-US" sz="2000" b="1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>
                    <a:lnB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084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>
                    <a:lnT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Total Students (n=151)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>
                    <a:lnT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High level students (n=77)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>
                    <a:lnT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Low level students (n=74)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>
                    <a:lnT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Native-speakers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3.87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>
                    <a:lnT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3.88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>
                    <a:lnT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3.85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>
                    <a:lnT w="38100" cap="flat" cmpd="sng" algn="ctr">
                      <a:solidFill>
                        <a:srgbClr val="330F42">
                          <a:lumMod val="25000"/>
                          <a:lumOff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7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Non-native Speakers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2.97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3.10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2.82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</a:tr>
              <a:tr h="317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Movies/TV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3.44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3.43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3.45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</a:tr>
              <a:tr h="317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Radio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2.81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2.86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2.76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</a:tr>
              <a:tr h="317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Music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3.75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3.67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3.82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</a:tr>
              <a:tr h="317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Online Media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2.98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2.82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3.15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</a:tr>
              <a:tr h="317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Books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3.19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3.22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3.16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</a:tr>
              <a:tr h="317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Magazines/Periodicals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2.93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2.95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2.92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</a:tr>
              <a:tr h="317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Comics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2.68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2.73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2.64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</a:tr>
              <a:tr h="317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Nespaper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3.07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2.99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3.16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</a:tr>
              <a:tr h="317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Email/text messages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2.74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2.77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2.70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</a:tr>
              <a:tr h="317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Online Social Media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2.71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2.73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2.69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</a:tr>
              <a:tr h="317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Movies/TV (with subtitles)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3.42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3.39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3.46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</a:tr>
              <a:tr h="317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Music (with lyrics)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3.57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3.45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3.69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510" marR="10510" marT="1051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3700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9299676"/>
              </p:ext>
            </p:extLst>
          </p:nvPr>
        </p:nvGraphicFramePr>
        <p:xfrm>
          <a:off x="125594" y="265178"/>
          <a:ext cx="8791637" cy="6592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9418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525382"/>
              </p:ext>
            </p:extLst>
          </p:nvPr>
        </p:nvGraphicFramePr>
        <p:xfrm>
          <a:off x="843112" y="279134"/>
          <a:ext cx="6980442" cy="276344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2817793"/>
                <a:gridCol w="1398223"/>
                <a:gridCol w="1366203"/>
                <a:gridCol w="1398223"/>
              </a:tblGrid>
              <a:tr h="80139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Self-Reported Motivation of </a:t>
                      </a:r>
                      <a:r>
                        <a:rPr lang="en-US" sz="2400" u="none" strike="noStrike" dirty="0" smtClean="0">
                          <a:effectLst/>
                        </a:rPr>
                        <a:t>Japanese</a:t>
                      </a:r>
                    </a:p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High </a:t>
                      </a:r>
                      <a:r>
                        <a:rPr lang="en-US" sz="2400" u="none" strike="noStrike" dirty="0">
                          <a:effectLst/>
                        </a:rPr>
                        <a:t>School Students to </a:t>
                      </a:r>
                      <a:r>
                        <a:rPr lang="en-US" sz="2400" u="none" strike="noStrike" dirty="0" smtClean="0">
                          <a:effectLst/>
                        </a:rPr>
                        <a:t>Learn</a:t>
                      </a:r>
                      <a:r>
                        <a:rPr lang="en-US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400" u="none" strike="noStrike" dirty="0" smtClean="0">
                          <a:effectLst/>
                        </a:rPr>
                        <a:t>English</a:t>
                      </a:r>
                      <a:endParaRPr lang="en-US" sz="2400" b="1" i="0" u="none" strike="noStrike" dirty="0">
                        <a:solidFill>
                          <a:srgbClr val="1F497D"/>
                        </a:solidFill>
                        <a:effectLst/>
                        <a:latin typeface="ＭＳ Ｐゴシック"/>
                      </a:endParaRPr>
                    </a:p>
                  </a:txBody>
                  <a:tcPr marL="11554" marR="11554" marT="11554" marB="0" anchor="b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42152"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1554" marR="11554" marT="115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Total Students (n=151)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1554" marR="11554" marT="115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High level students (n=77)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1554" marR="11554" marT="115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Low level students (n=74)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1554" marR="11554" marT="11554" marB="0" anchor="b"/>
                </a:tc>
              </a:tr>
              <a:tr h="5250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 want to learn English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1554" marR="11554" marT="11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u="none" strike="noStrike" dirty="0">
                          <a:effectLst/>
                        </a:rPr>
                        <a:t>4.19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1554" marR="11554" marT="11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u="none" strike="noStrike" dirty="0">
                          <a:effectLst/>
                        </a:rPr>
                        <a:t>4.16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1554" marR="11554" marT="11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u="none" strike="noStrike" dirty="0">
                          <a:solidFill>
                            <a:schemeClr val="accent2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4.23</a:t>
                      </a:r>
                      <a:endParaRPr lang="en-US" altLang="ja-JP" sz="1800" b="0" i="0" u="none" strike="noStrike" dirty="0">
                        <a:solidFill>
                          <a:schemeClr val="accent2">
                            <a:lumMod val="50000"/>
                            <a:lumOff val="50000"/>
                          </a:schemeClr>
                        </a:solidFill>
                        <a:effectLst/>
                        <a:latin typeface="ＭＳ Ｐゴシック"/>
                      </a:endParaRPr>
                    </a:p>
                  </a:txBody>
                  <a:tcPr marL="11554" marR="11554" marT="11554" marB="0" anchor="b"/>
                </a:tc>
              </a:tr>
              <a:tr h="497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English is useful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1554" marR="11554" marT="11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u="none" strike="noStrike">
                          <a:effectLst/>
                        </a:rPr>
                        <a:t>4.30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1554" marR="11554" marT="11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u="none" strike="noStrike" dirty="0">
                          <a:solidFill>
                            <a:srgbClr val="B050D7"/>
                          </a:solidFill>
                          <a:effectLst/>
                        </a:rPr>
                        <a:t>4.37</a:t>
                      </a:r>
                      <a:endParaRPr lang="en-US" altLang="ja-JP" sz="1800" b="0" i="0" u="none" strike="noStrike" dirty="0">
                        <a:solidFill>
                          <a:srgbClr val="B050D7"/>
                        </a:solidFill>
                        <a:effectLst/>
                        <a:latin typeface="ＭＳ Ｐゴシック"/>
                      </a:endParaRPr>
                    </a:p>
                  </a:txBody>
                  <a:tcPr marL="11554" marR="11554" marT="11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u="none" strike="noStrike" dirty="0">
                          <a:effectLst/>
                        </a:rPr>
                        <a:t>4.23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1554" marR="11554" marT="11554" marB="0" anchor="b"/>
                </a:tc>
              </a:tr>
              <a:tr h="497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Enjoy learning English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1554" marR="11554" marT="11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u="none" strike="noStrike">
                          <a:effectLst/>
                        </a:rPr>
                        <a:t>3.77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1554" marR="11554" marT="11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u="none" strike="noStrike" dirty="0">
                          <a:solidFill>
                            <a:srgbClr val="B050D7"/>
                          </a:solidFill>
                          <a:effectLst/>
                        </a:rPr>
                        <a:t>3.86</a:t>
                      </a:r>
                      <a:endParaRPr lang="en-US" altLang="ja-JP" sz="1800" b="0" i="0" u="none" strike="noStrike" dirty="0">
                        <a:solidFill>
                          <a:srgbClr val="B050D7"/>
                        </a:solidFill>
                        <a:effectLst/>
                        <a:latin typeface="ＭＳ Ｐゴシック"/>
                      </a:endParaRPr>
                    </a:p>
                  </a:txBody>
                  <a:tcPr marL="11554" marR="11554" marT="11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u="none" strike="noStrike" dirty="0">
                          <a:effectLst/>
                        </a:rPr>
                        <a:t>3.68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1554" marR="11554" marT="11554" marB="0" anchor="b"/>
                </a:tc>
              </a:tr>
            </a:tbl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941341"/>
              </p:ext>
            </p:extLst>
          </p:nvPr>
        </p:nvGraphicFramePr>
        <p:xfrm>
          <a:off x="320965" y="3367022"/>
          <a:ext cx="7758968" cy="3490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3386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400" dirty="0" smtClean="0"/>
              <a:t>Objective</a:t>
            </a:r>
            <a:endParaRPr kumimoji="1" lang="ja-JP" alt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6224" y="1422929"/>
            <a:ext cx="6185959" cy="4144963"/>
          </a:xfrm>
        </p:spPr>
        <p:txBody>
          <a:bodyPr/>
          <a:lstStyle/>
          <a:p>
            <a:pPr marL="363538" indent="-363538"/>
            <a:r>
              <a:rPr lang="en-US" altLang="ja-JP" sz="2800" dirty="0" smtClean="0"/>
              <a:t>To present data collected from a survey </a:t>
            </a:r>
            <a:r>
              <a:rPr lang="en-US" altLang="ja-JP" sz="2800" dirty="0"/>
              <a:t>s</a:t>
            </a:r>
            <a:r>
              <a:rPr lang="en-US" altLang="ja-JP" sz="2800" dirty="0" smtClean="0"/>
              <a:t>tudy of Japanese </a:t>
            </a:r>
            <a:r>
              <a:rPr lang="en-US" altLang="ja-JP" sz="2800" dirty="0"/>
              <a:t>EFL </a:t>
            </a:r>
            <a:r>
              <a:rPr lang="en-US" altLang="ja-JP" sz="2800" dirty="0" smtClean="0"/>
              <a:t>learners on what sources of input they have exposure to, their attitudes toward those sources of input, and, in general, how motivated they are to learn English.</a:t>
            </a:r>
            <a:endParaRPr lang="en-US" altLang="ja-JP" sz="2800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962894" y="1912075"/>
            <a:ext cx="488424" cy="494592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3645666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DISCUSSION</a:t>
            </a:r>
            <a:endParaRPr kumimoji="1" lang="ja-JP" alt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462" y="181438"/>
            <a:ext cx="7200770" cy="6676562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Limitations</a:t>
            </a:r>
          </a:p>
          <a:p>
            <a:pPr lvl="1"/>
            <a:r>
              <a:rPr kumimoji="1" lang="en-US" altLang="ja-JP" dirty="0" smtClean="0"/>
              <a:t>Determination of high vs. low level students</a:t>
            </a:r>
          </a:p>
          <a:p>
            <a:pPr lvl="1"/>
            <a:r>
              <a:rPr lang="en-US" altLang="ja-JP" dirty="0"/>
              <a:t>Quantification of amount of </a:t>
            </a:r>
            <a:r>
              <a:rPr lang="en-US" altLang="ja-JP" dirty="0" smtClean="0"/>
              <a:t>exposure</a:t>
            </a:r>
          </a:p>
          <a:p>
            <a:pPr lvl="1"/>
            <a:r>
              <a:rPr lang="en-US" altLang="ja-JP" dirty="0" smtClean="0"/>
              <a:t>Focus group vs. Target group</a:t>
            </a:r>
            <a:endParaRPr lang="ja-JP" altLang="en-US" dirty="0"/>
          </a:p>
          <a:p>
            <a:pPr lvl="1"/>
            <a:r>
              <a:rPr lang="en-US" altLang="ja-JP" dirty="0" smtClean="0"/>
              <a:t>No correlations drawn</a:t>
            </a:r>
          </a:p>
          <a:p>
            <a:r>
              <a:rPr kumimoji="1" lang="en-US" altLang="ja-JP" dirty="0" smtClean="0"/>
              <a:t>Future Extension</a:t>
            </a:r>
          </a:p>
          <a:p>
            <a:pPr lvl="1"/>
            <a:r>
              <a:rPr lang="en-US" altLang="ja-JP" dirty="0" smtClean="0"/>
              <a:t>Draw correlations</a:t>
            </a:r>
          </a:p>
          <a:p>
            <a:pPr lvl="1"/>
            <a:r>
              <a:rPr kumimoji="1" lang="en-US" altLang="ja-JP" dirty="0" smtClean="0"/>
              <a:t>Follow future study with qualitative data collection</a:t>
            </a:r>
          </a:p>
          <a:p>
            <a:pPr lvl="1"/>
            <a:r>
              <a:rPr lang="en-US" altLang="ja-JP" dirty="0" smtClean="0"/>
              <a:t>Gather information on availability/access to input</a:t>
            </a:r>
            <a:endParaRPr lang="en-US" altLang="ja-JP" dirty="0"/>
          </a:p>
          <a:p>
            <a:pPr marL="265113" indent="-265113"/>
            <a:r>
              <a:rPr lang="en-US" altLang="ja-JP" dirty="0" smtClean="0"/>
              <a:t>Pedagogical Implications</a:t>
            </a:r>
          </a:p>
          <a:p>
            <a:pPr marL="493713" lvl="1" indent="-265113"/>
            <a:r>
              <a:rPr kumimoji="1" lang="en-US" altLang="ja-JP" dirty="0" smtClean="0"/>
              <a:t>No distinct differences between low level and high level students.  In many cases, the low-level students had more exposure to input and higher motivation levels.</a:t>
            </a:r>
          </a:p>
          <a:p>
            <a:pPr marL="1158875" lvl="1" indent="-265113"/>
            <a:r>
              <a:rPr lang="en-US" altLang="ja-JP" dirty="0" smtClean="0"/>
              <a:t>From focus group/liaison in Japan:</a:t>
            </a:r>
          </a:p>
          <a:p>
            <a:pPr marL="1465262" lvl="2" indent="-342900">
              <a:buFont typeface="+mj-lt"/>
              <a:buAutoNum type="arabicPeriod"/>
            </a:pPr>
            <a:r>
              <a:rPr lang="en-US" altLang="ja-JP" dirty="0" smtClean="0"/>
              <a:t>higher level students may have less free time outside of the classroom for exposure to English</a:t>
            </a:r>
          </a:p>
          <a:p>
            <a:pPr marL="1465262" lvl="2" indent="-342900">
              <a:buFont typeface="+mj-lt"/>
              <a:buAutoNum type="arabicPeriod"/>
            </a:pPr>
            <a:r>
              <a:rPr lang="en-US" altLang="ja-JP" dirty="0" smtClean="0"/>
              <a:t>“test driven” and seek “short-cuts”</a:t>
            </a:r>
          </a:p>
          <a:p>
            <a:pPr marL="1465262" lvl="2" indent="-342900">
              <a:buFont typeface="+mj-lt"/>
              <a:buAutoNum type="arabicPeriod"/>
            </a:pPr>
            <a:r>
              <a:rPr lang="en-US" altLang="ja-JP" dirty="0" smtClean="0"/>
              <a:t>growing tendency to feel that there is no need for English in Japan.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3774297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2944877"/>
            <a:ext cx="5919528" cy="1270064"/>
          </a:xfrm>
        </p:spPr>
        <p:txBody>
          <a:bodyPr>
            <a:noAutofit/>
          </a:bodyPr>
          <a:lstStyle/>
          <a:p>
            <a:r>
              <a:rPr kumimoji="1" lang="en-US" altLang="ja-JP" sz="8000" dirty="0" smtClean="0"/>
              <a:t>QUESTIONS</a:t>
            </a:r>
            <a:endParaRPr kumimoji="1" lang="ja-JP" altLang="en-US" sz="8000" dirty="0"/>
          </a:p>
        </p:txBody>
      </p:sp>
      <p:sp>
        <p:nvSpPr>
          <p:cNvPr id="6" name="Rectangle 5"/>
          <p:cNvSpPr/>
          <p:nvPr/>
        </p:nvSpPr>
        <p:spPr>
          <a:xfrm>
            <a:off x="8392005" y="4214941"/>
            <a:ext cx="751995" cy="7324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768425" y="146898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0825" y="977895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02995" y="330213"/>
            <a:ext cx="413309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72691" y="714796"/>
            <a:ext cx="4133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163663" y="2368904"/>
            <a:ext cx="740923" cy="21236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3800" b="1" dirty="0">
                <a:solidFill>
                  <a:srgbClr val="BEBD00"/>
                </a:solidFill>
              </a:rPr>
              <a:t>?</a:t>
            </a:r>
            <a:endParaRPr sz="13800" b="1" dirty="0">
              <a:solidFill>
                <a:srgbClr val="BEB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67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127" y="484093"/>
            <a:ext cx="1249197" cy="4773707"/>
          </a:xfrm>
        </p:spPr>
        <p:txBody>
          <a:bodyPr vert="vert270"/>
          <a:lstStyle/>
          <a:p>
            <a:r>
              <a:rPr kumimoji="1" lang="en-US" altLang="ja-JP" sz="8000" dirty="0" smtClean="0"/>
              <a:t>Overview</a:t>
            </a:r>
            <a:endParaRPr kumimoji="1" lang="ja-JP" alt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5175" y="484094"/>
            <a:ext cx="5319611" cy="5642070"/>
          </a:xfrm>
        </p:spPr>
        <p:txBody>
          <a:bodyPr>
            <a:normAutofit/>
          </a:bodyPr>
          <a:lstStyle/>
          <a:p>
            <a:r>
              <a:rPr lang="en-US" altLang="ja-JP" sz="2400" dirty="0" smtClean="0"/>
              <a:t>Theoretical Background</a:t>
            </a:r>
          </a:p>
          <a:p>
            <a:r>
              <a:rPr lang="en-US" altLang="ja-JP" sz="2400" dirty="0" smtClean="0"/>
              <a:t>Research Questions</a:t>
            </a:r>
          </a:p>
          <a:p>
            <a:r>
              <a:rPr kumimoji="1" lang="en-US" altLang="ja-JP" sz="2400" dirty="0" smtClean="0"/>
              <a:t>Methodology</a:t>
            </a:r>
          </a:p>
          <a:p>
            <a:pPr lvl="1"/>
            <a:r>
              <a:rPr lang="en-US" altLang="ja-JP" sz="2000" dirty="0" smtClean="0"/>
              <a:t>Participants</a:t>
            </a:r>
          </a:p>
          <a:p>
            <a:pPr lvl="1"/>
            <a:r>
              <a:rPr kumimoji="1" lang="en-US" altLang="ja-JP" sz="2000" dirty="0" smtClean="0"/>
              <a:t>Questionnaire</a:t>
            </a:r>
          </a:p>
          <a:p>
            <a:pPr lvl="1"/>
            <a:r>
              <a:rPr kumimoji="1" lang="en-US" altLang="ja-JP" sz="2000" dirty="0" smtClean="0"/>
              <a:t>Questionnaire Design</a:t>
            </a:r>
          </a:p>
          <a:p>
            <a:r>
              <a:rPr lang="en-US" altLang="ja-JP" sz="2400" dirty="0" smtClean="0"/>
              <a:t>Procedure</a:t>
            </a:r>
          </a:p>
          <a:p>
            <a:r>
              <a:rPr kumimoji="1" lang="en-US" altLang="ja-JP" sz="2400" dirty="0" smtClean="0"/>
              <a:t>Results/Discussion</a:t>
            </a:r>
          </a:p>
          <a:p>
            <a:r>
              <a:rPr lang="en-US" altLang="ja-JP" sz="2400" dirty="0" smtClean="0"/>
              <a:t>References</a:t>
            </a:r>
          </a:p>
          <a:p>
            <a:r>
              <a:rPr kumimoji="1" lang="en-US" altLang="ja-JP" sz="2400" dirty="0" smtClean="0"/>
              <a:t>Questions &amp; Comments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74284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Theoretical Background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23590"/>
            <a:ext cx="7556313" cy="4702574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Importance of English due to globalization</a:t>
            </a:r>
          </a:p>
          <a:p>
            <a:pPr lvl="1"/>
            <a:r>
              <a:rPr lang="en-US" altLang="ja-JP" dirty="0"/>
              <a:t>Dominance of English music, movies, and </a:t>
            </a:r>
            <a:r>
              <a:rPr lang="en-US" altLang="ja-JP" dirty="0" smtClean="0"/>
              <a:t>television has lead to an English world culture</a:t>
            </a:r>
            <a:endParaRPr kumimoji="1" lang="en-US" altLang="ja-JP" dirty="0" smtClean="0"/>
          </a:p>
          <a:p>
            <a:r>
              <a:rPr kumimoji="1" lang="en-US" altLang="ja-JP" dirty="0" smtClean="0"/>
              <a:t>Importance of Input and Interaction on Second Language Acquisition</a:t>
            </a:r>
          </a:p>
          <a:p>
            <a:pPr lvl="1"/>
            <a:r>
              <a:rPr lang="en-US" altLang="ja-JP" dirty="0" smtClean="0"/>
              <a:t>Input must be comprehensible, interesting/relevant, in large quantity, and authentic (</a:t>
            </a:r>
            <a:r>
              <a:rPr lang="en-US" altLang="ja-JP" dirty="0" err="1"/>
              <a:t>Krashen</a:t>
            </a:r>
            <a:r>
              <a:rPr lang="en-US" altLang="ja-JP" dirty="0"/>
              <a:t> </a:t>
            </a:r>
            <a:r>
              <a:rPr lang="en-US" altLang="ja-JP" dirty="0" smtClean="0"/>
              <a:t>1982</a:t>
            </a:r>
            <a:r>
              <a:rPr lang="en-US" altLang="ja-JP" dirty="0"/>
              <a:t>)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Input is not enough, interaction must be present for acquisition to occur (</a:t>
            </a:r>
            <a:r>
              <a:rPr lang="en-US" altLang="ja-JP" dirty="0" smtClean="0"/>
              <a:t>Long 1985, 1996)</a:t>
            </a:r>
            <a:endParaRPr kumimoji="1" lang="en-US" altLang="ja-JP" dirty="0" smtClean="0"/>
          </a:p>
          <a:p>
            <a:r>
              <a:rPr lang="en-US" altLang="ja-JP" dirty="0" smtClean="0"/>
              <a:t>Importance of Motivation on Second Language Acquisition</a:t>
            </a:r>
          </a:p>
          <a:p>
            <a:pPr lvl="1"/>
            <a:r>
              <a:rPr lang="en-US" altLang="ja-JP" dirty="0" smtClean="0"/>
              <a:t>Integrative motivation, the highest and most facilitative form of motivation to learn a language (Gardner 2001)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2509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Theoretical Background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/>
          <a:lstStyle/>
          <a:p>
            <a:pPr marL="1158875" indent="0">
              <a:buNone/>
            </a:pPr>
            <a:r>
              <a:rPr lang="en-US" altLang="ja-JP" dirty="0" smtClean="0">
                <a:solidFill>
                  <a:srgbClr val="666699"/>
                </a:solidFill>
              </a:rPr>
              <a:t>What happens when EFL learners have no exposure to the L2 in authentic contexts?</a:t>
            </a:r>
          </a:p>
          <a:p>
            <a:pPr marL="1158875" lvl="1" indent="0">
              <a:buNone/>
            </a:pPr>
            <a:r>
              <a:rPr lang="en-US" altLang="ja-JP" sz="1200" dirty="0" smtClean="0"/>
              <a:t>Don’t travel abroad, no personal contact with foreigners, no need for L2 in L1 culture</a:t>
            </a:r>
          </a:p>
          <a:p>
            <a:pPr marL="1158875" indent="0">
              <a:buNone/>
            </a:pPr>
            <a:r>
              <a:rPr lang="en-US" altLang="ja-JP" dirty="0">
                <a:solidFill>
                  <a:schemeClr val="accent3"/>
                </a:solidFill>
              </a:rPr>
              <a:t>What happens when there is no or little exposure to English in the EFL classroom</a:t>
            </a:r>
            <a:r>
              <a:rPr lang="en-US" altLang="ja-JP" dirty="0" smtClean="0">
                <a:solidFill>
                  <a:schemeClr val="accent3"/>
                </a:solidFill>
              </a:rPr>
              <a:t>?</a:t>
            </a:r>
          </a:p>
          <a:p>
            <a:r>
              <a:rPr lang="en-US" altLang="ja-JP" sz="1800" dirty="0" err="1"/>
              <a:t>I</a:t>
            </a:r>
            <a:r>
              <a:rPr lang="en-US" altLang="ja-JP" sz="1800" dirty="0" err="1" smtClean="0"/>
              <a:t>ntegrativeness</a:t>
            </a:r>
            <a:r>
              <a:rPr lang="en-US" altLang="ja-JP" sz="1800" dirty="0" smtClean="0"/>
              <a:t> </a:t>
            </a:r>
            <a:r>
              <a:rPr lang="en-US" altLang="ja-JP" sz="1800" dirty="0"/>
              <a:t>might have less explanatory power for learners in </a:t>
            </a:r>
            <a:r>
              <a:rPr lang="en-US" altLang="ja-JP" sz="1800" dirty="0" smtClean="0"/>
              <a:t>EFL contexts because </a:t>
            </a:r>
            <a:r>
              <a:rPr lang="en-US" altLang="ja-JP" sz="1800" dirty="0"/>
              <a:t>they rarely come into personal contact with L2 members. </a:t>
            </a:r>
            <a:r>
              <a:rPr lang="en-US" altLang="ja-JP" sz="1800" dirty="0" smtClean="0"/>
              <a:t>(</a:t>
            </a:r>
            <a:r>
              <a:rPr lang="en-US" altLang="ja-JP" sz="1800" dirty="0" err="1" smtClean="0"/>
              <a:t>Dornyei</a:t>
            </a:r>
            <a:r>
              <a:rPr lang="en-US" altLang="ja-JP" sz="1800" dirty="0" smtClean="0"/>
              <a:t> 1988)</a:t>
            </a:r>
          </a:p>
          <a:p>
            <a:r>
              <a:rPr lang="en-US" altLang="ja-JP" sz="1800" dirty="0" smtClean="0"/>
              <a:t>“Without </a:t>
            </a:r>
            <a:r>
              <a:rPr lang="en-US" altLang="ja-JP" sz="1800" dirty="0"/>
              <a:t>contact, </a:t>
            </a:r>
            <a:r>
              <a:rPr lang="en-US" altLang="ja-JP" sz="1800" dirty="0" smtClean="0"/>
              <a:t>language learners </a:t>
            </a:r>
            <a:r>
              <a:rPr lang="en-US" altLang="ja-JP" sz="1800" dirty="0"/>
              <a:t>cannot form strong attitudes towards L2 speakers or </a:t>
            </a:r>
            <a:r>
              <a:rPr lang="en-US" altLang="ja-JP" sz="1800" dirty="0" err="1"/>
              <a:t>harbour</a:t>
            </a:r>
            <a:r>
              <a:rPr lang="en-US" altLang="ja-JP" sz="1800" dirty="0"/>
              <a:t> intense desires of integrating or being 'like </a:t>
            </a:r>
            <a:r>
              <a:rPr lang="en-US" altLang="ja-JP" sz="1800" dirty="0" smtClean="0"/>
              <a:t>them'</a:t>
            </a:r>
            <a:r>
              <a:rPr lang="en-US" altLang="ja-JP" sz="1800" dirty="0"/>
              <a:t>" (Ortega, 2009, p. 178). </a:t>
            </a:r>
          </a:p>
        </p:txBody>
      </p:sp>
    </p:spTree>
    <p:extLst>
      <p:ext uri="{BB962C8B-B14F-4D97-AF65-F5344CB8AC3E}">
        <p14:creationId xmlns:p14="http://schemas.microsoft.com/office/powerpoint/2010/main" val="1768333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Theoretical Background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721009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altLang="ja-JP" sz="3200" dirty="0" smtClean="0"/>
              <a:t>English Media Orientation</a:t>
            </a:r>
          </a:p>
          <a:p>
            <a:pPr marL="228600" lvl="1" indent="3540125">
              <a:buNone/>
            </a:pPr>
            <a:r>
              <a:rPr lang="en-US" altLang="ja-JP" sz="1600" dirty="0" smtClean="0">
                <a:solidFill>
                  <a:srgbClr val="A3A101"/>
                </a:solidFill>
              </a:rPr>
              <a:t>(Clement 1994)</a:t>
            </a:r>
          </a:p>
          <a:p>
            <a:pPr marL="0" indent="0" algn="ctr">
              <a:buNone/>
            </a:pPr>
            <a:r>
              <a:rPr lang="en-US" altLang="ja-JP" sz="3200" dirty="0" smtClean="0"/>
              <a:t>Cultural Interest Orientation</a:t>
            </a:r>
          </a:p>
          <a:p>
            <a:pPr marL="0" lvl="1" indent="3768725">
              <a:buNone/>
            </a:pPr>
            <a:r>
              <a:rPr lang="en-US" altLang="ja-JP" sz="1600" dirty="0" smtClean="0">
                <a:solidFill>
                  <a:srgbClr val="A3A101"/>
                </a:solidFill>
              </a:rPr>
              <a:t>(</a:t>
            </a:r>
            <a:r>
              <a:rPr lang="en-US" altLang="ja-JP" sz="1600" dirty="0" err="1" smtClean="0">
                <a:solidFill>
                  <a:srgbClr val="A3A101"/>
                </a:solidFill>
              </a:rPr>
              <a:t>Csizer</a:t>
            </a:r>
            <a:r>
              <a:rPr lang="en-US" altLang="ja-JP" sz="1600" dirty="0" smtClean="0">
                <a:solidFill>
                  <a:srgbClr val="A3A101"/>
                </a:solidFill>
              </a:rPr>
              <a:t> and </a:t>
            </a:r>
            <a:r>
              <a:rPr lang="en-US" altLang="ja-JP" sz="1600" dirty="0" err="1" smtClean="0">
                <a:solidFill>
                  <a:srgbClr val="A3A101"/>
                </a:solidFill>
              </a:rPr>
              <a:t>Dornyei</a:t>
            </a:r>
            <a:r>
              <a:rPr lang="en-US" altLang="ja-JP" sz="1600" dirty="0" smtClean="0">
                <a:solidFill>
                  <a:srgbClr val="A3A101"/>
                </a:solidFill>
              </a:rPr>
              <a:t> 2005a)</a:t>
            </a:r>
          </a:p>
          <a:p>
            <a:pPr marL="0" indent="0" algn="ctr">
              <a:buNone/>
            </a:pPr>
            <a:r>
              <a:rPr kumimoji="1" lang="en-US" altLang="ja-JP" sz="3200" dirty="0" smtClean="0"/>
              <a:t>Indirect contact</a:t>
            </a:r>
          </a:p>
          <a:p>
            <a:pPr marL="228600" lvl="1" indent="3540125">
              <a:buNone/>
            </a:pPr>
            <a:r>
              <a:rPr lang="en-US" altLang="ja-JP" sz="1600" dirty="0" smtClean="0">
                <a:solidFill>
                  <a:srgbClr val="A3A101"/>
                </a:solidFill>
              </a:rPr>
              <a:t>(</a:t>
            </a:r>
            <a:r>
              <a:rPr lang="en-US" altLang="ja-JP" sz="1600" dirty="0" err="1">
                <a:solidFill>
                  <a:srgbClr val="A3A101"/>
                </a:solidFill>
              </a:rPr>
              <a:t>Csizer</a:t>
            </a:r>
            <a:r>
              <a:rPr lang="en-US" altLang="ja-JP" sz="1600" dirty="0">
                <a:solidFill>
                  <a:srgbClr val="A3A101"/>
                </a:solidFill>
              </a:rPr>
              <a:t> and </a:t>
            </a:r>
            <a:r>
              <a:rPr lang="en-US" altLang="ja-JP" sz="1600" dirty="0" err="1">
                <a:solidFill>
                  <a:srgbClr val="A3A101"/>
                </a:solidFill>
              </a:rPr>
              <a:t>Dornyei</a:t>
            </a:r>
            <a:r>
              <a:rPr lang="en-US" altLang="ja-JP" sz="1600" dirty="0">
                <a:solidFill>
                  <a:srgbClr val="A3A101"/>
                </a:solidFill>
              </a:rPr>
              <a:t> 2005a)</a:t>
            </a:r>
          </a:p>
          <a:p>
            <a:pPr marL="228600" lvl="1" indent="0" algn="ctr">
              <a:buNone/>
            </a:pPr>
            <a:endParaRPr kumimoji="1" lang="en-US" altLang="ja-JP" dirty="0" smtClean="0"/>
          </a:p>
          <a:p>
            <a:pPr marL="0" lvl="1" indent="0" algn="ctr">
              <a:buNone/>
            </a:pPr>
            <a:r>
              <a:rPr lang="en-US" altLang="ja-JP" sz="2800" dirty="0" smtClean="0">
                <a:solidFill>
                  <a:schemeClr val="accent3"/>
                </a:solidFill>
              </a:rPr>
              <a:t>International Posturing</a:t>
            </a:r>
          </a:p>
          <a:p>
            <a:pPr marL="0" lvl="1" indent="0" algn="ctr">
              <a:buNone/>
            </a:pPr>
            <a:r>
              <a:rPr lang="en-US" altLang="ja-JP" sz="2800" dirty="0" smtClean="0">
                <a:solidFill>
                  <a:schemeClr val="accent3"/>
                </a:solidFill>
              </a:rPr>
              <a:t>to become “citizens of the world.”</a:t>
            </a:r>
          </a:p>
          <a:p>
            <a:pPr marL="228600" lvl="1" indent="3540125">
              <a:buNone/>
            </a:pPr>
            <a:r>
              <a:rPr kumimoji="1" lang="en-US" altLang="ja-JP" sz="1600" dirty="0" smtClean="0">
                <a:solidFill>
                  <a:schemeClr val="accent6"/>
                </a:solidFill>
              </a:rPr>
              <a:t>(</a:t>
            </a:r>
            <a:r>
              <a:rPr kumimoji="1" lang="en-US" altLang="ja-JP" sz="1600" dirty="0" err="1" smtClean="0">
                <a:solidFill>
                  <a:schemeClr val="accent6"/>
                </a:solidFill>
              </a:rPr>
              <a:t>Yashima</a:t>
            </a:r>
            <a:r>
              <a:rPr kumimoji="1" lang="en-US" altLang="ja-JP" sz="1600" dirty="0" smtClean="0">
                <a:solidFill>
                  <a:schemeClr val="accent6"/>
                </a:solidFill>
              </a:rPr>
              <a:t>, 2004; Lamb, 2004)</a:t>
            </a:r>
            <a:endParaRPr kumimoji="1" lang="ja-JP" altLang="en-US" sz="1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542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Research Questions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97978"/>
            <a:ext cx="7556313" cy="4828185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How much exposure do Japanese EFL learners have to various sources of extra-curricular written </a:t>
            </a:r>
            <a:r>
              <a:rPr lang="en-US" altLang="ja-JP" dirty="0"/>
              <a:t>and verbal English </a:t>
            </a:r>
            <a:r>
              <a:rPr lang="en-US" altLang="ja-JP" dirty="0" smtClean="0"/>
              <a:t>input across high-level and low-level students?</a:t>
            </a:r>
          </a:p>
          <a:p>
            <a:r>
              <a:rPr lang="en-US" altLang="ja-JP" dirty="0" smtClean="0"/>
              <a:t>What are the </a:t>
            </a:r>
            <a:r>
              <a:rPr lang="en-US" altLang="ja-JP" dirty="0"/>
              <a:t>attitudes and beliefs of those same high-level and low-level Japanese EFL learners toward </a:t>
            </a:r>
            <a:r>
              <a:rPr lang="en-US" altLang="ja-JP" dirty="0" smtClean="0"/>
              <a:t>various </a:t>
            </a:r>
            <a:r>
              <a:rPr lang="en-US" altLang="ja-JP" dirty="0"/>
              <a:t>sources of extracurricular English </a:t>
            </a:r>
            <a:r>
              <a:rPr lang="en-US" altLang="ja-JP" dirty="0" smtClean="0"/>
              <a:t>input? </a:t>
            </a:r>
          </a:p>
          <a:p>
            <a:r>
              <a:rPr lang="en-US" altLang="ja-JP" dirty="0" smtClean="0"/>
              <a:t>How motivated are those same students to learn English?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   FUTURE EXTENSION</a:t>
            </a:r>
          </a:p>
          <a:p>
            <a:pPr marL="180975" indent="0">
              <a:buNone/>
            </a:pPr>
            <a:r>
              <a:rPr lang="en-US" altLang="ja-JP" dirty="0"/>
              <a:t>A</a:t>
            </a:r>
            <a:r>
              <a:rPr lang="en-US" altLang="ja-JP" dirty="0" smtClean="0"/>
              <a:t>re there any </a:t>
            </a:r>
            <a:r>
              <a:rPr lang="en-US" altLang="ja-JP" dirty="0"/>
              <a:t>relationships between motivation and </a:t>
            </a:r>
            <a:r>
              <a:rPr lang="en-US" altLang="ja-JP" dirty="0" smtClean="0"/>
              <a:t>exposure to the </a:t>
            </a:r>
            <a:r>
              <a:rPr lang="en-US" altLang="ja-JP" dirty="0"/>
              <a:t>different </a:t>
            </a:r>
            <a:r>
              <a:rPr lang="en-US" altLang="ja-JP" dirty="0" smtClean="0"/>
              <a:t>sources of extracurricular English input?</a:t>
            </a:r>
            <a:endParaRPr kumimoji="1" lang="ja-JP" altLang="en-US" dirty="0"/>
          </a:p>
        </p:txBody>
      </p:sp>
      <p:sp>
        <p:nvSpPr>
          <p:cNvPr id="4" name="Frame 3"/>
          <p:cNvSpPr/>
          <p:nvPr/>
        </p:nvSpPr>
        <p:spPr>
          <a:xfrm>
            <a:off x="348874" y="5129107"/>
            <a:ext cx="8386943" cy="1130497"/>
          </a:xfrm>
          <a:prstGeom prst="fram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BEB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913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Methodology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42152"/>
            <a:ext cx="7556313" cy="5094214"/>
          </a:xfrm>
        </p:spPr>
        <p:txBody>
          <a:bodyPr>
            <a:normAutofit fontScale="85000" lnSpcReduction="20000"/>
          </a:bodyPr>
          <a:lstStyle/>
          <a:p>
            <a:pPr marL="228600" lvl="1">
              <a:lnSpc>
                <a:spcPct val="120000"/>
              </a:lnSpc>
              <a:spcBef>
                <a:spcPts val="2000"/>
              </a:spcBef>
              <a:buClr>
                <a:schemeClr val="accent1"/>
              </a:buClr>
            </a:pPr>
            <a:r>
              <a:rPr lang="en-US" altLang="ja-JP" sz="2800" dirty="0" smtClean="0"/>
              <a:t>Participants:  </a:t>
            </a:r>
            <a:r>
              <a:rPr lang="en-US" altLang="ja-JP" sz="2000" dirty="0" smtClean="0"/>
              <a:t>Japanese EFL learners from two public high schools in rural </a:t>
            </a:r>
            <a:r>
              <a:rPr lang="en-US" altLang="ja-JP" sz="2000" dirty="0" smtClean="0"/>
              <a:t>Japan.  </a:t>
            </a:r>
            <a:r>
              <a:rPr lang="en-US" altLang="ja-JP" sz="2000" smtClean="0"/>
              <a:t>Age 16-17.</a:t>
            </a:r>
            <a:endParaRPr lang="en-US" altLang="ja-JP" sz="2000" dirty="0" smtClean="0"/>
          </a:p>
          <a:p>
            <a:pPr marL="228600" lvl="1">
              <a:spcBef>
                <a:spcPts val="2000"/>
              </a:spcBef>
              <a:buClr>
                <a:schemeClr val="accent1"/>
              </a:buClr>
            </a:pPr>
            <a:endParaRPr lang="en-US" altLang="ja-JP" sz="2000" dirty="0"/>
          </a:p>
          <a:p>
            <a:pPr marL="0" lvl="1" indent="0">
              <a:spcBef>
                <a:spcPts val="2000"/>
              </a:spcBef>
              <a:buClr>
                <a:schemeClr val="accent1"/>
              </a:buClr>
              <a:buNone/>
            </a:pPr>
            <a:endParaRPr lang="en-US" altLang="ja-JP" sz="2200" dirty="0" smtClean="0"/>
          </a:p>
          <a:p>
            <a:pPr marL="0" lvl="1" indent="0">
              <a:spcBef>
                <a:spcPts val="2000"/>
              </a:spcBef>
              <a:buClr>
                <a:schemeClr val="accent1"/>
              </a:buClr>
              <a:buNone/>
            </a:pPr>
            <a:endParaRPr lang="en-US" altLang="ja-JP" sz="2200" dirty="0" smtClean="0"/>
          </a:p>
          <a:p>
            <a:pPr marL="228600" lvl="1">
              <a:lnSpc>
                <a:spcPct val="70000"/>
              </a:lnSpc>
              <a:spcBef>
                <a:spcPts val="2000"/>
              </a:spcBef>
              <a:buClr>
                <a:schemeClr val="accent1"/>
              </a:buClr>
            </a:pPr>
            <a:r>
              <a:rPr lang="en-US" altLang="ja-JP" sz="2800" dirty="0" smtClean="0"/>
              <a:t>Questionnaire</a:t>
            </a:r>
          </a:p>
          <a:p>
            <a:pPr marL="457200" lvl="2">
              <a:lnSpc>
                <a:spcPct val="70000"/>
              </a:lnSpc>
              <a:spcBef>
                <a:spcPts val="2000"/>
              </a:spcBef>
            </a:pPr>
            <a:r>
              <a:rPr lang="en-US" altLang="ja-JP" sz="2000" dirty="0" smtClean="0"/>
              <a:t>Focus Group</a:t>
            </a:r>
          </a:p>
          <a:p>
            <a:pPr marL="457200" lvl="2">
              <a:lnSpc>
                <a:spcPct val="70000"/>
              </a:lnSpc>
              <a:spcBef>
                <a:spcPts val="2000"/>
              </a:spcBef>
            </a:pPr>
            <a:r>
              <a:rPr lang="en-US" altLang="ja-JP" sz="2000" dirty="0" smtClean="0"/>
              <a:t>Draft and revision</a:t>
            </a:r>
          </a:p>
          <a:p>
            <a:pPr marL="457200" lvl="2">
              <a:lnSpc>
                <a:spcPct val="70000"/>
              </a:lnSpc>
              <a:spcBef>
                <a:spcPts val="2000"/>
              </a:spcBef>
            </a:pPr>
            <a:r>
              <a:rPr lang="en-US" altLang="ja-JP" sz="2000" dirty="0" smtClean="0"/>
              <a:t>Translation and request from </a:t>
            </a:r>
            <a:r>
              <a:rPr lang="en-US" altLang="ja-JP" sz="2000" dirty="0" err="1" smtClean="0"/>
              <a:t>liason</a:t>
            </a:r>
            <a:r>
              <a:rPr lang="en-US" altLang="ja-JP" sz="2000" dirty="0" smtClean="0"/>
              <a:t> in Japan</a:t>
            </a:r>
          </a:p>
          <a:p>
            <a:pPr marL="457200" lvl="2">
              <a:lnSpc>
                <a:spcPct val="70000"/>
              </a:lnSpc>
              <a:spcBef>
                <a:spcPts val="2000"/>
              </a:spcBef>
            </a:pPr>
            <a:r>
              <a:rPr lang="en-US" altLang="ja-JP" sz="2000" dirty="0" smtClean="0"/>
              <a:t>Tested on focus group</a:t>
            </a:r>
          </a:p>
          <a:p>
            <a:pPr marL="457200" lvl="2">
              <a:lnSpc>
                <a:spcPct val="70000"/>
              </a:lnSpc>
              <a:spcBef>
                <a:spcPts val="2000"/>
              </a:spcBef>
            </a:pPr>
            <a:r>
              <a:rPr lang="en-US" altLang="ja-JP" sz="2000" dirty="0" smtClean="0"/>
              <a:t>Final version </a:t>
            </a:r>
          </a:p>
          <a:p>
            <a:pPr marL="228600" lvl="1">
              <a:spcBef>
                <a:spcPts val="2000"/>
              </a:spcBef>
              <a:buClr>
                <a:schemeClr val="accent1"/>
              </a:buClr>
            </a:pPr>
            <a:r>
              <a:rPr lang="en-US" altLang="ja-JP" sz="2800" dirty="0" smtClean="0"/>
              <a:t>Questionnaire </a:t>
            </a:r>
            <a:r>
              <a:rPr lang="en-US" altLang="ja-JP" sz="2800" dirty="0"/>
              <a:t>Design</a:t>
            </a:r>
          </a:p>
          <a:p>
            <a:endParaRPr kumimoji="1" lang="ja-JP" alt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671159"/>
              </p:ext>
            </p:extLst>
          </p:nvPr>
        </p:nvGraphicFramePr>
        <p:xfrm>
          <a:off x="2218841" y="2107469"/>
          <a:ext cx="4075434" cy="1076960"/>
        </p:xfrm>
        <a:graphic>
          <a:graphicData uri="http://schemas.openxmlformats.org/drawingml/2006/table">
            <a:tbl>
              <a:tblPr bandRow="1">
                <a:tableStyleId>{638B1855-1B75-4FBE-930C-398BA8C253C6}</a:tableStyleId>
              </a:tblPr>
              <a:tblGrid>
                <a:gridCol w="1358478"/>
                <a:gridCol w="1358478"/>
                <a:gridCol w="1358478"/>
              </a:tblGrid>
              <a:tr h="131193"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School A</a:t>
                      </a:r>
                      <a:endParaRPr kumimoji="1" lang="ja-JP" alt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School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</a:rPr>
                        <a:t> B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High level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N=40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N=37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Low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</a:rPr>
                        <a:t> Level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N=36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N=38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0926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Procedure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51502"/>
            <a:ext cx="7556313" cy="4674661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Complete survey emailed to liaison teacher in Japan.</a:t>
            </a:r>
          </a:p>
          <a:p>
            <a:r>
              <a:rPr lang="en-US" altLang="ja-JP" dirty="0" smtClean="0"/>
              <a:t>Copying and distribution to the homeroom teachers of the four classes, two classes at each school.</a:t>
            </a:r>
          </a:p>
          <a:p>
            <a:r>
              <a:rPr kumimoji="1" lang="en-US" altLang="ja-JP" dirty="0" smtClean="0"/>
              <a:t>Instructions </a:t>
            </a:r>
            <a:r>
              <a:rPr lang="en-US" altLang="ja-JP" dirty="0" smtClean="0"/>
              <a:t>given in Japanese by the homeroom teachers:</a:t>
            </a:r>
          </a:p>
          <a:p>
            <a:pPr lvl="1"/>
            <a:r>
              <a:rPr kumimoji="1" lang="en-US" altLang="ja-JP" dirty="0" smtClean="0"/>
              <a:t>Students were asked to complete the survey within one 40 minute class period. </a:t>
            </a:r>
          </a:p>
          <a:p>
            <a:pPr lvl="1"/>
            <a:r>
              <a:rPr lang="en-US" altLang="ja-JP" dirty="0" smtClean="0"/>
              <a:t>Explanation of participant rights was given.</a:t>
            </a:r>
          </a:p>
          <a:p>
            <a:pPr lvl="1"/>
            <a:r>
              <a:rPr lang="en-US" altLang="ja-JP" dirty="0" smtClean="0"/>
              <a:t>No further explanation</a:t>
            </a:r>
            <a:endParaRPr kumimoji="1" lang="en-US" altLang="ja-JP" dirty="0" smtClean="0"/>
          </a:p>
          <a:p>
            <a:r>
              <a:rPr lang="en-US" altLang="ja-JP" dirty="0" smtClean="0"/>
              <a:t>Homeroom teachers collected the survey at the end of class.</a:t>
            </a:r>
          </a:p>
          <a:p>
            <a:r>
              <a:rPr kumimoji="1" lang="en-US" altLang="ja-JP" dirty="0" smtClean="0"/>
              <a:t>Liaison teacher mailed the completed survey back to me.</a:t>
            </a:r>
          </a:p>
          <a:p>
            <a:r>
              <a:rPr lang="en-US" altLang="ja-JP" sz="2800" dirty="0" smtClean="0"/>
              <a:t>100% return rate!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07835161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324</TotalTime>
  <Words>1463</Words>
  <Application>Microsoft Macintosh PowerPoint</Application>
  <PresentationFormat>On-screen Show (4:3)</PresentationFormat>
  <Paragraphs>470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Advantage</vt:lpstr>
      <vt:lpstr>Exposure, Attitudes, and Motivation: Extracurricular L2 Input in a Japanese EFL Context</vt:lpstr>
      <vt:lpstr>Objective</vt:lpstr>
      <vt:lpstr>Overview</vt:lpstr>
      <vt:lpstr>Theoretical Background</vt:lpstr>
      <vt:lpstr>Theoretical Background</vt:lpstr>
      <vt:lpstr>Theoretical Background</vt:lpstr>
      <vt:lpstr>Research Questions</vt:lpstr>
      <vt:lpstr>Methodology</vt:lpstr>
      <vt:lpstr>Procedure</vt:lpstr>
      <vt:lpstr>RESULTS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DISCUSSION</vt:lpstr>
      <vt:lpstr>QUESTIONS</vt:lpstr>
    </vt:vector>
  </TitlesOfParts>
  <Company>MA SLA, University of Hawaii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Attitudes and </dc:title>
  <dc:creator>Matthew Barbee</dc:creator>
  <cp:lastModifiedBy>Matthew Barbee</cp:lastModifiedBy>
  <cp:revision>28</cp:revision>
  <dcterms:created xsi:type="dcterms:W3CDTF">2012-11-26T07:50:48Z</dcterms:created>
  <dcterms:modified xsi:type="dcterms:W3CDTF">2012-12-02T03:09:26Z</dcterms:modified>
</cp:coreProperties>
</file>