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9" r:id="rId3"/>
    <p:sldMasterId id="2147483706" r:id="rId4"/>
  </p:sldMasterIdLst>
  <p:notesMasterIdLst>
    <p:notesMasterId r:id="rId39"/>
  </p:notesMasterIdLst>
  <p:sldIdLst>
    <p:sldId id="257" r:id="rId5"/>
    <p:sldId id="302" r:id="rId6"/>
    <p:sldId id="265" r:id="rId7"/>
    <p:sldId id="260" r:id="rId8"/>
    <p:sldId id="332" r:id="rId9"/>
    <p:sldId id="301" r:id="rId10"/>
    <p:sldId id="273" r:id="rId11"/>
    <p:sldId id="262" r:id="rId12"/>
    <p:sldId id="299" r:id="rId13"/>
    <p:sldId id="272" r:id="rId14"/>
    <p:sldId id="264" r:id="rId15"/>
    <p:sldId id="267" r:id="rId16"/>
    <p:sldId id="268" r:id="rId17"/>
    <p:sldId id="269" r:id="rId18"/>
    <p:sldId id="286" r:id="rId19"/>
    <p:sldId id="276" r:id="rId20"/>
    <p:sldId id="284" r:id="rId21"/>
    <p:sldId id="306" r:id="rId22"/>
    <p:sldId id="315" r:id="rId23"/>
    <p:sldId id="300" r:id="rId24"/>
    <p:sldId id="324" r:id="rId25"/>
    <p:sldId id="327" r:id="rId26"/>
    <p:sldId id="328" r:id="rId27"/>
    <p:sldId id="319" r:id="rId28"/>
    <p:sldId id="330" r:id="rId29"/>
    <p:sldId id="331" r:id="rId30"/>
    <p:sldId id="322" r:id="rId31"/>
    <p:sldId id="329" r:id="rId32"/>
    <p:sldId id="326" r:id="rId33"/>
    <p:sldId id="325" r:id="rId34"/>
    <p:sldId id="323" r:id="rId35"/>
    <p:sldId id="294" r:id="rId36"/>
    <p:sldId id="295" r:id="rId37"/>
    <p:sldId id="289" r:id="rId3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an Escalon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821F"/>
    <a:srgbClr val="168422"/>
    <a:srgbClr val="11601A"/>
    <a:srgbClr val="6C6C6C"/>
    <a:srgbClr val="6A6A6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7" autoAdjust="0"/>
    <p:restoredTop sz="85099" autoAdjust="0"/>
  </p:normalViewPr>
  <p:slideViewPr>
    <p:cSldViewPr snapToGrid="0" snapToObjects="1">
      <p:cViewPr>
        <p:scale>
          <a:sx n="76" d="100"/>
          <a:sy n="76" d="100"/>
        </p:scale>
        <p:origin x="-1968" y="-312"/>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ja-JP"/>
            </a:pPr>
            <a:r>
              <a:rPr lang="en-US" altLang="ja-JP" dirty="0" smtClean="0"/>
              <a:t>Hawaii’s Population</a:t>
            </a:r>
          </a:p>
          <a:p>
            <a:pPr>
              <a:defRPr lang="ja-JP"/>
            </a:pPr>
            <a:r>
              <a:rPr lang="en-US" altLang="ja-JP" dirty="0" smtClean="0"/>
              <a:t>2009</a:t>
            </a:r>
            <a:r>
              <a:rPr lang="en-US" altLang="ja-JP" baseline="0" dirty="0" smtClean="0"/>
              <a:t> </a:t>
            </a:r>
            <a:endParaRPr lang="en-US" altLang="ja-JP" dirty="0"/>
          </a:p>
        </c:rich>
      </c:tx>
      <c:layout>
        <c:manualLayout>
          <c:xMode val="edge"/>
          <c:yMode val="edge"/>
          <c:x val="0.42404866269943"/>
          <c:y val="0.091970382229785"/>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dLbl>
              <c:idx val="0"/>
              <c:layout/>
              <c:tx>
                <c:rich>
                  <a:bodyPr/>
                  <a:lstStyle/>
                  <a:p>
                    <a:r>
                      <a:rPr lang="en-US" altLang="ja-JP" dirty="0">
                        <a:solidFill>
                          <a:schemeClr val="bg1"/>
                        </a:solidFill>
                      </a:rPr>
                      <a:t>U.S. born
</a:t>
                    </a:r>
                    <a:r>
                      <a:rPr lang="en-US" altLang="ja-JP" dirty="0" smtClean="0">
                        <a:solidFill>
                          <a:schemeClr val="bg1"/>
                        </a:solidFill>
                      </a:rPr>
                      <a:t>82.7%</a:t>
                    </a:r>
                    <a:endParaRPr lang="en-US" altLang="ja-JP" dirty="0"/>
                  </a:p>
                </c:rich>
              </c:tx>
              <c:showLegendKey val="0"/>
              <c:showVal val="0"/>
              <c:showCatName val="1"/>
              <c:showSerName val="0"/>
              <c:showPercent val="1"/>
              <c:showBubbleSize val="0"/>
            </c:dLbl>
            <c:dLbl>
              <c:idx val="1"/>
              <c:layout>
                <c:manualLayout>
                  <c:x val="-0.0627974672010712"/>
                  <c:y val="-0.0354340348342642"/>
                </c:manualLayout>
              </c:layout>
              <c:tx>
                <c:rich>
                  <a:bodyPr/>
                  <a:lstStyle/>
                  <a:p>
                    <a:r>
                      <a:rPr lang="en-US" altLang="ja-JP" dirty="0">
                        <a:solidFill>
                          <a:srgbClr val="262626"/>
                        </a:solidFill>
                      </a:rPr>
                      <a:t>F</a:t>
                    </a:r>
                    <a:r>
                      <a:rPr lang="en-US" altLang="ja-JP" dirty="0" smtClean="0">
                        <a:solidFill>
                          <a:srgbClr val="262626"/>
                        </a:solidFill>
                      </a:rPr>
                      <a:t>oreign</a:t>
                    </a:r>
                    <a:r>
                      <a:rPr lang="en-US" altLang="ja-JP" dirty="0">
                        <a:solidFill>
                          <a:srgbClr val="262626"/>
                        </a:solidFill>
                      </a:rPr>
                      <a:t>-born
</a:t>
                    </a:r>
                    <a:r>
                      <a:rPr lang="en-US" altLang="ja-JP" dirty="0" smtClean="0">
                        <a:solidFill>
                          <a:srgbClr val="262626"/>
                        </a:solidFill>
                      </a:rPr>
                      <a:t>17.3%</a:t>
                    </a:r>
                    <a:endParaRPr lang="en-US" altLang="ja-JP" dirty="0">
                      <a:solidFill>
                        <a:srgbClr val="262626"/>
                      </a:solidFill>
                    </a:endParaRPr>
                  </a:p>
                </c:rich>
              </c:tx>
              <c:showLegendKey val="0"/>
              <c:showVal val="0"/>
              <c:showCatName val="1"/>
              <c:showSerName val="0"/>
              <c:showPercent val="1"/>
              <c:showBubbleSize val="0"/>
            </c:dLbl>
            <c:txPr>
              <a:bodyPr/>
              <a:lstStyle/>
              <a:p>
                <a:pPr>
                  <a:defRPr lang="ja-JP">
                    <a:solidFill>
                      <a:schemeClr val="bg1"/>
                    </a:solidFill>
                  </a:defRPr>
                </a:pPr>
                <a:endParaRPr lang="ja-JP"/>
              </a:p>
            </c:txPr>
            <c:showLegendKey val="0"/>
            <c:showVal val="0"/>
            <c:showCatName val="1"/>
            <c:showSerName val="0"/>
            <c:showPercent val="1"/>
            <c:showBubbleSize val="0"/>
            <c:showLeaderLines val="1"/>
          </c:dLbls>
          <c:cat>
            <c:strRef>
              <c:f>Sheet1!$A$2:$A$3</c:f>
              <c:strCache>
                <c:ptCount val="2"/>
                <c:pt idx="0">
                  <c:v>U.S. born</c:v>
                </c:pt>
                <c:pt idx="1">
                  <c:v>foreign-born</c:v>
                </c:pt>
              </c:strCache>
            </c:strRef>
          </c:cat>
          <c:val>
            <c:numRef>
              <c:f>Sheet1!$B$2:$B$3</c:f>
              <c:numCache>
                <c:formatCode>General</c:formatCode>
                <c:ptCount val="2"/>
                <c:pt idx="0">
                  <c:v>88.7</c:v>
                </c:pt>
                <c:pt idx="1">
                  <c:v>17.3</c:v>
                </c:pt>
              </c:numCache>
            </c:numRef>
          </c:val>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DF4D2-CA92-624E-850A-BAE62FB7AF08}" type="doc">
      <dgm:prSet loTypeId="urn:microsoft.com/office/officeart/2005/8/layout/arrow6" loCatId="" qsTypeId="urn:microsoft.com/office/officeart/2005/8/quickstyle/3D1" qsCatId="3D" csTypeId="urn:microsoft.com/office/officeart/2005/8/colors/accent1_2" csCatId="accent1" phldr="1"/>
      <dgm:spPr/>
      <dgm:t>
        <a:bodyPr/>
        <a:lstStyle/>
        <a:p>
          <a:endParaRPr kumimoji="1" lang="ja-JP" altLang="en-US"/>
        </a:p>
      </dgm:t>
    </dgm:pt>
    <dgm:pt modelId="{25B40FFE-1195-0B43-9555-44799BEDE1BA}">
      <dgm:prSet phldrT="[Text]"/>
      <dgm:spPr/>
      <dgm:t>
        <a:bodyPr/>
        <a:lstStyle/>
        <a:p>
          <a:r>
            <a:rPr lang="en-US" dirty="0" smtClean="0"/>
            <a:t>situational needs</a:t>
          </a:r>
          <a:endParaRPr kumimoji="1" lang="ja-JP" altLang="en-US" dirty="0"/>
        </a:p>
      </dgm:t>
    </dgm:pt>
    <dgm:pt modelId="{0184CC56-41E3-E446-B4AF-44AD3FA81E2A}" type="parTrans" cxnId="{513729DB-7AF2-5746-8199-A9AC2443AA9F}">
      <dgm:prSet/>
      <dgm:spPr/>
      <dgm:t>
        <a:bodyPr/>
        <a:lstStyle/>
        <a:p>
          <a:endParaRPr kumimoji="1" lang="ja-JP" altLang="en-US"/>
        </a:p>
      </dgm:t>
    </dgm:pt>
    <dgm:pt modelId="{3E598107-BE8B-B442-951D-DFD7EFB467D3}" type="sibTrans" cxnId="{513729DB-7AF2-5746-8199-A9AC2443AA9F}">
      <dgm:prSet/>
      <dgm:spPr/>
      <dgm:t>
        <a:bodyPr/>
        <a:lstStyle/>
        <a:p>
          <a:endParaRPr kumimoji="1" lang="ja-JP" altLang="en-US"/>
        </a:p>
      </dgm:t>
    </dgm:pt>
    <dgm:pt modelId="{591D5FD6-074E-D143-AB72-CC77B091741D}">
      <dgm:prSet phldrT="[Text]"/>
      <dgm:spPr/>
      <dgm:t>
        <a:bodyPr/>
        <a:lstStyle/>
        <a:p>
          <a:r>
            <a:rPr lang="en-US" dirty="0" smtClean="0"/>
            <a:t>vs. linguistic needs</a:t>
          </a:r>
          <a:endParaRPr kumimoji="1" lang="ja-JP" altLang="en-US" dirty="0"/>
        </a:p>
      </dgm:t>
    </dgm:pt>
    <dgm:pt modelId="{0F913A45-F925-D84C-B4BC-5648D914E48C}" type="parTrans" cxnId="{78EB5C6B-F448-5C46-A661-04EAA357C757}">
      <dgm:prSet/>
      <dgm:spPr/>
      <dgm:t>
        <a:bodyPr/>
        <a:lstStyle/>
        <a:p>
          <a:endParaRPr kumimoji="1" lang="ja-JP" altLang="en-US"/>
        </a:p>
      </dgm:t>
    </dgm:pt>
    <dgm:pt modelId="{26D91167-56AB-3A4A-B599-708AD1965BD8}" type="sibTrans" cxnId="{78EB5C6B-F448-5C46-A661-04EAA357C757}">
      <dgm:prSet/>
      <dgm:spPr/>
      <dgm:t>
        <a:bodyPr/>
        <a:lstStyle/>
        <a:p>
          <a:endParaRPr kumimoji="1" lang="ja-JP" altLang="en-US"/>
        </a:p>
      </dgm:t>
    </dgm:pt>
    <dgm:pt modelId="{508D88CD-E85B-1446-B19D-E479A3DFE200}" type="pres">
      <dgm:prSet presAssocID="{7D4DF4D2-CA92-624E-850A-BAE62FB7AF08}" presName="compositeShape" presStyleCnt="0">
        <dgm:presLayoutVars>
          <dgm:chMax val="2"/>
          <dgm:dir/>
          <dgm:resizeHandles val="exact"/>
        </dgm:presLayoutVars>
      </dgm:prSet>
      <dgm:spPr/>
      <dgm:t>
        <a:bodyPr/>
        <a:lstStyle/>
        <a:p>
          <a:endParaRPr kumimoji="1" lang="ja-JP" altLang="en-US"/>
        </a:p>
      </dgm:t>
    </dgm:pt>
    <dgm:pt modelId="{A94F9159-C848-F44B-82C2-B3F02766DD87}" type="pres">
      <dgm:prSet presAssocID="{7D4DF4D2-CA92-624E-850A-BAE62FB7AF08}" presName="ribbon" presStyleLbl="node1" presStyleIdx="0" presStyleCnt="1" custScaleX="196990"/>
      <dgm:spPr/>
      <dgm:t>
        <a:bodyPr/>
        <a:lstStyle/>
        <a:p>
          <a:endParaRPr kumimoji="1" lang="ja-JP" altLang="en-US"/>
        </a:p>
      </dgm:t>
    </dgm:pt>
    <dgm:pt modelId="{A86749FE-6B7D-9B49-99BB-81B1FAE9311F}" type="pres">
      <dgm:prSet presAssocID="{7D4DF4D2-CA92-624E-850A-BAE62FB7AF08}" presName="leftArrowText" presStyleLbl="node1" presStyleIdx="0" presStyleCnt="1" custScaleX="234137" custLinFactNeighborX="-70984">
        <dgm:presLayoutVars>
          <dgm:chMax val="0"/>
          <dgm:bulletEnabled val="1"/>
        </dgm:presLayoutVars>
      </dgm:prSet>
      <dgm:spPr/>
      <dgm:t>
        <a:bodyPr/>
        <a:lstStyle/>
        <a:p>
          <a:endParaRPr kumimoji="1" lang="ja-JP" altLang="en-US"/>
        </a:p>
      </dgm:t>
    </dgm:pt>
    <dgm:pt modelId="{C8E8FC2E-106A-A44D-B85E-A61411499FF1}" type="pres">
      <dgm:prSet presAssocID="{7D4DF4D2-CA92-624E-850A-BAE62FB7AF08}" presName="rightArrowText" presStyleLbl="node1" presStyleIdx="0" presStyleCnt="1" custScaleX="259605" custLinFactNeighborX="54952">
        <dgm:presLayoutVars>
          <dgm:chMax val="0"/>
          <dgm:bulletEnabled val="1"/>
        </dgm:presLayoutVars>
      </dgm:prSet>
      <dgm:spPr/>
      <dgm:t>
        <a:bodyPr/>
        <a:lstStyle/>
        <a:p>
          <a:endParaRPr kumimoji="1" lang="ja-JP" altLang="en-US"/>
        </a:p>
      </dgm:t>
    </dgm:pt>
  </dgm:ptLst>
  <dgm:cxnLst>
    <dgm:cxn modelId="{513729DB-7AF2-5746-8199-A9AC2443AA9F}" srcId="{7D4DF4D2-CA92-624E-850A-BAE62FB7AF08}" destId="{25B40FFE-1195-0B43-9555-44799BEDE1BA}" srcOrd="0" destOrd="0" parTransId="{0184CC56-41E3-E446-B4AF-44AD3FA81E2A}" sibTransId="{3E598107-BE8B-B442-951D-DFD7EFB467D3}"/>
    <dgm:cxn modelId="{78EB5C6B-F448-5C46-A661-04EAA357C757}" srcId="{7D4DF4D2-CA92-624E-850A-BAE62FB7AF08}" destId="{591D5FD6-074E-D143-AB72-CC77B091741D}" srcOrd="1" destOrd="0" parTransId="{0F913A45-F925-D84C-B4BC-5648D914E48C}" sibTransId="{26D91167-56AB-3A4A-B599-708AD1965BD8}"/>
    <dgm:cxn modelId="{343A04F4-D2E2-A24D-8ED4-34E67C2511F3}" type="presOf" srcId="{7D4DF4D2-CA92-624E-850A-BAE62FB7AF08}" destId="{508D88CD-E85B-1446-B19D-E479A3DFE200}" srcOrd="0" destOrd="0" presId="urn:microsoft.com/office/officeart/2005/8/layout/arrow6"/>
    <dgm:cxn modelId="{31573FC7-FC7B-E748-AEE7-920A1ED6DCAE}" type="presOf" srcId="{591D5FD6-074E-D143-AB72-CC77B091741D}" destId="{C8E8FC2E-106A-A44D-B85E-A61411499FF1}" srcOrd="0" destOrd="0" presId="urn:microsoft.com/office/officeart/2005/8/layout/arrow6"/>
    <dgm:cxn modelId="{A319ADE9-445D-D741-B61F-AFA1C7D4556B}" type="presOf" srcId="{25B40FFE-1195-0B43-9555-44799BEDE1BA}" destId="{A86749FE-6B7D-9B49-99BB-81B1FAE9311F}" srcOrd="0" destOrd="0" presId="urn:microsoft.com/office/officeart/2005/8/layout/arrow6"/>
    <dgm:cxn modelId="{EFFD3F1E-DA6E-5845-A579-E8726AEF7BC2}" type="presParOf" srcId="{508D88CD-E85B-1446-B19D-E479A3DFE200}" destId="{A94F9159-C848-F44B-82C2-B3F02766DD87}" srcOrd="0" destOrd="0" presId="urn:microsoft.com/office/officeart/2005/8/layout/arrow6"/>
    <dgm:cxn modelId="{5D40EB9D-C4E8-1343-9939-48CD940A3988}" type="presParOf" srcId="{508D88CD-E85B-1446-B19D-E479A3DFE200}" destId="{A86749FE-6B7D-9B49-99BB-81B1FAE9311F}" srcOrd="1" destOrd="0" presId="urn:microsoft.com/office/officeart/2005/8/layout/arrow6"/>
    <dgm:cxn modelId="{E8B59CBE-D7DD-6E4D-8AB2-2748579C61F8}" type="presParOf" srcId="{508D88CD-E85B-1446-B19D-E479A3DFE200}" destId="{C8E8FC2E-106A-A44D-B85E-A61411499FF1}"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4DF4D2-CA92-624E-850A-BAE62FB7AF08}" type="doc">
      <dgm:prSet loTypeId="urn:microsoft.com/office/officeart/2005/8/layout/arrow6" loCatId="" qsTypeId="urn:microsoft.com/office/officeart/2005/8/quickstyle/simple4" qsCatId="simple" csTypeId="urn:microsoft.com/office/officeart/2005/8/colors/accent2_4" csCatId="accent2" phldr="1"/>
      <dgm:spPr/>
      <dgm:t>
        <a:bodyPr/>
        <a:lstStyle/>
        <a:p>
          <a:endParaRPr kumimoji="1" lang="ja-JP" altLang="en-US"/>
        </a:p>
      </dgm:t>
    </dgm:pt>
    <dgm:pt modelId="{25B40FFE-1195-0B43-9555-44799BEDE1BA}">
      <dgm:prSet phldrT="[Text]"/>
      <dgm:spPr/>
      <dgm:t>
        <a:bodyPr/>
        <a:lstStyle/>
        <a:p>
          <a:r>
            <a:rPr lang="en-US" dirty="0" smtClean="0"/>
            <a:t>objective needs</a:t>
          </a:r>
          <a:endParaRPr kumimoji="1" lang="ja-JP" altLang="en-US" dirty="0"/>
        </a:p>
      </dgm:t>
    </dgm:pt>
    <dgm:pt modelId="{0184CC56-41E3-E446-B4AF-44AD3FA81E2A}" type="parTrans" cxnId="{513729DB-7AF2-5746-8199-A9AC2443AA9F}">
      <dgm:prSet/>
      <dgm:spPr/>
      <dgm:t>
        <a:bodyPr/>
        <a:lstStyle/>
        <a:p>
          <a:endParaRPr kumimoji="1" lang="ja-JP" altLang="en-US"/>
        </a:p>
      </dgm:t>
    </dgm:pt>
    <dgm:pt modelId="{3E598107-BE8B-B442-951D-DFD7EFB467D3}" type="sibTrans" cxnId="{513729DB-7AF2-5746-8199-A9AC2443AA9F}">
      <dgm:prSet/>
      <dgm:spPr/>
      <dgm:t>
        <a:bodyPr/>
        <a:lstStyle/>
        <a:p>
          <a:endParaRPr kumimoji="1" lang="ja-JP" altLang="en-US"/>
        </a:p>
      </dgm:t>
    </dgm:pt>
    <dgm:pt modelId="{E89A6302-1F66-0246-BFE1-81B27B1CF2E1}">
      <dgm:prSet phldrT="[Text]"/>
      <dgm:spPr/>
      <dgm:t>
        <a:bodyPr/>
        <a:lstStyle/>
        <a:p>
          <a:r>
            <a:rPr lang="en-US" dirty="0" smtClean="0"/>
            <a:t>vs. subjective needs</a:t>
          </a:r>
          <a:endParaRPr kumimoji="1" lang="ja-JP" altLang="en-US" dirty="0"/>
        </a:p>
      </dgm:t>
    </dgm:pt>
    <dgm:pt modelId="{7CA47681-AE31-A44A-B4BD-1C35333703D5}" type="parTrans" cxnId="{F599239F-B581-8E44-85D6-2CF68839D162}">
      <dgm:prSet/>
      <dgm:spPr/>
      <dgm:t>
        <a:bodyPr/>
        <a:lstStyle/>
        <a:p>
          <a:endParaRPr kumimoji="1" lang="ja-JP" altLang="en-US"/>
        </a:p>
      </dgm:t>
    </dgm:pt>
    <dgm:pt modelId="{A8B4C348-0C68-F943-BA52-8F2A972F8BF5}" type="sibTrans" cxnId="{F599239F-B581-8E44-85D6-2CF68839D162}">
      <dgm:prSet/>
      <dgm:spPr/>
      <dgm:t>
        <a:bodyPr/>
        <a:lstStyle/>
        <a:p>
          <a:endParaRPr kumimoji="1" lang="ja-JP" altLang="en-US"/>
        </a:p>
      </dgm:t>
    </dgm:pt>
    <dgm:pt modelId="{508D88CD-E85B-1446-B19D-E479A3DFE200}" type="pres">
      <dgm:prSet presAssocID="{7D4DF4D2-CA92-624E-850A-BAE62FB7AF08}" presName="compositeShape" presStyleCnt="0">
        <dgm:presLayoutVars>
          <dgm:chMax val="2"/>
          <dgm:dir/>
          <dgm:resizeHandles val="exact"/>
        </dgm:presLayoutVars>
      </dgm:prSet>
      <dgm:spPr/>
      <dgm:t>
        <a:bodyPr/>
        <a:lstStyle/>
        <a:p>
          <a:endParaRPr kumimoji="1" lang="ja-JP" altLang="en-US"/>
        </a:p>
      </dgm:t>
    </dgm:pt>
    <dgm:pt modelId="{A94F9159-C848-F44B-82C2-B3F02766DD87}" type="pres">
      <dgm:prSet presAssocID="{7D4DF4D2-CA92-624E-850A-BAE62FB7AF08}" presName="ribbon" presStyleLbl="node1" presStyleIdx="0" presStyleCnt="1" custScaleX="196990"/>
      <dgm:spPr/>
    </dgm:pt>
    <dgm:pt modelId="{A86749FE-6B7D-9B49-99BB-81B1FAE9311F}" type="pres">
      <dgm:prSet presAssocID="{7D4DF4D2-CA92-624E-850A-BAE62FB7AF08}" presName="leftArrowText" presStyleLbl="node1" presStyleIdx="0" presStyleCnt="1" custScaleX="234137" custLinFactNeighborX="-70984">
        <dgm:presLayoutVars>
          <dgm:chMax val="0"/>
          <dgm:bulletEnabled val="1"/>
        </dgm:presLayoutVars>
      </dgm:prSet>
      <dgm:spPr/>
      <dgm:t>
        <a:bodyPr/>
        <a:lstStyle/>
        <a:p>
          <a:endParaRPr kumimoji="1" lang="ja-JP" altLang="en-US"/>
        </a:p>
      </dgm:t>
    </dgm:pt>
    <dgm:pt modelId="{C8E8FC2E-106A-A44D-B85E-A61411499FF1}" type="pres">
      <dgm:prSet presAssocID="{7D4DF4D2-CA92-624E-850A-BAE62FB7AF08}" presName="rightArrowText" presStyleLbl="node1" presStyleIdx="0" presStyleCnt="1" custScaleX="235776" custLinFactNeighborX="54952">
        <dgm:presLayoutVars>
          <dgm:chMax val="0"/>
          <dgm:bulletEnabled val="1"/>
        </dgm:presLayoutVars>
      </dgm:prSet>
      <dgm:spPr/>
      <dgm:t>
        <a:bodyPr/>
        <a:lstStyle/>
        <a:p>
          <a:endParaRPr kumimoji="1" lang="ja-JP" altLang="en-US"/>
        </a:p>
      </dgm:t>
    </dgm:pt>
  </dgm:ptLst>
  <dgm:cxnLst>
    <dgm:cxn modelId="{513729DB-7AF2-5746-8199-A9AC2443AA9F}" srcId="{7D4DF4D2-CA92-624E-850A-BAE62FB7AF08}" destId="{25B40FFE-1195-0B43-9555-44799BEDE1BA}" srcOrd="0" destOrd="0" parTransId="{0184CC56-41E3-E446-B4AF-44AD3FA81E2A}" sibTransId="{3E598107-BE8B-B442-951D-DFD7EFB467D3}"/>
    <dgm:cxn modelId="{AD61D2DE-81DB-D14C-B53F-469AF2662727}" type="presOf" srcId="{7D4DF4D2-CA92-624E-850A-BAE62FB7AF08}" destId="{508D88CD-E85B-1446-B19D-E479A3DFE200}" srcOrd="0" destOrd="0" presId="urn:microsoft.com/office/officeart/2005/8/layout/arrow6"/>
    <dgm:cxn modelId="{81B8BAE0-F091-664A-9038-92EEC06555FB}" type="presOf" srcId="{25B40FFE-1195-0B43-9555-44799BEDE1BA}" destId="{A86749FE-6B7D-9B49-99BB-81B1FAE9311F}" srcOrd="0" destOrd="0" presId="urn:microsoft.com/office/officeart/2005/8/layout/arrow6"/>
    <dgm:cxn modelId="{06776855-CCDA-8C48-8421-2AB105F8F650}" type="presOf" srcId="{E89A6302-1F66-0246-BFE1-81B27B1CF2E1}" destId="{C8E8FC2E-106A-A44D-B85E-A61411499FF1}" srcOrd="0" destOrd="0" presId="urn:microsoft.com/office/officeart/2005/8/layout/arrow6"/>
    <dgm:cxn modelId="{F599239F-B581-8E44-85D6-2CF68839D162}" srcId="{7D4DF4D2-CA92-624E-850A-BAE62FB7AF08}" destId="{E89A6302-1F66-0246-BFE1-81B27B1CF2E1}" srcOrd="1" destOrd="0" parTransId="{7CA47681-AE31-A44A-B4BD-1C35333703D5}" sibTransId="{A8B4C348-0C68-F943-BA52-8F2A972F8BF5}"/>
    <dgm:cxn modelId="{ADFD2439-DEAF-804A-9C96-B2D0608D48E2}" type="presParOf" srcId="{508D88CD-E85B-1446-B19D-E479A3DFE200}" destId="{A94F9159-C848-F44B-82C2-B3F02766DD87}" srcOrd="0" destOrd="0" presId="urn:microsoft.com/office/officeart/2005/8/layout/arrow6"/>
    <dgm:cxn modelId="{F4E811C1-4A56-9642-B771-612EA55F0D07}" type="presParOf" srcId="{508D88CD-E85B-1446-B19D-E479A3DFE200}" destId="{A86749FE-6B7D-9B49-99BB-81B1FAE9311F}" srcOrd="1" destOrd="0" presId="urn:microsoft.com/office/officeart/2005/8/layout/arrow6"/>
    <dgm:cxn modelId="{CA2B508A-3834-A84A-8AE4-3E504604594A}" type="presParOf" srcId="{508D88CD-E85B-1446-B19D-E479A3DFE200}" destId="{C8E8FC2E-106A-A44D-B85E-A61411499FF1}"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D29401-62E2-0D46-B8F2-002D57D314E0}" type="doc">
      <dgm:prSet loTypeId="urn:microsoft.com/office/officeart/2005/8/layout/hierarchy3" loCatId="" qsTypeId="urn:microsoft.com/office/officeart/2005/8/quickstyle/3D1" qsCatId="3D" csTypeId="urn:microsoft.com/office/officeart/2005/8/colors/colorful1#1" csCatId="colorful" phldr="1"/>
      <dgm:spPr/>
      <dgm:t>
        <a:bodyPr/>
        <a:lstStyle/>
        <a:p>
          <a:endParaRPr kumimoji="1" lang="ja-JP" altLang="en-US"/>
        </a:p>
      </dgm:t>
    </dgm:pt>
    <dgm:pt modelId="{343A5769-FD22-2047-8AEF-356A0018835E}">
      <dgm:prSet phldrT="[Text]"/>
      <dgm:spPr/>
      <dgm:t>
        <a:bodyPr/>
        <a:lstStyle/>
        <a:p>
          <a:r>
            <a:rPr kumimoji="1" lang="en-US" altLang="ja-JP" dirty="0" smtClean="0"/>
            <a:t>Before Interaction</a:t>
          </a:r>
          <a:endParaRPr kumimoji="1" lang="ja-JP" altLang="en-US" dirty="0"/>
        </a:p>
      </dgm:t>
    </dgm:pt>
    <dgm:pt modelId="{4574D88E-2C1B-2E48-92E0-8733A8EC8278}" type="parTrans" cxnId="{467D20CC-5301-F544-BCCE-51E618E45873}">
      <dgm:prSet/>
      <dgm:spPr/>
      <dgm:t>
        <a:bodyPr/>
        <a:lstStyle/>
        <a:p>
          <a:endParaRPr kumimoji="1" lang="ja-JP" altLang="en-US"/>
        </a:p>
      </dgm:t>
    </dgm:pt>
    <dgm:pt modelId="{E8F692C4-8140-6D4C-AE41-AA6345C07DBC}" type="sibTrans" cxnId="{467D20CC-5301-F544-BCCE-51E618E45873}">
      <dgm:prSet/>
      <dgm:spPr/>
      <dgm:t>
        <a:bodyPr/>
        <a:lstStyle/>
        <a:p>
          <a:endParaRPr kumimoji="1" lang="ja-JP" altLang="en-US"/>
        </a:p>
      </dgm:t>
    </dgm:pt>
    <dgm:pt modelId="{4DED4BDB-8144-E24E-A0CE-B5B1940DC756}">
      <dgm:prSet phldrT="[Text]" custT="1"/>
      <dgm:spPr/>
      <dgm:t>
        <a:bodyPr/>
        <a:lstStyle/>
        <a:p>
          <a:r>
            <a:rPr lang="en-US" sz="1600" b="1" dirty="0" smtClean="0"/>
            <a:t>Existing Information:</a:t>
          </a:r>
          <a:endParaRPr kumimoji="1" lang="ja-JP" altLang="en-US" sz="1600" b="1" dirty="0"/>
        </a:p>
      </dgm:t>
    </dgm:pt>
    <dgm:pt modelId="{64636462-79C9-B546-81E8-FE7A34B80FEF}" type="parTrans" cxnId="{75EE8C33-E31A-534B-9ECF-0E826E60097C}">
      <dgm:prSet/>
      <dgm:spPr/>
      <dgm:t>
        <a:bodyPr/>
        <a:lstStyle/>
        <a:p>
          <a:endParaRPr kumimoji="1" lang="ja-JP" altLang="en-US"/>
        </a:p>
      </dgm:t>
    </dgm:pt>
    <dgm:pt modelId="{9CCD6B9E-EA2D-474E-9FCF-0A68CD871C68}" type="sibTrans" cxnId="{75EE8C33-E31A-534B-9ECF-0E826E60097C}">
      <dgm:prSet/>
      <dgm:spPr/>
      <dgm:t>
        <a:bodyPr/>
        <a:lstStyle/>
        <a:p>
          <a:endParaRPr kumimoji="1" lang="ja-JP" altLang="en-US"/>
        </a:p>
      </dgm:t>
    </dgm:pt>
    <dgm:pt modelId="{D874EB7E-D830-274C-96CC-4AA182E78EEA}">
      <dgm:prSet phldrT="[Text]" custT="1"/>
      <dgm:spPr/>
      <dgm:t>
        <a:bodyPr/>
        <a:lstStyle/>
        <a:p>
          <a:r>
            <a:rPr lang="en-US" sz="1600" b="1" dirty="0" smtClean="0"/>
            <a:t>Learner Needs Inventory:</a:t>
          </a:r>
          <a:endParaRPr kumimoji="1" lang="ja-JP" altLang="en-US" sz="1600" b="1" dirty="0"/>
        </a:p>
      </dgm:t>
    </dgm:pt>
    <dgm:pt modelId="{8D4271B0-1A2C-2D44-A0EF-617DB9A51F62}" type="parTrans" cxnId="{13F6208F-FA27-DF4B-B2E9-785E642106C7}">
      <dgm:prSet/>
      <dgm:spPr/>
      <dgm:t>
        <a:bodyPr/>
        <a:lstStyle/>
        <a:p>
          <a:endParaRPr kumimoji="1" lang="ja-JP" altLang="en-US"/>
        </a:p>
      </dgm:t>
    </dgm:pt>
    <dgm:pt modelId="{73B67B22-46AE-E54F-B274-9113C7C2B2F0}" type="sibTrans" cxnId="{13F6208F-FA27-DF4B-B2E9-785E642106C7}">
      <dgm:prSet/>
      <dgm:spPr/>
      <dgm:t>
        <a:bodyPr/>
        <a:lstStyle/>
        <a:p>
          <a:endParaRPr kumimoji="1" lang="ja-JP" altLang="en-US"/>
        </a:p>
      </dgm:t>
    </dgm:pt>
    <dgm:pt modelId="{644093C2-6509-D74F-A352-5B93BA8B36CD}">
      <dgm:prSet phldrT="[Text]"/>
      <dgm:spPr/>
      <dgm:t>
        <a:bodyPr/>
        <a:lstStyle/>
        <a:p>
          <a:r>
            <a:rPr kumimoji="1" lang="en-US" altLang="ja-JP" dirty="0" smtClean="0"/>
            <a:t>During Instruction</a:t>
          </a:r>
          <a:endParaRPr kumimoji="1" lang="ja-JP" altLang="en-US" dirty="0"/>
        </a:p>
      </dgm:t>
    </dgm:pt>
    <dgm:pt modelId="{CF987759-A6E2-844D-B044-21EDD80C3D22}" type="parTrans" cxnId="{68B61091-56CA-6748-A9A2-4F13615E3FB4}">
      <dgm:prSet/>
      <dgm:spPr/>
      <dgm:t>
        <a:bodyPr/>
        <a:lstStyle/>
        <a:p>
          <a:endParaRPr kumimoji="1" lang="ja-JP" altLang="en-US"/>
        </a:p>
      </dgm:t>
    </dgm:pt>
    <dgm:pt modelId="{434E12F9-569A-6143-A5A5-895D299987AA}" type="sibTrans" cxnId="{68B61091-56CA-6748-A9A2-4F13615E3FB4}">
      <dgm:prSet/>
      <dgm:spPr/>
      <dgm:t>
        <a:bodyPr/>
        <a:lstStyle/>
        <a:p>
          <a:endParaRPr kumimoji="1" lang="ja-JP" altLang="en-US"/>
        </a:p>
      </dgm:t>
    </dgm:pt>
    <dgm:pt modelId="{9472C925-4105-C143-B054-46962A04EDD1}">
      <dgm:prSet phldrT="[Text]" custT="1"/>
      <dgm:spPr/>
      <dgm:t>
        <a:bodyPr/>
        <a:lstStyle/>
        <a:p>
          <a:r>
            <a:rPr lang="en-US" sz="1600" b="1" dirty="0" smtClean="0"/>
            <a:t>Formative Student Evaluation:</a:t>
          </a:r>
          <a:endParaRPr kumimoji="1" lang="ja-JP" altLang="en-US" sz="1600" b="1" dirty="0"/>
        </a:p>
      </dgm:t>
    </dgm:pt>
    <dgm:pt modelId="{2DE02DD3-3AC6-764E-88A0-1B884A78378C}" type="parTrans" cxnId="{FACD9196-1765-A240-8203-8A1A54D7CC03}">
      <dgm:prSet/>
      <dgm:spPr/>
      <dgm:t>
        <a:bodyPr/>
        <a:lstStyle/>
        <a:p>
          <a:endParaRPr kumimoji="1" lang="ja-JP" altLang="en-US"/>
        </a:p>
      </dgm:t>
    </dgm:pt>
    <dgm:pt modelId="{AB1D944B-58CB-1045-B941-9C01144869BC}" type="sibTrans" cxnId="{FACD9196-1765-A240-8203-8A1A54D7CC03}">
      <dgm:prSet/>
      <dgm:spPr/>
      <dgm:t>
        <a:bodyPr/>
        <a:lstStyle/>
        <a:p>
          <a:endParaRPr kumimoji="1" lang="ja-JP" altLang="en-US"/>
        </a:p>
      </dgm:t>
    </dgm:pt>
    <dgm:pt modelId="{6587FDFA-6339-164C-A4BD-E0A75D972A30}">
      <dgm:prSet custT="1"/>
      <dgm:spPr/>
      <dgm:t>
        <a:bodyPr/>
        <a:lstStyle/>
        <a:p>
          <a:r>
            <a:rPr lang="en-US" sz="1400" dirty="0" smtClean="0"/>
            <a:t>Socio-political factors</a:t>
          </a:r>
          <a:endParaRPr lang="en-US" sz="1400" dirty="0"/>
        </a:p>
      </dgm:t>
    </dgm:pt>
    <dgm:pt modelId="{0F3FDA0A-4D97-994A-AAC8-86CC673394B6}" type="parTrans" cxnId="{093843E6-6266-E145-9A34-61B4B0C88B1F}">
      <dgm:prSet/>
      <dgm:spPr/>
      <dgm:t>
        <a:bodyPr/>
        <a:lstStyle/>
        <a:p>
          <a:endParaRPr kumimoji="1" lang="ja-JP" altLang="en-US"/>
        </a:p>
      </dgm:t>
    </dgm:pt>
    <dgm:pt modelId="{5BF54483-EA24-7C4D-9F0D-B494247DCEEE}" type="sibTrans" cxnId="{093843E6-6266-E145-9A34-61B4B0C88B1F}">
      <dgm:prSet/>
      <dgm:spPr/>
      <dgm:t>
        <a:bodyPr/>
        <a:lstStyle/>
        <a:p>
          <a:endParaRPr kumimoji="1" lang="ja-JP" altLang="en-US"/>
        </a:p>
      </dgm:t>
    </dgm:pt>
    <dgm:pt modelId="{30FF089D-3CDA-1548-BDAB-9D537B3B8B57}">
      <dgm:prSet custT="1"/>
      <dgm:spPr/>
      <dgm:t>
        <a:bodyPr/>
        <a:lstStyle/>
        <a:p>
          <a:r>
            <a:rPr lang="en-US" sz="1400" smtClean="0"/>
            <a:t>Student demographics</a:t>
          </a:r>
          <a:endParaRPr lang="en-US" sz="1400" dirty="0"/>
        </a:p>
      </dgm:t>
    </dgm:pt>
    <dgm:pt modelId="{336E8BFF-8D51-EF45-951C-93C7160FFCDF}" type="parTrans" cxnId="{B249A718-967A-4F4F-AC6E-0AD76D1E5C2D}">
      <dgm:prSet/>
      <dgm:spPr/>
      <dgm:t>
        <a:bodyPr/>
        <a:lstStyle/>
        <a:p>
          <a:endParaRPr kumimoji="1" lang="ja-JP" altLang="en-US"/>
        </a:p>
      </dgm:t>
    </dgm:pt>
    <dgm:pt modelId="{6C61CE45-F4F0-3F46-B69F-EF604100C622}" type="sibTrans" cxnId="{B249A718-967A-4F4F-AC6E-0AD76D1E5C2D}">
      <dgm:prSet/>
      <dgm:spPr/>
      <dgm:t>
        <a:bodyPr/>
        <a:lstStyle/>
        <a:p>
          <a:endParaRPr kumimoji="1" lang="ja-JP" altLang="en-US"/>
        </a:p>
      </dgm:t>
    </dgm:pt>
    <dgm:pt modelId="{3FD8B5A6-5CF1-7841-B73D-477D9E33BFFD}">
      <dgm:prSet custT="1"/>
      <dgm:spPr/>
      <dgm:t>
        <a:bodyPr/>
        <a:lstStyle/>
        <a:p>
          <a:r>
            <a:rPr lang="en-US" sz="1400" dirty="0" smtClean="0"/>
            <a:t>Shelter setting</a:t>
          </a:r>
          <a:endParaRPr lang="en-US" sz="1400" dirty="0"/>
        </a:p>
      </dgm:t>
    </dgm:pt>
    <dgm:pt modelId="{ADECD1DE-444F-5F45-B4A0-B2955FAB708F}" type="parTrans" cxnId="{9C7B2B8E-1357-EB43-98DA-B3E3F46090DD}">
      <dgm:prSet/>
      <dgm:spPr/>
      <dgm:t>
        <a:bodyPr/>
        <a:lstStyle/>
        <a:p>
          <a:endParaRPr kumimoji="1" lang="ja-JP" altLang="en-US"/>
        </a:p>
      </dgm:t>
    </dgm:pt>
    <dgm:pt modelId="{9F6D4700-BB01-0442-8A73-18D0A5539CEE}" type="sibTrans" cxnId="{9C7B2B8E-1357-EB43-98DA-B3E3F46090DD}">
      <dgm:prSet/>
      <dgm:spPr/>
      <dgm:t>
        <a:bodyPr/>
        <a:lstStyle/>
        <a:p>
          <a:endParaRPr kumimoji="1" lang="ja-JP" altLang="en-US"/>
        </a:p>
      </dgm:t>
    </dgm:pt>
    <dgm:pt modelId="{B1D6CD33-FECC-3044-AAB5-F47DC5A6F6CD}">
      <dgm:prSet custT="1"/>
      <dgm:spPr/>
      <dgm:t>
        <a:bodyPr/>
        <a:lstStyle/>
        <a:p>
          <a:r>
            <a:rPr lang="en-US" sz="1400" dirty="0" smtClean="0"/>
            <a:t>Classroom setting</a:t>
          </a:r>
          <a:endParaRPr lang="en-US" sz="1400" dirty="0"/>
        </a:p>
      </dgm:t>
    </dgm:pt>
    <dgm:pt modelId="{B87E3223-6D98-284A-A90C-ACB8276427A0}" type="parTrans" cxnId="{C0E9BAEC-5251-9D44-84A3-027C6B5C0930}">
      <dgm:prSet/>
      <dgm:spPr/>
      <dgm:t>
        <a:bodyPr/>
        <a:lstStyle/>
        <a:p>
          <a:endParaRPr kumimoji="1" lang="ja-JP" altLang="en-US"/>
        </a:p>
      </dgm:t>
    </dgm:pt>
    <dgm:pt modelId="{EC34F8D8-9ACA-9145-A997-99E22E358767}" type="sibTrans" cxnId="{C0E9BAEC-5251-9D44-84A3-027C6B5C0930}">
      <dgm:prSet/>
      <dgm:spPr/>
      <dgm:t>
        <a:bodyPr/>
        <a:lstStyle/>
        <a:p>
          <a:endParaRPr kumimoji="1" lang="ja-JP" altLang="en-US"/>
        </a:p>
      </dgm:t>
    </dgm:pt>
    <dgm:pt modelId="{3D7D7B55-1D91-7447-9BC2-2C2D8E4DFE56}">
      <dgm:prSet custT="1"/>
      <dgm:spPr/>
      <dgm:t>
        <a:bodyPr/>
        <a:lstStyle/>
        <a:p>
          <a:r>
            <a:rPr lang="en-US" sz="1700" b="1" dirty="0" smtClean="0"/>
            <a:t>Instruments</a:t>
          </a:r>
          <a:r>
            <a:rPr lang="en-US" sz="1700" dirty="0" smtClean="0"/>
            <a:t>:</a:t>
          </a:r>
          <a:endParaRPr lang="en-US" sz="1700" dirty="0"/>
        </a:p>
      </dgm:t>
    </dgm:pt>
    <dgm:pt modelId="{CE8F27F7-7636-7B49-8556-2BA91662665F}" type="parTrans" cxnId="{CFFA75D4-66A4-D044-B263-28D8D1333430}">
      <dgm:prSet/>
      <dgm:spPr/>
      <dgm:t>
        <a:bodyPr/>
        <a:lstStyle/>
        <a:p>
          <a:endParaRPr kumimoji="1" lang="ja-JP" altLang="en-US"/>
        </a:p>
      </dgm:t>
    </dgm:pt>
    <dgm:pt modelId="{B5E50881-A99A-7643-B5E4-0662D1FDDE3A}" type="sibTrans" cxnId="{CFFA75D4-66A4-D044-B263-28D8D1333430}">
      <dgm:prSet/>
      <dgm:spPr/>
      <dgm:t>
        <a:bodyPr/>
        <a:lstStyle/>
        <a:p>
          <a:endParaRPr kumimoji="1" lang="ja-JP" altLang="en-US"/>
        </a:p>
      </dgm:t>
    </dgm:pt>
    <dgm:pt modelId="{C996433E-8E48-5546-8EBE-790B1A4E27FA}">
      <dgm:prSet custT="1"/>
      <dgm:spPr/>
      <dgm:t>
        <a:bodyPr/>
        <a:lstStyle/>
        <a:p>
          <a:r>
            <a:rPr lang="en-US" sz="1400" dirty="0" smtClean="0"/>
            <a:t>Literature review</a:t>
          </a:r>
          <a:endParaRPr lang="en-US" sz="1400" dirty="0"/>
        </a:p>
      </dgm:t>
    </dgm:pt>
    <dgm:pt modelId="{A3EF83AE-4EF9-BB44-8D13-0499EF2430BE}" type="parTrans" cxnId="{B37740B1-199B-364F-9395-4E80C528BC82}">
      <dgm:prSet/>
      <dgm:spPr/>
      <dgm:t>
        <a:bodyPr/>
        <a:lstStyle/>
        <a:p>
          <a:endParaRPr kumimoji="1" lang="ja-JP" altLang="en-US"/>
        </a:p>
      </dgm:t>
    </dgm:pt>
    <dgm:pt modelId="{53F52BBB-14AF-A146-B44E-CD55AD75E0CD}" type="sibTrans" cxnId="{B37740B1-199B-364F-9395-4E80C528BC82}">
      <dgm:prSet/>
      <dgm:spPr/>
      <dgm:t>
        <a:bodyPr/>
        <a:lstStyle/>
        <a:p>
          <a:endParaRPr kumimoji="1" lang="ja-JP" altLang="en-US"/>
        </a:p>
      </dgm:t>
    </dgm:pt>
    <dgm:pt modelId="{DAF0BCD1-9CBE-7249-9631-CF9409E846E5}">
      <dgm:prSet custT="1"/>
      <dgm:spPr/>
      <dgm:t>
        <a:bodyPr/>
        <a:lstStyle/>
        <a:p>
          <a:r>
            <a:rPr lang="en-US" sz="1400" dirty="0" smtClean="0"/>
            <a:t>Existing records/reports</a:t>
          </a:r>
          <a:endParaRPr lang="en-US" sz="1400" dirty="0"/>
        </a:p>
      </dgm:t>
    </dgm:pt>
    <dgm:pt modelId="{FDDCC6C7-C0F6-AA47-B497-8CC799C17448}" type="parTrans" cxnId="{F56B0086-AB4F-7146-BEDF-1970F062C41A}">
      <dgm:prSet/>
      <dgm:spPr/>
      <dgm:t>
        <a:bodyPr/>
        <a:lstStyle/>
        <a:p>
          <a:endParaRPr kumimoji="1" lang="ja-JP" altLang="en-US"/>
        </a:p>
      </dgm:t>
    </dgm:pt>
    <dgm:pt modelId="{5E2C9865-3CEA-614D-BBEE-C7EFA1D269F6}" type="sibTrans" cxnId="{F56B0086-AB4F-7146-BEDF-1970F062C41A}">
      <dgm:prSet/>
      <dgm:spPr/>
      <dgm:t>
        <a:bodyPr/>
        <a:lstStyle/>
        <a:p>
          <a:endParaRPr kumimoji="1" lang="ja-JP" altLang="en-US"/>
        </a:p>
      </dgm:t>
    </dgm:pt>
    <dgm:pt modelId="{AEF0F77B-CAEA-664A-824F-8150C430A48E}">
      <dgm:prSet custT="1"/>
      <dgm:spPr/>
      <dgm:t>
        <a:bodyPr/>
        <a:lstStyle/>
        <a:p>
          <a:r>
            <a:rPr lang="en-US" sz="1400" dirty="0" smtClean="0"/>
            <a:t>Informal meetings with staff</a:t>
          </a:r>
          <a:endParaRPr lang="en-US" sz="1400" dirty="0"/>
        </a:p>
      </dgm:t>
    </dgm:pt>
    <dgm:pt modelId="{4DEC2A1D-F42E-2E46-B663-C40897FD9247}" type="parTrans" cxnId="{9D86DCA6-0DA6-6049-8F73-11796D69538E}">
      <dgm:prSet/>
      <dgm:spPr/>
      <dgm:t>
        <a:bodyPr/>
        <a:lstStyle/>
        <a:p>
          <a:endParaRPr kumimoji="1" lang="ja-JP" altLang="en-US"/>
        </a:p>
      </dgm:t>
    </dgm:pt>
    <dgm:pt modelId="{39A33601-DBAE-DE4D-BC8C-9A06FC58E975}" type="sibTrans" cxnId="{9D86DCA6-0DA6-6049-8F73-11796D69538E}">
      <dgm:prSet/>
      <dgm:spPr/>
      <dgm:t>
        <a:bodyPr/>
        <a:lstStyle/>
        <a:p>
          <a:endParaRPr kumimoji="1" lang="ja-JP" altLang="en-US"/>
        </a:p>
      </dgm:t>
    </dgm:pt>
    <dgm:pt modelId="{822FAFDC-087D-E24B-A5EC-62D769487567}">
      <dgm:prSet custT="1"/>
      <dgm:spPr/>
      <dgm:t>
        <a:bodyPr/>
        <a:lstStyle/>
        <a:p>
          <a:r>
            <a:rPr lang="en-US" sz="1400" dirty="0" smtClean="0"/>
            <a:t>Staff and teacher questionnaire</a:t>
          </a:r>
          <a:endParaRPr lang="en-US" sz="1400" dirty="0"/>
        </a:p>
      </dgm:t>
    </dgm:pt>
    <dgm:pt modelId="{6937BDC8-7D7B-EA4E-AA43-89947F318D7B}" type="parTrans" cxnId="{A3884831-2B11-8B45-A943-BA1A3B4F6287}">
      <dgm:prSet/>
      <dgm:spPr/>
      <dgm:t>
        <a:bodyPr/>
        <a:lstStyle/>
        <a:p>
          <a:endParaRPr kumimoji="1" lang="ja-JP" altLang="en-US"/>
        </a:p>
      </dgm:t>
    </dgm:pt>
    <dgm:pt modelId="{9A855D17-E7E2-5446-BF2B-3C5BEF6BFBAD}" type="sibTrans" cxnId="{A3884831-2B11-8B45-A943-BA1A3B4F6287}">
      <dgm:prSet/>
      <dgm:spPr/>
      <dgm:t>
        <a:bodyPr/>
        <a:lstStyle/>
        <a:p>
          <a:endParaRPr kumimoji="1" lang="ja-JP" altLang="en-US"/>
        </a:p>
      </dgm:t>
    </dgm:pt>
    <dgm:pt modelId="{14EE4648-035E-8043-876D-74E9CEFE4515}">
      <dgm:prSet/>
      <dgm:spPr/>
      <dgm:t>
        <a:bodyPr/>
        <a:lstStyle/>
        <a:p>
          <a:r>
            <a:rPr kumimoji="1" lang="en-US" altLang="ja-JP" dirty="0" smtClean="0"/>
            <a:t>Initial Interaction</a:t>
          </a:r>
          <a:endParaRPr lang="en-US" dirty="0"/>
        </a:p>
      </dgm:t>
    </dgm:pt>
    <dgm:pt modelId="{07D40553-D542-DA4B-A305-EF477D6BE333}" type="parTrans" cxnId="{C0F7AEE0-E7D9-5748-8FFC-6338EA48C20D}">
      <dgm:prSet/>
      <dgm:spPr/>
      <dgm:t>
        <a:bodyPr/>
        <a:lstStyle/>
        <a:p>
          <a:endParaRPr kumimoji="1" lang="ja-JP" altLang="en-US"/>
        </a:p>
      </dgm:t>
    </dgm:pt>
    <dgm:pt modelId="{DAECA7F6-3AC7-2F41-969C-42BF184F038E}" type="sibTrans" cxnId="{C0F7AEE0-E7D9-5748-8FFC-6338EA48C20D}">
      <dgm:prSet/>
      <dgm:spPr/>
      <dgm:t>
        <a:bodyPr/>
        <a:lstStyle/>
        <a:p>
          <a:endParaRPr kumimoji="1" lang="ja-JP" altLang="en-US"/>
        </a:p>
      </dgm:t>
    </dgm:pt>
    <dgm:pt modelId="{939D415F-6539-8F43-AD4A-5AAB92F25933}">
      <dgm:prSet custT="1"/>
      <dgm:spPr/>
      <dgm:t>
        <a:bodyPr/>
        <a:lstStyle/>
        <a:p>
          <a:r>
            <a:rPr lang="en-US" sz="1400" dirty="0" smtClean="0"/>
            <a:t>Students’ educational and linguistic needs</a:t>
          </a:r>
          <a:endParaRPr lang="en-US" sz="1400" dirty="0"/>
        </a:p>
      </dgm:t>
    </dgm:pt>
    <dgm:pt modelId="{F7BFDD4A-C3EE-FE4F-A7C3-BD0E0ECFD48A}" type="parTrans" cxnId="{EA61EEF9-4514-804B-82AC-21B17AB276DE}">
      <dgm:prSet/>
      <dgm:spPr/>
      <dgm:t>
        <a:bodyPr/>
        <a:lstStyle/>
        <a:p>
          <a:endParaRPr kumimoji="1" lang="ja-JP" altLang="en-US"/>
        </a:p>
      </dgm:t>
    </dgm:pt>
    <dgm:pt modelId="{43F0E8D7-ACA5-D841-BBFA-25FF692475AD}" type="sibTrans" cxnId="{EA61EEF9-4514-804B-82AC-21B17AB276DE}">
      <dgm:prSet/>
      <dgm:spPr/>
      <dgm:t>
        <a:bodyPr/>
        <a:lstStyle/>
        <a:p>
          <a:endParaRPr kumimoji="1" lang="ja-JP" altLang="en-US"/>
        </a:p>
      </dgm:t>
    </dgm:pt>
    <dgm:pt modelId="{E140EDC8-D2ED-1E4A-AE65-3C6E250A0E6D}">
      <dgm:prSet custT="1"/>
      <dgm:spPr/>
      <dgm:t>
        <a:bodyPr/>
        <a:lstStyle/>
        <a:p>
          <a:r>
            <a:rPr lang="en-US" sz="1400" dirty="0" smtClean="0"/>
            <a:t>Specific purposes for which English will be used</a:t>
          </a:r>
          <a:endParaRPr lang="en-US" sz="1400" dirty="0"/>
        </a:p>
      </dgm:t>
    </dgm:pt>
    <dgm:pt modelId="{8DC3EF95-580D-0F4B-8B1A-03F824406C09}" type="parTrans" cxnId="{73B4A05E-1549-A941-B44A-F352180BBE79}">
      <dgm:prSet/>
      <dgm:spPr/>
      <dgm:t>
        <a:bodyPr/>
        <a:lstStyle/>
        <a:p>
          <a:endParaRPr kumimoji="1" lang="ja-JP" altLang="en-US"/>
        </a:p>
      </dgm:t>
    </dgm:pt>
    <dgm:pt modelId="{9B118A41-FF39-D442-A118-A5918D634E3F}" type="sibTrans" cxnId="{73B4A05E-1549-A941-B44A-F352180BBE79}">
      <dgm:prSet/>
      <dgm:spPr/>
      <dgm:t>
        <a:bodyPr/>
        <a:lstStyle/>
        <a:p>
          <a:endParaRPr kumimoji="1" lang="ja-JP" altLang="en-US"/>
        </a:p>
      </dgm:t>
    </dgm:pt>
    <dgm:pt modelId="{2C9098E0-0DE2-BE40-ABB0-365A0987BC2C}">
      <dgm:prSet/>
      <dgm:spPr/>
      <dgm:t>
        <a:bodyPr/>
        <a:lstStyle/>
        <a:p>
          <a:r>
            <a:rPr lang="en-US" sz="1700" b="1" dirty="0" smtClean="0"/>
            <a:t>Instruments</a:t>
          </a:r>
          <a:r>
            <a:rPr lang="en-US" sz="1700" dirty="0" smtClean="0"/>
            <a:t>:</a:t>
          </a:r>
          <a:endParaRPr lang="en-US" sz="1700" dirty="0"/>
        </a:p>
      </dgm:t>
    </dgm:pt>
    <dgm:pt modelId="{8076C141-B64A-B04B-AA4F-A0CA481C1FB2}" type="parTrans" cxnId="{4B22D3D1-D4AF-1043-AA16-8654C833A01A}">
      <dgm:prSet/>
      <dgm:spPr/>
      <dgm:t>
        <a:bodyPr/>
        <a:lstStyle/>
        <a:p>
          <a:endParaRPr kumimoji="1" lang="ja-JP" altLang="en-US"/>
        </a:p>
      </dgm:t>
    </dgm:pt>
    <dgm:pt modelId="{CB0F75DC-F9A7-974B-876D-F80B32B0C6DF}" type="sibTrans" cxnId="{4B22D3D1-D4AF-1043-AA16-8654C833A01A}">
      <dgm:prSet/>
      <dgm:spPr/>
      <dgm:t>
        <a:bodyPr/>
        <a:lstStyle/>
        <a:p>
          <a:endParaRPr kumimoji="1" lang="ja-JP" altLang="en-US"/>
        </a:p>
      </dgm:t>
    </dgm:pt>
    <dgm:pt modelId="{EB8B6B6B-3E43-184F-B37D-198382271D17}">
      <dgm:prSet custT="1"/>
      <dgm:spPr/>
      <dgm:t>
        <a:bodyPr/>
        <a:lstStyle/>
        <a:p>
          <a:r>
            <a:rPr lang="en-US" sz="1400" dirty="0" smtClean="0"/>
            <a:t>Observations</a:t>
          </a:r>
          <a:endParaRPr lang="en-US" sz="1400" dirty="0"/>
        </a:p>
      </dgm:t>
    </dgm:pt>
    <dgm:pt modelId="{FA3F706E-CBFA-424D-BBCD-649A004C6D52}" type="parTrans" cxnId="{F5A05FFF-FC29-4046-9B8A-1E14C79D653F}">
      <dgm:prSet/>
      <dgm:spPr/>
      <dgm:t>
        <a:bodyPr/>
        <a:lstStyle/>
        <a:p>
          <a:endParaRPr kumimoji="1" lang="ja-JP" altLang="en-US"/>
        </a:p>
      </dgm:t>
    </dgm:pt>
    <dgm:pt modelId="{DE956A38-301C-B548-A6AC-A9E82D414F64}" type="sibTrans" cxnId="{F5A05FFF-FC29-4046-9B8A-1E14C79D653F}">
      <dgm:prSet/>
      <dgm:spPr/>
      <dgm:t>
        <a:bodyPr/>
        <a:lstStyle/>
        <a:p>
          <a:endParaRPr kumimoji="1" lang="ja-JP" altLang="en-US"/>
        </a:p>
      </dgm:t>
    </dgm:pt>
    <dgm:pt modelId="{1BAAAC1C-10D5-8A4F-B992-00E7F5EEAD61}">
      <dgm:prSet custT="1"/>
      <dgm:spPr/>
      <dgm:t>
        <a:bodyPr/>
        <a:lstStyle/>
        <a:p>
          <a:r>
            <a:rPr lang="en-US" sz="1400" dirty="0" smtClean="0"/>
            <a:t>Student Questionnaire</a:t>
          </a:r>
          <a:endParaRPr lang="en-US" sz="1400" dirty="0"/>
        </a:p>
      </dgm:t>
    </dgm:pt>
    <dgm:pt modelId="{A6CDC1E2-15FC-2A4A-823F-96A06A94663A}" type="parTrans" cxnId="{EC51053E-1A14-084A-9D31-09BCC73B60F2}">
      <dgm:prSet/>
      <dgm:spPr/>
      <dgm:t>
        <a:bodyPr/>
        <a:lstStyle/>
        <a:p>
          <a:endParaRPr kumimoji="1" lang="ja-JP" altLang="en-US"/>
        </a:p>
      </dgm:t>
    </dgm:pt>
    <dgm:pt modelId="{60185A38-D8B7-B345-B38C-E3D9021FB213}" type="sibTrans" cxnId="{EC51053E-1A14-084A-9D31-09BCC73B60F2}">
      <dgm:prSet/>
      <dgm:spPr/>
      <dgm:t>
        <a:bodyPr/>
        <a:lstStyle/>
        <a:p>
          <a:endParaRPr kumimoji="1" lang="ja-JP" altLang="en-US"/>
        </a:p>
      </dgm:t>
    </dgm:pt>
    <dgm:pt modelId="{0725BF26-D16E-074B-AAF8-FF0B0934A179}">
      <dgm:prSet custT="1"/>
      <dgm:spPr/>
      <dgm:t>
        <a:bodyPr/>
        <a:lstStyle/>
        <a:p>
          <a:r>
            <a:rPr lang="en-US" sz="1400" dirty="0" smtClean="0"/>
            <a:t>Personal Narratives</a:t>
          </a:r>
          <a:endParaRPr lang="en-US" sz="1400" dirty="0"/>
        </a:p>
      </dgm:t>
    </dgm:pt>
    <dgm:pt modelId="{4555A9A7-A791-CC42-991D-A97F65164C17}" type="parTrans" cxnId="{3B4C4A92-C4F6-B240-AD21-CFBD1B301CFF}">
      <dgm:prSet/>
      <dgm:spPr/>
      <dgm:t>
        <a:bodyPr/>
        <a:lstStyle/>
        <a:p>
          <a:endParaRPr kumimoji="1" lang="ja-JP" altLang="en-US"/>
        </a:p>
      </dgm:t>
    </dgm:pt>
    <dgm:pt modelId="{721B92D3-1E59-8E4F-8B63-AF49F0F152F7}" type="sibTrans" cxnId="{3B4C4A92-C4F6-B240-AD21-CFBD1B301CFF}">
      <dgm:prSet/>
      <dgm:spPr/>
      <dgm:t>
        <a:bodyPr/>
        <a:lstStyle/>
        <a:p>
          <a:endParaRPr kumimoji="1" lang="ja-JP" altLang="en-US"/>
        </a:p>
      </dgm:t>
    </dgm:pt>
    <dgm:pt modelId="{0DB12DE9-2B9B-2047-B65C-8D63E518B17D}">
      <dgm:prSet custT="1"/>
      <dgm:spPr/>
      <dgm:t>
        <a:bodyPr/>
        <a:lstStyle/>
        <a:p>
          <a:r>
            <a:rPr lang="en-US" sz="1400" dirty="0" smtClean="0"/>
            <a:t>Student work</a:t>
          </a:r>
          <a:endParaRPr lang="en-US" sz="1400" dirty="0"/>
        </a:p>
      </dgm:t>
    </dgm:pt>
    <dgm:pt modelId="{6C6D547B-51A8-7C43-8E01-0149B8534DF1}" type="parTrans" cxnId="{E9E5A872-8F1A-3F47-82F7-117F003B3680}">
      <dgm:prSet/>
      <dgm:spPr/>
      <dgm:t>
        <a:bodyPr/>
        <a:lstStyle/>
        <a:p>
          <a:endParaRPr kumimoji="1" lang="ja-JP" altLang="en-US"/>
        </a:p>
      </dgm:t>
    </dgm:pt>
    <dgm:pt modelId="{5D8F75CB-C1BE-1B41-A4E7-291EDC03A67F}" type="sibTrans" cxnId="{E9E5A872-8F1A-3F47-82F7-117F003B3680}">
      <dgm:prSet/>
      <dgm:spPr/>
      <dgm:t>
        <a:bodyPr/>
        <a:lstStyle/>
        <a:p>
          <a:endParaRPr kumimoji="1" lang="ja-JP" altLang="en-US"/>
        </a:p>
      </dgm:t>
    </dgm:pt>
    <dgm:pt modelId="{510B2F4A-C8AD-E14C-9B97-15D92412A59F}">
      <dgm:prSet custT="1"/>
      <dgm:spPr/>
      <dgm:t>
        <a:bodyPr/>
        <a:lstStyle/>
        <a:p>
          <a:r>
            <a:rPr lang="en-US" sz="1400" dirty="0" smtClean="0"/>
            <a:t>Student motivation and attitudes</a:t>
          </a:r>
          <a:endParaRPr lang="en-US" sz="1400" dirty="0"/>
        </a:p>
      </dgm:t>
    </dgm:pt>
    <dgm:pt modelId="{BBE6640A-9875-E64B-992B-0956DA961F43}" type="parTrans" cxnId="{483A7DEE-897C-CE48-933F-2DB7E0583985}">
      <dgm:prSet/>
      <dgm:spPr/>
      <dgm:t>
        <a:bodyPr/>
        <a:lstStyle/>
        <a:p>
          <a:endParaRPr kumimoji="1" lang="ja-JP" altLang="en-US"/>
        </a:p>
      </dgm:t>
    </dgm:pt>
    <dgm:pt modelId="{9B2EE31D-9515-5F4D-895E-FD7633D2A863}" type="sibTrans" cxnId="{483A7DEE-897C-CE48-933F-2DB7E0583985}">
      <dgm:prSet/>
      <dgm:spPr/>
      <dgm:t>
        <a:bodyPr/>
        <a:lstStyle/>
        <a:p>
          <a:endParaRPr kumimoji="1" lang="ja-JP" altLang="en-US"/>
        </a:p>
      </dgm:t>
    </dgm:pt>
    <dgm:pt modelId="{0AC9465F-70EB-BC4E-ACCB-04D666F0C9D5}">
      <dgm:prSet custT="1"/>
      <dgm:spPr/>
      <dgm:t>
        <a:bodyPr/>
        <a:lstStyle/>
        <a:p>
          <a:r>
            <a:rPr lang="en-US" sz="1400" dirty="0" smtClean="0"/>
            <a:t>Situational restraints to student attention </a:t>
          </a:r>
          <a:endParaRPr lang="en-US" sz="1400" dirty="0"/>
        </a:p>
      </dgm:t>
    </dgm:pt>
    <dgm:pt modelId="{55726DF2-8825-8942-9396-4A4B919B029C}" type="parTrans" cxnId="{E2EDC5A5-D39E-854F-9063-7EC5E69C2CFC}">
      <dgm:prSet/>
      <dgm:spPr/>
      <dgm:t>
        <a:bodyPr/>
        <a:lstStyle/>
        <a:p>
          <a:endParaRPr kumimoji="1" lang="ja-JP" altLang="en-US"/>
        </a:p>
      </dgm:t>
    </dgm:pt>
    <dgm:pt modelId="{D8DFAADB-DEAD-EC41-A7DF-96DB851C2C80}" type="sibTrans" cxnId="{E2EDC5A5-D39E-854F-9063-7EC5E69C2CFC}">
      <dgm:prSet/>
      <dgm:spPr/>
      <dgm:t>
        <a:bodyPr/>
        <a:lstStyle/>
        <a:p>
          <a:endParaRPr kumimoji="1" lang="ja-JP" altLang="en-US"/>
        </a:p>
      </dgm:t>
    </dgm:pt>
    <dgm:pt modelId="{F90E32E1-B06D-E845-8ACE-B53D3097CABF}">
      <dgm:prSet custT="1"/>
      <dgm:spPr/>
      <dgm:t>
        <a:bodyPr/>
        <a:lstStyle/>
        <a:p>
          <a:r>
            <a:rPr lang="en-US" sz="1400" dirty="0" smtClean="0"/>
            <a:t>Interaction with students and teachers and staff</a:t>
          </a:r>
          <a:endParaRPr lang="en-US" sz="1400" dirty="0"/>
        </a:p>
      </dgm:t>
    </dgm:pt>
    <dgm:pt modelId="{68C110E6-9807-B546-8BB9-AC0A7A31C11B}" type="parTrans" cxnId="{F7593C09-90A8-D444-A4C1-0A28ED6F1C98}">
      <dgm:prSet/>
      <dgm:spPr/>
      <dgm:t>
        <a:bodyPr/>
        <a:lstStyle/>
        <a:p>
          <a:endParaRPr kumimoji="1" lang="ja-JP" altLang="en-US"/>
        </a:p>
      </dgm:t>
    </dgm:pt>
    <dgm:pt modelId="{E60C7752-AD48-064A-B3ED-984FF681CF79}" type="sibTrans" cxnId="{F7593C09-90A8-D444-A4C1-0A28ED6F1C98}">
      <dgm:prSet/>
      <dgm:spPr/>
      <dgm:t>
        <a:bodyPr/>
        <a:lstStyle/>
        <a:p>
          <a:endParaRPr kumimoji="1" lang="ja-JP" altLang="en-US"/>
        </a:p>
      </dgm:t>
    </dgm:pt>
    <dgm:pt modelId="{6901936E-5F85-2A47-9B2A-212D4C52FCD6}">
      <dgm:prSet/>
      <dgm:spPr/>
      <dgm:t>
        <a:bodyPr/>
        <a:lstStyle/>
        <a:p>
          <a:r>
            <a:rPr lang="en-US" sz="1700" b="1" dirty="0" smtClean="0"/>
            <a:t>Instruments</a:t>
          </a:r>
          <a:r>
            <a:rPr lang="en-US" sz="1700" dirty="0" smtClean="0"/>
            <a:t>:</a:t>
          </a:r>
          <a:endParaRPr lang="en-US" sz="1700" dirty="0"/>
        </a:p>
      </dgm:t>
    </dgm:pt>
    <dgm:pt modelId="{F572DEEF-764B-8340-A7F5-909D81736B20}" type="parTrans" cxnId="{7DC0A1C9-27C0-B643-BFDA-E8611F3ED0A9}">
      <dgm:prSet/>
      <dgm:spPr/>
      <dgm:t>
        <a:bodyPr/>
        <a:lstStyle/>
        <a:p>
          <a:endParaRPr kumimoji="1" lang="ja-JP" altLang="en-US"/>
        </a:p>
      </dgm:t>
    </dgm:pt>
    <dgm:pt modelId="{836BDB4C-D2B0-A943-9353-ABFC3DC9AF28}" type="sibTrans" cxnId="{7DC0A1C9-27C0-B643-BFDA-E8611F3ED0A9}">
      <dgm:prSet/>
      <dgm:spPr/>
      <dgm:t>
        <a:bodyPr/>
        <a:lstStyle/>
        <a:p>
          <a:endParaRPr kumimoji="1" lang="ja-JP" altLang="en-US"/>
        </a:p>
      </dgm:t>
    </dgm:pt>
    <dgm:pt modelId="{77CB97CA-BFAB-BE43-B2D9-88E95B7CD65A}">
      <dgm:prSet custT="1"/>
      <dgm:spPr/>
      <dgm:t>
        <a:bodyPr/>
        <a:lstStyle/>
        <a:p>
          <a:r>
            <a:rPr lang="en-US" sz="1400" dirty="0" smtClean="0"/>
            <a:t>Observations</a:t>
          </a:r>
          <a:endParaRPr lang="en-US" sz="1400" dirty="0"/>
        </a:p>
      </dgm:t>
    </dgm:pt>
    <dgm:pt modelId="{982C94FB-45DC-EC4D-BD89-7866E4D82DA2}" type="parTrans" cxnId="{ED4C3521-B8A8-5E4B-8771-39850FB768BB}">
      <dgm:prSet/>
      <dgm:spPr/>
      <dgm:t>
        <a:bodyPr/>
        <a:lstStyle/>
        <a:p>
          <a:endParaRPr kumimoji="1" lang="ja-JP" altLang="en-US"/>
        </a:p>
      </dgm:t>
    </dgm:pt>
    <dgm:pt modelId="{1E56A4B9-C7E1-A94C-9895-8003F0BD113D}" type="sibTrans" cxnId="{ED4C3521-B8A8-5E4B-8771-39850FB768BB}">
      <dgm:prSet/>
      <dgm:spPr/>
      <dgm:t>
        <a:bodyPr/>
        <a:lstStyle/>
        <a:p>
          <a:endParaRPr kumimoji="1" lang="ja-JP" altLang="en-US"/>
        </a:p>
      </dgm:t>
    </dgm:pt>
    <dgm:pt modelId="{508386FB-4C41-0045-8F83-611BBF9B915C}">
      <dgm:prSet custT="1"/>
      <dgm:spPr/>
      <dgm:t>
        <a:bodyPr/>
        <a:lstStyle/>
        <a:p>
          <a:r>
            <a:rPr lang="en-US" sz="1400" dirty="0" smtClean="0"/>
            <a:t>Observations</a:t>
          </a:r>
          <a:endParaRPr lang="en-US" sz="1400" dirty="0"/>
        </a:p>
      </dgm:t>
    </dgm:pt>
    <dgm:pt modelId="{A308DC78-3C28-B747-AE42-F8A025A989D4}" type="parTrans" cxnId="{6D1BC243-5730-174E-9E00-2DDE1EA65689}">
      <dgm:prSet/>
      <dgm:spPr/>
      <dgm:t>
        <a:bodyPr/>
        <a:lstStyle/>
        <a:p>
          <a:endParaRPr kumimoji="1" lang="ja-JP" altLang="en-US"/>
        </a:p>
      </dgm:t>
    </dgm:pt>
    <dgm:pt modelId="{1A67CFCE-C233-154E-A14D-209294839F35}" type="sibTrans" cxnId="{6D1BC243-5730-174E-9E00-2DDE1EA65689}">
      <dgm:prSet/>
      <dgm:spPr/>
      <dgm:t>
        <a:bodyPr/>
        <a:lstStyle/>
        <a:p>
          <a:endParaRPr kumimoji="1" lang="ja-JP" altLang="en-US"/>
        </a:p>
      </dgm:t>
    </dgm:pt>
    <dgm:pt modelId="{78C44B7C-4D70-A848-9D05-A34BE296D6B5}" type="pres">
      <dgm:prSet presAssocID="{DFD29401-62E2-0D46-B8F2-002D57D314E0}" presName="diagram" presStyleCnt="0">
        <dgm:presLayoutVars>
          <dgm:chPref val="1"/>
          <dgm:dir/>
          <dgm:animOne val="branch"/>
          <dgm:animLvl val="lvl"/>
          <dgm:resizeHandles/>
        </dgm:presLayoutVars>
      </dgm:prSet>
      <dgm:spPr/>
      <dgm:t>
        <a:bodyPr/>
        <a:lstStyle/>
        <a:p>
          <a:endParaRPr kumimoji="1" lang="ja-JP" altLang="en-US"/>
        </a:p>
      </dgm:t>
    </dgm:pt>
    <dgm:pt modelId="{D931BC6C-FB78-B749-A56A-396C359781BF}" type="pres">
      <dgm:prSet presAssocID="{343A5769-FD22-2047-8AEF-356A0018835E}" presName="root" presStyleCnt="0"/>
      <dgm:spPr/>
      <dgm:t>
        <a:bodyPr/>
        <a:lstStyle/>
        <a:p>
          <a:endParaRPr kumimoji="1" lang="ja-JP" altLang="en-US"/>
        </a:p>
      </dgm:t>
    </dgm:pt>
    <dgm:pt modelId="{411A779C-FE2D-124C-A3B2-B30BF6E11A7C}" type="pres">
      <dgm:prSet presAssocID="{343A5769-FD22-2047-8AEF-356A0018835E}" presName="rootComposite" presStyleCnt="0"/>
      <dgm:spPr/>
      <dgm:t>
        <a:bodyPr/>
        <a:lstStyle/>
        <a:p>
          <a:endParaRPr kumimoji="1" lang="ja-JP" altLang="en-US"/>
        </a:p>
      </dgm:t>
    </dgm:pt>
    <dgm:pt modelId="{5F44864C-0FDE-6E4E-9735-F1797DD27284}" type="pres">
      <dgm:prSet presAssocID="{343A5769-FD22-2047-8AEF-356A0018835E}" presName="rootText" presStyleLbl="node1" presStyleIdx="0" presStyleCnt="3"/>
      <dgm:spPr/>
      <dgm:t>
        <a:bodyPr/>
        <a:lstStyle/>
        <a:p>
          <a:endParaRPr kumimoji="1" lang="ja-JP" altLang="en-US"/>
        </a:p>
      </dgm:t>
    </dgm:pt>
    <dgm:pt modelId="{DC9224B0-1CBD-8547-AA33-FC5CE4226380}" type="pres">
      <dgm:prSet presAssocID="{343A5769-FD22-2047-8AEF-356A0018835E}" presName="rootConnector" presStyleLbl="node1" presStyleIdx="0" presStyleCnt="3"/>
      <dgm:spPr/>
      <dgm:t>
        <a:bodyPr/>
        <a:lstStyle/>
        <a:p>
          <a:endParaRPr kumimoji="1" lang="ja-JP" altLang="en-US"/>
        </a:p>
      </dgm:t>
    </dgm:pt>
    <dgm:pt modelId="{10167A7D-E403-8249-9893-14BF2DF7E144}" type="pres">
      <dgm:prSet presAssocID="{343A5769-FD22-2047-8AEF-356A0018835E}" presName="childShape" presStyleCnt="0"/>
      <dgm:spPr/>
      <dgm:t>
        <a:bodyPr/>
        <a:lstStyle/>
        <a:p>
          <a:endParaRPr kumimoji="1" lang="ja-JP" altLang="en-US"/>
        </a:p>
      </dgm:t>
    </dgm:pt>
    <dgm:pt modelId="{6406DD0C-F3EE-8947-B9B7-54541A07C2CC}" type="pres">
      <dgm:prSet presAssocID="{64636462-79C9-B546-81E8-FE7A34B80FEF}" presName="Name13" presStyleLbl="parChTrans1D2" presStyleIdx="0" presStyleCnt="6"/>
      <dgm:spPr/>
      <dgm:t>
        <a:bodyPr/>
        <a:lstStyle/>
        <a:p>
          <a:endParaRPr kumimoji="1" lang="ja-JP" altLang="en-US"/>
        </a:p>
      </dgm:t>
    </dgm:pt>
    <dgm:pt modelId="{65558BA3-9D15-5F40-91B2-01543DFA4C60}" type="pres">
      <dgm:prSet presAssocID="{4DED4BDB-8144-E24E-A0CE-B5B1940DC756}" presName="childText" presStyleLbl="bgAcc1" presStyleIdx="0" presStyleCnt="6" custScaleX="110578" custScaleY="122853">
        <dgm:presLayoutVars>
          <dgm:bulletEnabled val="1"/>
        </dgm:presLayoutVars>
      </dgm:prSet>
      <dgm:spPr/>
      <dgm:t>
        <a:bodyPr/>
        <a:lstStyle/>
        <a:p>
          <a:endParaRPr kumimoji="1" lang="ja-JP" altLang="en-US"/>
        </a:p>
      </dgm:t>
    </dgm:pt>
    <dgm:pt modelId="{9802DA1A-2583-E84D-93B4-F676306ACBD4}" type="pres">
      <dgm:prSet presAssocID="{CE8F27F7-7636-7B49-8556-2BA91662665F}" presName="Name13" presStyleLbl="parChTrans1D2" presStyleIdx="1" presStyleCnt="6"/>
      <dgm:spPr/>
      <dgm:t>
        <a:bodyPr/>
        <a:lstStyle/>
        <a:p>
          <a:endParaRPr kumimoji="1" lang="ja-JP" altLang="en-US"/>
        </a:p>
      </dgm:t>
    </dgm:pt>
    <dgm:pt modelId="{E4F2A045-5775-8F48-8283-588C0C3A5A3B}" type="pres">
      <dgm:prSet presAssocID="{3D7D7B55-1D91-7447-9BC2-2C2D8E4DFE56}" presName="childText" presStyleLbl="bgAcc1" presStyleIdx="1" presStyleCnt="6" custScaleX="123687" custScaleY="154544">
        <dgm:presLayoutVars>
          <dgm:bulletEnabled val="1"/>
        </dgm:presLayoutVars>
      </dgm:prSet>
      <dgm:spPr/>
      <dgm:t>
        <a:bodyPr/>
        <a:lstStyle/>
        <a:p>
          <a:endParaRPr kumimoji="1" lang="ja-JP" altLang="en-US"/>
        </a:p>
      </dgm:t>
    </dgm:pt>
    <dgm:pt modelId="{52FCA466-768A-E84A-98F3-8CAED0CA2A8A}" type="pres">
      <dgm:prSet presAssocID="{14EE4648-035E-8043-876D-74E9CEFE4515}" presName="root" presStyleCnt="0"/>
      <dgm:spPr/>
      <dgm:t>
        <a:bodyPr/>
        <a:lstStyle/>
        <a:p>
          <a:endParaRPr kumimoji="1" lang="ja-JP" altLang="en-US"/>
        </a:p>
      </dgm:t>
    </dgm:pt>
    <dgm:pt modelId="{50A125A4-E4E1-7B4D-96EB-16F032FB69F6}" type="pres">
      <dgm:prSet presAssocID="{14EE4648-035E-8043-876D-74E9CEFE4515}" presName="rootComposite" presStyleCnt="0"/>
      <dgm:spPr/>
      <dgm:t>
        <a:bodyPr/>
        <a:lstStyle/>
        <a:p>
          <a:endParaRPr kumimoji="1" lang="ja-JP" altLang="en-US"/>
        </a:p>
      </dgm:t>
    </dgm:pt>
    <dgm:pt modelId="{97313298-2942-174F-8E3C-1FD3BDD8D4B0}" type="pres">
      <dgm:prSet presAssocID="{14EE4648-035E-8043-876D-74E9CEFE4515}" presName="rootText" presStyleLbl="node1" presStyleIdx="1" presStyleCnt="3"/>
      <dgm:spPr/>
      <dgm:t>
        <a:bodyPr/>
        <a:lstStyle/>
        <a:p>
          <a:endParaRPr kumimoji="1" lang="ja-JP" altLang="en-US"/>
        </a:p>
      </dgm:t>
    </dgm:pt>
    <dgm:pt modelId="{AD6BF1A4-A324-CB49-92AF-E9DC538966B0}" type="pres">
      <dgm:prSet presAssocID="{14EE4648-035E-8043-876D-74E9CEFE4515}" presName="rootConnector" presStyleLbl="node1" presStyleIdx="1" presStyleCnt="3"/>
      <dgm:spPr/>
      <dgm:t>
        <a:bodyPr/>
        <a:lstStyle/>
        <a:p>
          <a:endParaRPr kumimoji="1" lang="ja-JP" altLang="en-US"/>
        </a:p>
      </dgm:t>
    </dgm:pt>
    <dgm:pt modelId="{09AD9671-A1A5-324E-9EE0-7E36AFFCAF38}" type="pres">
      <dgm:prSet presAssocID="{14EE4648-035E-8043-876D-74E9CEFE4515}" presName="childShape" presStyleCnt="0"/>
      <dgm:spPr/>
      <dgm:t>
        <a:bodyPr/>
        <a:lstStyle/>
        <a:p>
          <a:endParaRPr kumimoji="1" lang="ja-JP" altLang="en-US"/>
        </a:p>
      </dgm:t>
    </dgm:pt>
    <dgm:pt modelId="{2326B09E-CBDF-0946-84A4-D3FA504216E6}" type="pres">
      <dgm:prSet presAssocID="{8D4271B0-1A2C-2D44-A0EF-617DB9A51F62}" presName="Name13" presStyleLbl="parChTrans1D2" presStyleIdx="2" presStyleCnt="6"/>
      <dgm:spPr/>
      <dgm:t>
        <a:bodyPr/>
        <a:lstStyle/>
        <a:p>
          <a:endParaRPr kumimoji="1" lang="ja-JP" altLang="en-US"/>
        </a:p>
      </dgm:t>
    </dgm:pt>
    <dgm:pt modelId="{D889EF04-E515-E141-8CE2-E2CC66EC1EC5}" type="pres">
      <dgm:prSet presAssocID="{D874EB7E-D830-274C-96CC-4AA182E78EEA}" presName="childText" presStyleLbl="bgAcc1" presStyleIdx="2" presStyleCnt="6" custScaleX="111858" custScaleY="152326">
        <dgm:presLayoutVars>
          <dgm:bulletEnabled val="1"/>
        </dgm:presLayoutVars>
      </dgm:prSet>
      <dgm:spPr/>
      <dgm:t>
        <a:bodyPr/>
        <a:lstStyle/>
        <a:p>
          <a:endParaRPr kumimoji="1" lang="ja-JP" altLang="en-US"/>
        </a:p>
      </dgm:t>
    </dgm:pt>
    <dgm:pt modelId="{3BEC0176-07AF-AE44-AAAA-1415A4D8BC35}" type="pres">
      <dgm:prSet presAssocID="{8076C141-B64A-B04B-AA4F-A0CA481C1FB2}" presName="Name13" presStyleLbl="parChTrans1D2" presStyleIdx="3" presStyleCnt="6"/>
      <dgm:spPr/>
      <dgm:t>
        <a:bodyPr/>
        <a:lstStyle/>
        <a:p>
          <a:endParaRPr kumimoji="1" lang="ja-JP" altLang="en-US"/>
        </a:p>
      </dgm:t>
    </dgm:pt>
    <dgm:pt modelId="{86CDAF3C-9CB1-6545-A9D8-563A921F95C3}" type="pres">
      <dgm:prSet presAssocID="{2C9098E0-0DE2-BE40-ABB0-365A0987BC2C}" presName="childText" presStyleLbl="bgAcc1" presStyleIdx="3" presStyleCnt="6" custScaleX="111540" custScaleY="109058">
        <dgm:presLayoutVars>
          <dgm:bulletEnabled val="1"/>
        </dgm:presLayoutVars>
      </dgm:prSet>
      <dgm:spPr/>
      <dgm:t>
        <a:bodyPr/>
        <a:lstStyle/>
        <a:p>
          <a:endParaRPr kumimoji="1" lang="ja-JP" altLang="en-US"/>
        </a:p>
      </dgm:t>
    </dgm:pt>
    <dgm:pt modelId="{EDCE166A-7021-AC4C-8E5A-777BFF237151}" type="pres">
      <dgm:prSet presAssocID="{644093C2-6509-D74F-A352-5B93BA8B36CD}" presName="root" presStyleCnt="0"/>
      <dgm:spPr/>
      <dgm:t>
        <a:bodyPr/>
        <a:lstStyle/>
        <a:p>
          <a:endParaRPr kumimoji="1" lang="ja-JP" altLang="en-US"/>
        </a:p>
      </dgm:t>
    </dgm:pt>
    <dgm:pt modelId="{181ABC91-22C2-2645-BDA2-07E43AB652D4}" type="pres">
      <dgm:prSet presAssocID="{644093C2-6509-D74F-A352-5B93BA8B36CD}" presName="rootComposite" presStyleCnt="0"/>
      <dgm:spPr/>
      <dgm:t>
        <a:bodyPr/>
        <a:lstStyle/>
        <a:p>
          <a:endParaRPr kumimoji="1" lang="ja-JP" altLang="en-US"/>
        </a:p>
      </dgm:t>
    </dgm:pt>
    <dgm:pt modelId="{873D93F3-43F4-D840-B1B0-7A15B6C6697B}" type="pres">
      <dgm:prSet presAssocID="{644093C2-6509-D74F-A352-5B93BA8B36CD}" presName="rootText" presStyleLbl="node1" presStyleIdx="2" presStyleCnt="3"/>
      <dgm:spPr/>
      <dgm:t>
        <a:bodyPr/>
        <a:lstStyle/>
        <a:p>
          <a:endParaRPr kumimoji="1" lang="ja-JP" altLang="en-US"/>
        </a:p>
      </dgm:t>
    </dgm:pt>
    <dgm:pt modelId="{7861E03C-ECD8-8B4D-ADC6-FA044D662E66}" type="pres">
      <dgm:prSet presAssocID="{644093C2-6509-D74F-A352-5B93BA8B36CD}" presName="rootConnector" presStyleLbl="node1" presStyleIdx="2" presStyleCnt="3"/>
      <dgm:spPr/>
      <dgm:t>
        <a:bodyPr/>
        <a:lstStyle/>
        <a:p>
          <a:endParaRPr kumimoji="1" lang="ja-JP" altLang="en-US"/>
        </a:p>
      </dgm:t>
    </dgm:pt>
    <dgm:pt modelId="{98A64D70-12EB-4842-B03C-91CCED2F458E}" type="pres">
      <dgm:prSet presAssocID="{644093C2-6509-D74F-A352-5B93BA8B36CD}" presName="childShape" presStyleCnt="0"/>
      <dgm:spPr/>
      <dgm:t>
        <a:bodyPr/>
        <a:lstStyle/>
        <a:p>
          <a:endParaRPr kumimoji="1" lang="ja-JP" altLang="en-US"/>
        </a:p>
      </dgm:t>
    </dgm:pt>
    <dgm:pt modelId="{DB5DD4AE-7FD4-294C-91C6-C5B0A416CB54}" type="pres">
      <dgm:prSet presAssocID="{2DE02DD3-3AC6-764E-88A0-1B884A78378C}" presName="Name13" presStyleLbl="parChTrans1D2" presStyleIdx="4" presStyleCnt="6"/>
      <dgm:spPr/>
      <dgm:t>
        <a:bodyPr/>
        <a:lstStyle/>
        <a:p>
          <a:endParaRPr kumimoji="1" lang="ja-JP" altLang="en-US"/>
        </a:p>
      </dgm:t>
    </dgm:pt>
    <dgm:pt modelId="{4C286BE6-8E9F-7B4F-A1D5-EDCAE06730CE}" type="pres">
      <dgm:prSet presAssocID="{9472C925-4105-C143-B054-46962A04EDD1}" presName="childText" presStyleLbl="bgAcc1" presStyleIdx="4" presStyleCnt="6" custScaleX="113072" custScaleY="201579">
        <dgm:presLayoutVars>
          <dgm:bulletEnabled val="1"/>
        </dgm:presLayoutVars>
      </dgm:prSet>
      <dgm:spPr/>
      <dgm:t>
        <a:bodyPr/>
        <a:lstStyle/>
        <a:p>
          <a:endParaRPr kumimoji="1" lang="ja-JP" altLang="en-US"/>
        </a:p>
      </dgm:t>
    </dgm:pt>
    <dgm:pt modelId="{9B0B04BB-5E8A-8F47-B6C9-406B2A12330C}" type="pres">
      <dgm:prSet presAssocID="{F572DEEF-764B-8340-A7F5-909D81736B20}" presName="Name13" presStyleLbl="parChTrans1D2" presStyleIdx="5" presStyleCnt="6"/>
      <dgm:spPr/>
      <dgm:t>
        <a:bodyPr/>
        <a:lstStyle/>
        <a:p>
          <a:endParaRPr kumimoji="1" lang="ja-JP" altLang="en-US"/>
        </a:p>
      </dgm:t>
    </dgm:pt>
    <dgm:pt modelId="{AFF02F16-337A-464B-B6A3-C9A3756E2FAD}" type="pres">
      <dgm:prSet presAssocID="{6901936E-5F85-2A47-9B2A-212D4C52FCD6}" presName="childText" presStyleLbl="bgAcc1" presStyleIdx="5" presStyleCnt="6" custScaleX="108219" custScaleY="71079">
        <dgm:presLayoutVars>
          <dgm:bulletEnabled val="1"/>
        </dgm:presLayoutVars>
      </dgm:prSet>
      <dgm:spPr/>
      <dgm:t>
        <a:bodyPr/>
        <a:lstStyle/>
        <a:p>
          <a:endParaRPr kumimoji="1" lang="ja-JP" altLang="en-US"/>
        </a:p>
      </dgm:t>
    </dgm:pt>
  </dgm:ptLst>
  <dgm:cxnLst>
    <dgm:cxn modelId="{F56B0086-AB4F-7146-BEDF-1970F062C41A}" srcId="{3D7D7B55-1D91-7447-9BC2-2C2D8E4DFE56}" destId="{DAF0BCD1-9CBE-7249-9631-CF9409E846E5}" srcOrd="1" destOrd="0" parTransId="{FDDCC6C7-C0F6-AA47-B497-8CC799C17448}" sibTransId="{5E2C9865-3CEA-614D-BBEE-C7EFA1D269F6}"/>
    <dgm:cxn modelId="{467D20CC-5301-F544-BCCE-51E618E45873}" srcId="{DFD29401-62E2-0D46-B8F2-002D57D314E0}" destId="{343A5769-FD22-2047-8AEF-356A0018835E}" srcOrd="0" destOrd="0" parTransId="{4574D88E-2C1B-2E48-92E0-8733A8EC8278}" sibTransId="{E8F692C4-8140-6D4C-AE41-AA6345C07DBC}"/>
    <dgm:cxn modelId="{1D68EF50-539E-0649-855E-4DCD15845CC2}" type="presOf" srcId="{644093C2-6509-D74F-A352-5B93BA8B36CD}" destId="{7861E03C-ECD8-8B4D-ADC6-FA044D662E66}" srcOrd="1" destOrd="0" presId="urn:microsoft.com/office/officeart/2005/8/layout/hierarchy3"/>
    <dgm:cxn modelId="{483A7DEE-897C-CE48-933F-2DB7E0583985}" srcId="{9472C925-4105-C143-B054-46962A04EDD1}" destId="{510B2F4A-C8AD-E14C-9B97-15D92412A59F}" srcOrd="1" destOrd="0" parTransId="{BBE6640A-9875-E64B-992B-0956DA961F43}" sibTransId="{9B2EE31D-9515-5F4D-895E-FD7633D2A863}"/>
    <dgm:cxn modelId="{49BC4B1C-3F2B-B14F-875D-8ED1061DEB67}" type="presOf" srcId="{DAF0BCD1-9CBE-7249-9631-CF9409E846E5}" destId="{E4F2A045-5775-8F48-8283-588C0C3A5A3B}" srcOrd="0" destOrd="2" presId="urn:microsoft.com/office/officeart/2005/8/layout/hierarchy3"/>
    <dgm:cxn modelId="{810C01C3-9D52-E244-B3FD-BF69CE2E7DF0}" type="presOf" srcId="{508386FB-4C41-0045-8F83-611BBF9B915C}" destId="{E4F2A045-5775-8F48-8283-588C0C3A5A3B}" srcOrd="0" destOrd="4" presId="urn:microsoft.com/office/officeart/2005/8/layout/hierarchy3"/>
    <dgm:cxn modelId="{38E6B5F0-DF3E-3E49-9E2E-3010C8926329}" type="presOf" srcId="{30FF089D-3CDA-1548-BDAB-9D537B3B8B57}" destId="{65558BA3-9D15-5F40-91B2-01543DFA4C60}" srcOrd="0" destOrd="2" presId="urn:microsoft.com/office/officeart/2005/8/layout/hierarchy3"/>
    <dgm:cxn modelId="{4EE74473-18A1-A048-8CE2-52E772EF2749}" type="presOf" srcId="{C996433E-8E48-5546-8EBE-790B1A4E27FA}" destId="{E4F2A045-5775-8F48-8283-588C0C3A5A3B}" srcOrd="0" destOrd="1" presId="urn:microsoft.com/office/officeart/2005/8/layout/hierarchy3"/>
    <dgm:cxn modelId="{E9E5A872-8F1A-3F47-82F7-117F003B3680}" srcId="{9472C925-4105-C143-B054-46962A04EDD1}" destId="{0DB12DE9-2B9B-2047-B65C-8D63E518B17D}" srcOrd="0" destOrd="0" parTransId="{6C6D547B-51A8-7C43-8E01-0149B8534DF1}" sibTransId="{5D8F75CB-C1BE-1B41-A4E7-291EDC03A67F}"/>
    <dgm:cxn modelId="{EA61EEF9-4514-804B-82AC-21B17AB276DE}" srcId="{D874EB7E-D830-274C-96CC-4AA182E78EEA}" destId="{939D415F-6539-8F43-AD4A-5AAB92F25933}" srcOrd="0" destOrd="0" parTransId="{F7BFDD4A-C3EE-FE4F-A7C3-BD0E0ECFD48A}" sibTransId="{43F0E8D7-ACA5-D841-BBFA-25FF692475AD}"/>
    <dgm:cxn modelId="{FD41A68F-FB90-6B43-BD27-C6C7409ACC01}" type="presOf" srcId="{14EE4648-035E-8043-876D-74E9CEFE4515}" destId="{AD6BF1A4-A324-CB49-92AF-E9DC538966B0}" srcOrd="1" destOrd="0" presId="urn:microsoft.com/office/officeart/2005/8/layout/hierarchy3"/>
    <dgm:cxn modelId="{9C7B2B8E-1357-EB43-98DA-B3E3F46090DD}" srcId="{4DED4BDB-8144-E24E-A0CE-B5B1940DC756}" destId="{3FD8B5A6-5CF1-7841-B73D-477D9E33BFFD}" srcOrd="2" destOrd="0" parTransId="{ADECD1DE-444F-5F45-B4A0-B2955FAB708F}" sibTransId="{9F6D4700-BB01-0442-8A73-18D0A5539CEE}"/>
    <dgm:cxn modelId="{4B22D3D1-D4AF-1043-AA16-8654C833A01A}" srcId="{14EE4648-035E-8043-876D-74E9CEFE4515}" destId="{2C9098E0-0DE2-BE40-ABB0-365A0987BC2C}" srcOrd="1" destOrd="0" parTransId="{8076C141-B64A-B04B-AA4F-A0CA481C1FB2}" sibTransId="{CB0F75DC-F9A7-974B-876D-F80B32B0C6DF}"/>
    <dgm:cxn modelId="{CBC1476D-B0D0-8A4B-8D0E-4FB4AB450C2C}" type="presOf" srcId="{0DB12DE9-2B9B-2047-B65C-8D63E518B17D}" destId="{4C286BE6-8E9F-7B4F-A1D5-EDCAE06730CE}" srcOrd="0" destOrd="1" presId="urn:microsoft.com/office/officeart/2005/8/layout/hierarchy3"/>
    <dgm:cxn modelId="{F5A05FFF-FC29-4046-9B8A-1E14C79D653F}" srcId="{2C9098E0-0DE2-BE40-ABB0-365A0987BC2C}" destId="{EB8B6B6B-3E43-184F-B37D-198382271D17}" srcOrd="0" destOrd="0" parTransId="{FA3F706E-CBFA-424D-BBCD-649A004C6D52}" sibTransId="{DE956A38-301C-B548-A6AC-A9E82D414F64}"/>
    <dgm:cxn modelId="{E0AB2B74-E7B8-B747-AE92-D04B54B7DB27}" type="presOf" srcId="{4DED4BDB-8144-E24E-A0CE-B5B1940DC756}" destId="{65558BA3-9D15-5F40-91B2-01543DFA4C60}" srcOrd="0" destOrd="0" presId="urn:microsoft.com/office/officeart/2005/8/layout/hierarchy3"/>
    <dgm:cxn modelId="{75EE8C33-E31A-534B-9ECF-0E826E60097C}" srcId="{343A5769-FD22-2047-8AEF-356A0018835E}" destId="{4DED4BDB-8144-E24E-A0CE-B5B1940DC756}" srcOrd="0" destOrd="0" parTransId="{64636462-79C9-B546-81E8-FE7A34B80FEF}" sibTransId="{9CCD6B9E-EA2D-474E-9FCF-0A68CD871C68}"/>
    <dgm:cxn modelId="{028E556C-8536-9C49-BAA4-8387D2492215}" type="presOf" srcId="{AEF0F77B-CAEA-664A-824F-8150C430A48E}" destId="{E4F2A045-5775-8F48-8283-588C0C3A5A3B}" srcOrd="0" destOrd="3" presId="urn:microsoft.com/office/officeart/2005/8/layout/hierarchy3"/>
    <dgm:cxn modelId="{B37740B1-199B-364F-9395-4E80C528BC82}" srcId="{3D7D7B55-1D91-7447-9BC2-2C2D8E4DFE56}" destId="{C996433E-8E48-5546-8EBE-790B1A4E27FA}" srcOrd="0" destOrd="0" parTransId="{A3EF83AE-4EF9-BB44-8D13-0499EF2430BE}" sibTransId="{53F52BBB-14AF-A146-B44E-CD55AD75E0CD}"/>
    <dgm:cxn modelId="{C674AB8C-7C4B-F347-AF0F-92368F4F97B2}" type="presOf" srcId="{3FD8B5A6-5CF1-7841-B73D-477D9E33BFFD}" destId="{65558BA3-9D15-5F40-91B2-01543DFA4C60}" srcOrd="0" destOrd="3" presId="urn:microsoft.com/office/officeart/2005/8/layout/hierarchy3"/>
    <dgm:cxn modelId="{13F6208F-FA27-DF4B-B2E9-785E642106C7}" srcId="{14EE4648-035E-8043-876D-74E9CEFE4515}" destId="{D874EB7E-D830-274C-96CC-4AA182E78EEA}" srcOrd="0" destOrd="0" parTransId="{8D4271B0-1A2C-2D44-A0EF-617DB9A51F62}" sibTransId="{73B67B22-46AE-E54F-B274-9113C7C2B2F0}"/>
    <dgm:cxn modelId="{F61153F3-460F-7242-BB8D-C628EDCDEA7A}" type="presOf" srcId="{822FAFDC-087D-E24B-A5EC-62D769487567}" destId="{E4F2A045-5775-8F48-8283-588C0C3A5A3B}" srcOrd="0" destOrd="5" presId="urn:microsoft.com/office/officeart/2005/8/layout/hierarchy3"/>
    <dgm:cxn modelId="{351DBA97-C076-7741-BB01-6A019968584A}" type="presOf" srcId="{0725BF26-D16E-074B-AAF8-FF0B0934A179}" destId="{86CDAF3C-9CB1-6545-A9D8-563A921F95C3}" srcOrd="0" destOrd="3" presId="urn:microsoft.com/office/officeart/2005/8/layout/hierarchy3"/>
    <dgm:cxn modelId="{38908A13-52CE-3744-8CA2-CDBC37219C02}" type="presOf" srcId="{2C9098E0-0DE2-BE40-ABB0-365A0987BC2C}" destId="{86CDAF3C-9CB1-6545-A9D8-563A921F95C3}" srcOrd="0" destOrd="0" presId="urn:microsoft.com/office/officeart/2005/8/layout/hierarchy3"/>
    <dgm:cxn modelId="{093843E6-6266-E145-9A34-61B4B0C88B1F}" srcId="{4DED4BDB-8144-E24E-A0CE-B5B1940DC756}" destId="{6587FDFA-6339-164C-A4BD-E0A75D972A30}" srcOrd="0" destOrd="0" parTransId="{0F3FDA0A-4D97-994A-AAC8-86CC673394B6}" sibTransId="{5BF54483-EA24-7C4D-9F0D-B494247DCEEE}"/>
    <dgm:cxn modelId="{C42ABCA8-05BA-F549-8A97-80A742AE9E12}" type="presOf" srcId="{F90E32E1-B06D-E845-8ACE-B53D3097CABF}" destId="{4C286BE6-8E9F-7B4F-A1D5-EDCAE06730CE}" srcOrd="0" destOrd="4" presId="urn:microsoft.com/office/officeart/2005/8/layout/hierarchy3"/>
    <dgm:cxn modelId="{C0F7AEE0-E7D9-5748-8FFC-6338EA48C20D}" srcId="{DFD29401-62E2-0D46-B8F2-002D57D314E0}" destId="{14EE4648-035E-8043-876D-74E9CEFE4515}" srcOrd="1" destOrd="0" parTransId="{07D40553-D542-DA4B-A305-EF477D6BE333}" sibTransId="{DAECA7F6-3AC7-2F41-969C-42BF184F038E}"/>
    <dgm:cxn modelId="{C0E9BAEC-5251-9D44-84A3-027C6B5C0930}" srcId="{4DED4BDB-8144-E24E-A0CE-B5B1940DC756}" destId="{B1D6CD33-FECC-3044-AAB5-F47DC5A6F6CD}" srcOrd="3" destOrd="0" parTransId="{B87E3223-6D98-284A-A90C-ACB8276427A0}" sibTransId="{EC34F8D8-9ACA-9145-A997-99E22E358767}"/>
    <dgm:cxn modelId="{023E64F0-A177-CF42-8F95-94CFD4DD8743}" type="presOf" srcId="{1BAAAC1C-10D5-8A4F-B992-00E7F5EEAD61}" destId="{86CDAF3C-9CB1-6545-A9D8-563A921F95C3}" srcOrd="0" destOrd="2" presId="urn:microsoft.com/office/officeart/2005/8/layout/hierarchy3"/>
    <dgm:cxn modelId="{B249A718-967A-4F4F-AC6E-0AD76D1E5C2D}" srcId="{4DED4BDB-8144-E24E-A0CE-B5B1940DC756}" destId="{30FF089D-3CDA-1548-BDAB-9D537B3B8B57}" srcOrd="1" destOrd="0" parTransId="{336E8BFF-8D51-EF45-951C-93C7160FFCDF}" sibTransId="{6C61CE45-F4F0-3F46-B69F-EF604100C622}"/>
    <dgm:cxn modelId="{73B4A05E-1549-A941-B44A-F352180BBE79}" srcId="{D874EB7E-D830-274C-96CC-4AA182E78EEA}" destId="{E140EDC8-D2ED-1E4A-AE65-3C6E250A0E6D}" srcOrd="1" destOrd="0" parTransId="{8DC3EF95-580D-0F4B-8B1A-03F824406C09}" sibTransId="{9B118A41-FF39-D442-A118-A5918D634E3F}"/>
    <dgm:cxn modelId="{F7593C09-90A8-D444-A4C1-0A28ED6F1C98}" srcId="{9472C925-4105-C143-B054-46962A04EDD1}" destId="{F90E32E1-B06D-E845-8ACE-B53D3097CABF}" srcOrd="3" destOrd="0" parTransId="{68C110E6-9807-B546-8BB9-AC0A7A31C11B}" sibTransId="{E60C7752-AD48-064A-B3ED-984FF681CF79}"/>
    <dgm:cxn modelId="{843B31F4-C579-D648-AC86-43A2899C3A4F}" type="presOf" srcId="{B1D6CD33-FECC-3044-AAB5-F47DC5A6F6CD}" destId="{65558BA3-9D15-5F40-91B2-01543DFA4C60}" srcOrd="0" destOrd="4" presId="urn:microsoft.com/office/officeart/2005/8/layout/hierarchy3"/>
    <dgm:cxn modelId="{A3422E22-B3D4-6B43-B0C9-8D369471A4BE}" type="presOf" srcId="{EB8B6B6B-3E43-184F-B37D-198382271D17}" destId="{86CDAF3C-9CB1-6545-A9D8-563A921F95C3}" srcOrd="0" destOrd="1" presId="urn:microsoft.com/office/officeart/2005/8/layout/hierarchy3"/>
    <dgm:cxn modelId="{ED4C3521-B8A8-5E4B-8771-39850FB768BB}" srcId="{6901936E-5F85-2A47-9B2A-212D4C52FCD6}" destId="{77CB97CA-BFAB-BE43-B2D9-88E95B7CD65A}" srcOrd="0" destOrd="0" parTransId="{982C94FB-45DC-EC4D-BD89-7866E4D82DA2}" sibTransId="{1E56A4B9-C7E1-A94C-9895-8003F0BD113D}"/>
    <dgm:cxn modelId="{CFFA75D4-66A4-D044-B263-28D8D1333430}" srcId="{343A5769-FD22-2047-8AEF-356A0018835E}" destId="{3D7D7B55-1D91-7447-9BC2-2C2D8E4DFE56}" srcOrd="1" destOrd="0" parTransId="{CE8F27F7-7636-7B49-8556-2BA91662665F}" sibTransId="{B5E50881-A99A-7643-B5E4-0662D1FDDE3A}"/>
    <dgm:cxn modelId="{A35752DC-45BA-514C-9EB2-812E77CA18CC}" type="presOf" srcId="{2DE02DD3-3AC6-764E-88A0-1B884A78378C}" destId="{DB5DD4AE-7FD4-294C-91C6-C5B0A416CB54}" srcOrd="0" destOrd="0" presId="urn:microsoft.com/office/officeart/2005/8/layout/hierarchy3"/>
    <dgm:cxn modelId="{2EE8BAC9-A455-F040-8828-FA9181D3E2EB}" type="presOf" srcId="{77CB97CA-BFAB-BE43-B2D9-88E95B7CD65A}" destId="{AFF02F16-337A-464B-B6A3-C9A3756E2FAD}" srcOrd="0" destOrd="1" presId="urn:microsoft.com/office/officeart/2005/8/layout/hierarchy3"/>
    <dgm:cxn modelId="{F0DBFEBB-DD57-E347-B649-0C5FE918D355}" type="presOf" srcId="{9472C925-4105-C143-B054-46962A04EDD1}" destId="{4C286BE6-8E9F-7B4F-A1D5-EDCAE06730CE}" srcOrd="0" destOrd="0" presId="urn:microsoft.com/office/officeart/2005/8/layout/hierarchy3"/>
    <dgm:cxn modelId="{0AF1D2CD-DBA8-3642-BCCE-843C0DD9EC1F}" type="presOf" srcId="{343A5769-FD22-2047-8AEF-356A0018835E}" destId="{DC9224B0-1CBD-8547-AA33-FC5CE4226380}" srcOrd="1" destOrd="0" presId="urn:microsoft.com/office/officeart/2005/8/layout/hierarchy3"/>
    <dgm:cxn modelId="{9D86DCA6-0DA6-6049-8F73-11796D69538E}" srcId="{3D7D7B55-1D91-7447-9BC2-2C2D8E4DFE56}" destId="{AEF0F77B-CAEA-664A-824F-8150C430A48E}" srcOrd="2" destOrd="0" parTransId="{4DEC2A1D-F42E-2E46-B663-C40897FD9247}" sibTransId="{39A33601-DBAE-DE4D-BC8C-9A06FC58E975}"/>
    <dgm:cxn modelId="{124F1D98-ECF6-A64A-927E-9DA99D193F43}" type="presOf" srcId="{510B2F4A-C8AD-E14C-9B97-15D92412A59F}" destId="{4C286BE6-8E9F-7B4F-A1D5-EDCAE06730CE}" srcOrd="0" destOrd="2" presId="urn:microsoft.com/office/officeart/2005/8/layout/hierarchy3"/>
    <dgm:cxn modelId="{3B4C4A92-C4F6-B240-AD21-CFBD1B301CFF}" srcId="{2C9098E0-0DE2-BE40-ABB0-365A0987BC2C}" destId="{0725BF26-D16E-074B-AAF8-FF0B0934A179}" srcOrd="2" destOrd="0" parTransId="{4555A9A7-A791-CC42-991D-A97F65164C17}" sibTransId="{721B92D3-1E59-8E4F-8B63-AF49F0F152F7}"/>
    <dgm:cxn modelId="{8394C09D-005D-2647-B3D3-771DC8A3C6DD}" type="presOf" srcId="{939D415F-6539-8F43-AD4A-5AAB92F25933}" destId="{D889EF04-E515-E141-8CE2-E2CC66EC1EC5}" srcOrd="0" destOrd="1" presId="urn:microsoft.com/office/officeart/2005/8/layout/hierarchy3"/>
    <dgm:cxn modelId="{336800E3-0530-194C-A766-3EA8586287B7}" type="presOf" srcId="{DFD29401-62E2-0D46-B8F2-002D57D314E0}" destId="{78C44B7C-4D70-A848-9D05-A34BE296D6B5}" srcOrd="0" destOrd="0" presId="urn:microsoft.com/office/officeart/2005/8/layout/hierarchy3"/>
    <dgm:cxn modelId="{FF9FE115-BBA1-0B42-8C60-90F702FF50E0}" type="presOf" srcId="{F572DEEF-764B-8340-A7F5-909D81736B20}" destId="{9B0B04BB-5E8A-8F47-B6C9-406B2A12330C}" srcOrd="0" destOrd="0" presId="urn:microsoft.com/office/officeart/2005/8/layout/hierarchy3"/>
    <dgm:cxn modelId="{90E81608-ABA1-3B4B-BED8-29FE4D9074A7}" type="presOf" srcId="{D874EB7E-D830-274C-96CC-4AA182E78EEA}" destId="{D889EF04-E515-E141-8CE2-E2CC66EC1EC5}" srcOrd="0" destOrd="0" presId="urn:microsoft.com/office/officeart/2005/8/layout/hierarchy3"/>
    <dgm:cxn modelId="{5A43B6B6-0B4D-3C48-B0FD-581262552D62}" type="presOf" srcId="{E140EDC8-D2ED-1E4A-AE65-3C6E250A0E6D}" destId="{D889EF04-E515-E141-8CE2-E2CC66EC1EC5}" srcOrd="0" destOrd="2" presId="urn:microsoft.com/office/officeart/2005/8/layout/hierarchy3"/>
    <dgm:cxn modelId="{6D1BC243-5730-174E-9E00-2DDE1EA65689}" srcId="{3D7D7B55-1D91-7447-9BC2-2C2D8E4DFE56}" destId="{508386FB-4C41-0045-8F83-611BBF9B915C}" srcOrd="3" destOrd="0" parTransId="{A308DC78-3C28-B747-AE42-F8A025A989D4}" sibTransId="{1A67CFCE-C233-154E-A14D-209294839F35}"/>
    <dgm:cxn modelId="{EA10DC29-A5BD-A944-B73E-6D5CD470F63C}" type="presOf" srcId="{343A5769-FD22-2047-8AEF-356A0018835E}" destId="{5F44864C-0FDE-6E4E-9735-F1797DD27284}" srcOrd="0" destOrd="0" presId="urn:microsoft.com/office/officeart/2005/8/layout/hierarchy3"/>
    <dgm:cxn modelId="{8B80CB4A-B20D-6346-8C78-388092F83115}" type="presOf" srcId="{64636462-79C9-B546-81E8-FE7A34B80FEF}" destId="{6406DD0C-F3EE-8947-B9B7-54541A07C2CC}" srcOrd="0" destOrd="0" presId="urn:microsoft.com/office/officeart/2005/8/layout/hierarchy3"/>
    <dgm:cxn modelId="{FACD9196-1765-A240-8203-8A1A54D7CC03}" srcId="{644093C2-6509-D74F-A352-5B93BA8B36CD}" destId="{9472C925-4105-C143-B054-46962A04EDD1}" srcOrd="0" destOrd="0" parTransId="{2DE02DD3-3AC6-764E-88A0-1B884A78378C}" sibTransId="{AB1D944B-58CB-1045-B941-9C01144869BC}"/>
    <dgm:cxn modelId="{D71E7F62-1668-2C4F-B2C4-33964FDCE22F}" type="presOf" srcId="{0AC9465F-70EB-BC4E-ACCB-04D666F0C9D5}" destId="{4C286BE6-8E9F-7B4F-A1D5-EDCAE06730CE}" srcOrd="0" destOrd="3" presId="urn:microsoft.com/office/officeart/2005/8/layout/hierarchy3"/>
    <dgm:cxn modelId="{B0536093-DB97-1B45-8551-849F21E5879A}" type="presOf" srcId="{644093C2-6509-D74F-A352-5B93BA8B36CD}" destId="{873D93F3-43F4-D840-B1B0-7A15B6C6697B}" srcOrd="0" destOrd="0" presId="urn:microsoft.com/office/officeart/2005/8/layout/hierarchy3"/>
    <dgm:cxn modelId="{7DC0A1C9-27C0-B643-BFDA-E8611F3ED0A9}" srcId="{644093C2-6509-D74F-A352-5B93BA8B36CD}" destId="{6901936E-5F85-2A47-9B2A-212D4C52FCD6}" srcOrd="1" destOrd="0" parTransId="{F572DEEF-764B-8340-A7F5-909D81736B20}" sibTransId="{836BDB4C-D2B0-A943-9353-ABFC3DC9AF28}"/>
    <dgm:cxn modelId="{763308FB-1023-A345-AC64-812C3E765EA2}" type="presOf" srcId="{8D4271B0-1A2C-2D44-A0EF-617DB9A51F62}" destId="{2326B09E-CBDF-0946-84A4-D3FA504216E6}" srcOrd="0" destOrd="0" presId="urn:microsoft.com/office/officeart/2005/8/layout/hierarchy3"/>
    <dgm:cxn modelId="{CBF53533-C30A-CD45-B151-C5DB6A9B8168}" type="presOf" srcId="{3D7D7B55-1D91-7447-9BC2-2C2D8E4DFE56}" destId="{E4F2A045-5775-8F48-8283-588C0C3A5A3B}" srcOrd="0" destOrd="0" presId="urn:microsoft.com/office/officeart/2005/8/layout/hierarchy3"/>
    <dgm:cxn modelId="{A3884831-2B11-8B45-A943-BA1A3B4F6287}" srcId="{3D7D7B55-1D91-7447-9BC2-2C2D8E4DFE56}" destId="{822FAFDC-087D-E24B-A5EC-62D769487567}" srcOrd="4" destOrd="0" parTransId="{6937BDC8-7D7B-EA4E-AA43-89947F318D7B}" sibTransId="{9A855D17-E7E2-5446-BF2B-3C5BEF6BFBAD}"/>
    <dgm:cxn modelId="{86EC0DD0-0534-E341-A29E-E9F20ED6D61B}" type="presOf" srcId="{6587FDFA-6339-164C-A4BD-E0A75D972A30}" destId="{65558BA3-9D15-5F40-91B2-01543DFA4C60}" srcOrd="0" destOrd="1" presId="urn:microsoft.com/office/officeart/2005/8/layout/hierarchy3"/>
    <dgm:cxn modelId="{68B61091-56CA-6748-A9A2-4F13615E3FB4}" srcId="{DFD29401-62E2-0D46-B8F2-002D57D314E0}" destId="{644093C2-6509-D74F-A352-5B93BA8B36CD}" srcOrd="2" destOrd="0" parTransId="{CF987759-A6E2-844D-B044-21EDD80C3D22}" sibTransId="{434E12F9-569A-6143-A5A5-895D299987AA}"/>
    <dgm:cxn modelId="{24622F68-D0E4-6444-BF4D-8996734590E6}" type="presOf" srcId="{14EE4648-035E-8043-876D-74E9CEFE4515}" destId="{97313298-2942-174F-8E3C-1FD3BDD8D4B0}" srcOrd="0" destOrd="0" presId="urn:microsoft.com/office/officeart/2005/8/layout/hierarchy3"/>
    <dgm:cxn modelId="{72397A32-43BC-E44F-907A-5146540F3F1E}" type="presOf" srcId="{6901936E-5F85-2A47-9B2A-212D4C52FCD6}" destId="{AFF02F16-337A-464B-B6A3-C9A3756E2FAD}" srcOrd="0" destOrd="0" presId="urn:microsoft.com/office/officeart/2005/8/layout/hierarchy3"/>
    <dgm:cxn modelId="{EC51053E-1A14-084A-9D31-09BCC73B60F2}" srcId="{2C9098E0-0DE2-BE40-ABB0-365A0987BC2C}" destId="{1BAAAC1C-10D5-8A4F-B992-00E7F5EEAD61}" srcOrd="1" destOrd="0" parTransId="{A6CDC1E2-15FC-2A4A-823F-96A06A94663A}" sibTransId="{60185A38-D8B7-B345-B38C-E3D9021FB213}"/>
    <dgm:cxn modelId="{5E24DEB2-4A32-624B-8216-65E4018FBE65}" type="presOf" srcId="{CE8F27F7-7636-7B49-8556-2BA91662665F}" destId="{9802DA1A-2583-E84D-93B4-F676306ACBD4}" srcOrd="0" destOrd="0" presId="urn:microsoft.com/office/officeart/2005/8/layout/hierarchy3"/>
    <dgm:cxn modelId="{98B066CC-66B9-E045-8B7C-9B6569067F26}" type="presOf" srcId="{8076C141-B64A-B04B-AA4F-A0CA481C1FB2}" destId="{3BEC0176-07AF-AE44-AAAA-1415A4D8BC35}" srcOrd="0" destOrd="0" presId="urn:microsoft.com/office/officeart/2005/8/layout/hierarchy3"/>
    <dgm:cxn modelId="{E2EDC5A5-D39E-854F-9063-7EC5E69C2CFC}" srcId="{9472C925-4105-C143-B054-46962A04EDD1}" destId="{0AC9465F-70EB-BC4E-ACCB-04D666F0C9D5}" srcOrd="2" destOrd="0" parTransId="{55726DF2-8825-8942-9396-4A4B919B029C}" sibTransId="{D8DFAADB-DEAD-EC41-A7DF-96DB851C2C80}"/>
    <dgm:cxn modelId="{83B646FF-AA86-A345-83F2-FC8AAB590B41}" type="presParOf" srcId="{78C44B7C-4D70-A848-9D05-A34BE296D6B5}" destId="{D931BC6C-FB78-B749-A56A-396C359781BF}" srcOrd="0" destOrd="0" presId="urn:microsoft.com/office/officeart/2005/8/layout/hierarchy3"/>
    <dgm:cxn modelId="{384616A3-D242-0E44-ACEC-6450209FEE39}" type="presParOf" srcId="{D931BC6C-FB78-B749-A56A-396C359781BF}" destId="{411A779C-FE2D-124C-A3B2-B30BF6E11A7C}" srcOrd="0" destOrd="0" presId="urn:microsoft.com/office/officeart/2005/8/layout/hierarchy3"/>
    <dgm:cxn modelId="{9940F188-3D1C-C44F-93F6-8C871F8F3A6D}" type="presParOf" srcId="{411A779C-FE2D-124C-A3B2-B30BF6E11A7C}" destId="{5F44864C-0FDE-6E4E-9735-F1797DD27284}" srcOrd="0" destOrd="0" presId="urn:microsoft.com/office/officeart/2005/8/layout/hierarchy3"/>
    <dgm:cxn modelId="{E5264E12-053E-D54F-9100-C93D4E42B99B}" type="presParOf" srcId="{411A779C-FE2D-124C-A3B2-B30BF6E11A7C}" destId="{DC9224B0-1CBD-8547-AA33-FC5CE4226380}" srcOrd="1" destOrd="0" presId="urn:microsoft.com/office/officeart/2005/8/layout/hierarchy3"/>
    <dgm:cxn modelId="{65FE67DB-4532-B441-B0C5-10D797D17D31}" type="presParOf" srcId="{D931BC6C-FB78-B749-A56A-396C359781BF}" destId="{10167A7D-E403-8249-9893-14BF2DF7E144}" srcOrd="1" destOrd="0" presId="urn:microsoft.com/office/officeart/2005/8/layout/hierarchy3"/>
    <dgm:cxn modelId="{8A9884FD-F333-4347-988C-7A90B610BEAC}" type="presParOf" srcId="{10167A7D-E403-8249-9893-14BF2DF7E144}" destId="{6406DD0C-F3EE-8947-B9B7-54541A07C2CC}" srcOrd="0" destOrd="0" presId="urn:microsoft.com/office/officeart/2005/8/layout/hierarchy3"/>
    <dgm:cxn modelId="{9CF955D3-3CD0-3E4C-B762-2ED2F2F8DE44}" type="presParOf" srcId="{10167A7D-E403-8249-9893-14BF2DF7E144}" destId="{65558BA3-9D15-5F40-91B2-01543DFA4C60}" srcOrd="1" destOrd="0" presId="urn:microsoft.com/office/officeart/2005/8/layout/hierarchy3"/>
    <dgm:cxn modelId="{1EB0A9A1-BA9A-BE46-A1DE-0B8CD4BE69A7}" type="presParOf" srcId="{10167A7D-E403-8249-9893-14BF2DF7E144}" destId="{9802DA1A-2583-E84D-93B4-F676306ACBD4}" srcOrd="2" destOrd="0" presId="urn:microsoft.com/office/officeart/2005/8/layout/hierarchy3"/>
    <dgm:cxn modelId="{9E212F4A-7A5B-8248-A9C1-AD44F2F0F845}" type="presParOf" srcId="{10167A7D-E403-8249-9893-14BF2DF7E144}" destId="{E4F2A045-5775-8F48-8283-588C0C3A5A3B}" srcOrd="3" destOrd="0" presId="urn:microsoft.com/office/officeart/2005/8/layout/hierarchy3"/>
    <dgm:cxn modelId="{5AB82895-4E20-EC4B-8D06-348789AB55B1}" type="presParOf" srcId="{78C44B7C-4D70-A848-9D05-A34BE296D6B5}" destId="{52FCA466-768A-E84A-98F3-8CAED0CA2A8A}" srcOrd="1" destOrd="0" presId="urn:microsoft.com/office/officeart/2005/8/layout/hierarchy3"/>
    <dgm:cxn modelId="{0BCCE403-3BC2-1A44-9589-96B2CBEA293B}" type="presParOf" srcId="{52FCA466-768A-E84A-98F3-8CAED0CA2A8A}" destId="{50A125A4-E4E1-7B4D-96EB-16F032FB69F6}" srcOrd="0" destOrd="0" presId="urn:microsoft.com/office/officeart/2005/8/layout/hierarchy3"/>
    <dgm:cxn modelId="{F3121DB8-FB4F-AE4A-95C8-883EB6EBFAF7}" type="presParOf" srcId="{50A125A4-E4E1-7B4D-96EB-16F032FB69F6}" destId="{97313298-2942-174F-8E3C-1FD3BDD8D4B0}" srcOrd="0" destOrd="0" presId="urn:microsoft.com/office/officeart/2005/8/layout/hierarchy3"/>
    <dgm:cxn modelId="{85A95E0B-5CB5-2F42-93F6-16DD354B4CBB}" type="presParOf" srcId="{50A125A4-E4E1-7B4D-96EB-16F032FB69F6}" destId="{AD6BF1A4-A324-CB49-92AF-E9DC538966B0}" srcOrd="1" destOrd="0" presId="urn:microsoft.com/office/officeart/2005/8/layout/hierarchy3"/>
    <dgm:cxn modelId="{AE2B15F1-D0F2-5745-9347-FB5A2658D751}" type="presParOf" srcId="{52FCA466-768A-E84A-98F3-8CAED0CA2A8A}" destId="{09AD9671-A1A5-324E-9EE0-7E36AFFCAF38}" srcOrd="1" destOrd="0" presId="urn:microsoft.com/office/officeart/2005/8/layout/hierarchy3"/>
    <dgm:cxn modelId="{CB8A19E8-00AB-E649-AF2B-52E7BABAA7D9}" type="presParOf" srcId="{09AD9671-A1A5-324E-9EE0-7E36AFFCAF38}" destId="{2326B09E-CBDF-0946-84A4-D3FA504216E6}" srcOrd="0" destOrd="0" presId="urn:microsoft.com/office/officeart/2005/8/layout/hierarchy3"/>
    <dgm:cxn modelId="{48EA387D-4C86-3B4A-922C-857E17421536}" type="presParOf" srcId="{09AD9671-A1A5-324E-9EE0-7E36AFFCAF38}" destId="{D889EF04-E515-E141-8CE2-E2CC66EC1EC5}" srcOrd="1" destOrd="0" presId="urn:microsoft.com/office/officeart/2005/8/layout/hierarchy3"/>
    <dgm:cxn modelId="{489C347F-4F20-BC42-8F2A-B8B6168847A0}" type="presParOf" srcId="{09AD9671-A1A5-324E-9EE0-7E36AFFCAF38}" destId="{3BEC0176-07AF-AE44-AAAA-1415A4D8BC35}" srcOrd="2" destOrd="0" presId="urn:microsoft.com/office/officeart/2005/8/layout/hierarchy3"/>
    <dgm:cxn modelId="{50D92189-9BF0-5E42-8A56-7D0C75A26D13}" type="presParOf" srcId="{09AD9671-A1A5-324E-9EE0-7E36AFFCAF38}" destId="{86CDAF3C-9CB1-6545-A9D8-563A921F95C3}" srcOrd="3" destOrd="0" presId="urn:microsoft.com/office/officeart/2005/8/layout/hierarchy3"/>
    <dgm:cxn modelId="{6791C5F0-0A48-9E42-A292-575A4DDDF7B0}" type="presParOf" srcId="{78C44B7C-4D70-A848-9D05-A34BE296D6B5}" destId="{EDCE166A-7021-AC4C-8E5A-777BFF237151}" srcOrd="2" destOrd="0" presId="urn:microsoft.com/office/officeart/2005/8/layout/hierarchy3"/>
    <dgm:cxn modelId="{D263BE04-CC5E-B046-915E-996261FB48FD}" type="presParOf" srcId="{EDCE166A-7021-AC4C-8E5A-777BFF237151}" destId="{181ABC91-22C2-2645-BDA2-07E43AB652D4}" srcOrd="0" destOrd="0" presId="urn:microsoft.com/office/officeart/2005/8/layout/hierarchy3"/>
    <dgm:cxn modelId="{E781AD1A-E82E-2F49-B1DF-A4B3F26A6B92}" type="presParOf" srcId="{181ABC91-22C2-2645-BDA2-07E43AB652D4}" destId="{873D93F3-43F4-D840-B1B0-7A15B6C6697B}" srcOrd="0" destOrd="0" presId="urn:microsoft.com/office/officeart/2005/8/layout/hierarchy3"/>
    <dgm:cxn modelId="{13A56FBA-6332-9643-B934-81EC9D4B96AB}" type="presParOf" srcId="{181ABC91-22C2-2645-BDA2-07E43AB652D4}" destId="{7861E03C-ECD8-8B4D-ADC6-FA044D662E66}" srcOrd="1" destOrd="0" presId="urn:microsoft.com/office/officeart/2005/8/layout/hierarchy3"/>
    <dgm:cxn modelId="{4B6241F1-FFA0-0A4E-9CFC-4A524A657944}" type="presParOf" srcId="{EDCE166A-7021-AC4C-8E5A-777BFF237151}" destId="{98A64D70-12EB-4842-B03C-91CCED2F458E}" srcOrd="1" destOrd="0" presId="urn:microsoft.com/office/officeart/2005/8/layout/hierarchy3"/>
    <dgm:cxn modelId="{E6F06501-8CB6-F946-A203-2E77A4E3B1BC}" type="presParOf" srcId="{98A64D70-12EB-4842-B03C-91CCED2F458E}" destId="{DB5DD4AE-7FD4-294C-91C6-C5B0A416CB54}" srcOrd="0" destOrd="0" presId="urn:microsoft.com/office/officeart/2005/8/layout/hierarchy3"/>
    <dgm:cxn modelId="{DF26EA8C-D86A-B447-8465-5A52CB76E052}" type="presParOf" srcId="{98A64D70-12EB-4842-B03C-91CCED2F458E}" destId="{4C286BE6-8E9F-7B4F-A1D5-EDCAE06730CE}" srcOrd="1" destOrd="0" presId="urn:microsoft.com/office/officeart/2005/8/layout/hierarchy3"/>
    <dgm:cxn modelId="{FB190288-8061-4D45-9CC5-EF2203FAED8F}" type="presParOf" srcId="{98A64D70-12EB-4842-B03C-91CCED2F458E}" destId="{9B0B04BB-5E8A-8F47-B6C9-406B2A12330C}" srcOrd="2" destOrd="0" presId="urn:microsoft.com/office/officeart/2005/8/layout/hierarchy3"/>
    <dgm:cxn modelId="{AC3E405C-3F29-B549-AFFA-323958554A7B}" type="presParOf" srcId="{98A64D70-12EB-4842-B03C-91CCED2F458E}" destId="{AFF02F16-337A-464B-B6A3-C9A3756E2FA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F9159-C848-F44B-82C2-B3F02766DD87}">
      <dsp:nvSpPr>
        <dsp:cNvPr id="0" name=""/>
        <dsp:cNvSpPr/>
      </dsp:nvSpPr>
      <dsp:spPr>
        <a:xfrm>
          <a:off x="673859" y="0"/>
          <a:ext cx="8020398" cy="1628590"/>
        </a:xfrm>
        <a:prstGeom prst="leftRightRibb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86749FE-6B7D-9B49-99BB-81B1FAE9311F}">
      <dsp:nvSpPr>
        <dsp:cNvPr id="0" name=""/>
        <dsp:cNvSpPr/>
      </dsp:nvSpPr>
      <dsp:spPr>
        <a:xfrm>
          <a:off x="1282042" y="285003"/>
          <a:ext cx="3145833" cy="79800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117348" rIns="0" bIns="125730" numCol="1" spcCol="1270" anchor="ctr" anchorCtr="0">
          <a:noAutofit/>
        </a:bodyPr>
        <a:lstStyle/>
        <a:p>
          <a:pPr lvl="0" algn="ctr" defTabSz="1466850">
            <a:lnSpc>
              <a:spcPct val="90000"/>
            </a:lnSpc>
            <a:spcBef>
              <a:spcPct val="0"/>
            </a:spcBef>
            <a:spcAft>
              <a:spcPct val="35000"/>
            </a:spcAft>
          </a:pPr>
          <a:r>
            <a:rPr lang="en-US" sz="3300" kern="1200" dirty="0" smtClean="0"/>
            <a:t>situational needs</a:t>
          </a:r>
          <a:endParaRPr kumimoji="1" lang="ja-JP" altLang="en-US" sz="3300" kern="1200" dirty="0"/>
        </a:p>
      </dsp:txBody>
      <dsp:txXfrm>
        <a:off x="1282042" y="285003"/>
        <a:ext cx="3145833" cy="798009"/>
      </dsp:txXfrm>
    </dsp:sp>
    <dsp:sp modelId="{C8E8FC2E-106A-A44D-B85E-A61411499FF1}">
      <dsp:nvSpPr>
        <dsp:cNvPr id="0" name=""/>
        <dsp:cNvSpPr/>
      </dsp:nvSpPr>
      <dsp:spPr>
        <a:xfrm>
          <a:off x="4289463" y="545577"/>
          <a:ext cx="4122203" cy="798009"/>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113792" rIns="0" bIns="121920" numCol="1" spcCol="1270" anchor="ctr" anchorCtr="0">
          <a:noAutofit/>
        </a:bodyPr>
        <a:lstStyle/>
        <a:p>
          <a:pPr lvl="0" algn="ctr" defTabSz="1422400">
            <a:lnSpc>
              <a:spcPct val="90000"/>
            </a:lnSpc>
            <a:spcBef>
              <a:spcPct val="0"/>
            </a:spcBef>
            <a:spcAft>
              <a:spcPct val="35000"/>
            </a:spcAft>
          </a:pPr>
          <a:r>
            <a:rPr lang="en-US" sz="3200" kern="1200" dirty="0" smtClean="0"/>
            <a:t>vs. linguistic needs</a:t>
          </a:r>
          <a:endParaRPr kumimoji="1" lang="ja-JP" altLang="en-US" sz="3200" kern="1200" dirty="0"/>
        </a:p>
      </dsp:txBody>
      <dsp:txXfrm>
        <a:off x="4289463" y="545577"/>
        <a:ext cx="4122203" cy="798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F9159-C848-F44B-82C2-B3F02766DD87}">
      <dsp:nvSpPr>
        <dsp:cNvPr id="0" name=""/>
        <dsp:cNvSpPr/>
      </dsp:nvSpPr>
      <dsp:spPr>
        <a:xfrm>
          <a:off x="555457" y="0"/>
          <a:ext cx="8167555" cy="1658471"/>
        </a:xfrm>
        <a:prstGeom prst="leftRightRibbon">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6749FE-6B7D-9B49-99BB-81B1FAE9311F}">
      <dsp:nvSpPr>
        <dsp:cNvPr id="0" name=""/>
        <dsp:cNvSpPr/>
      </dsp:nvSpPr>
      <dsp:spPr>
        <a:xfrm>
          <a:off x="1174800" y="290232"/>
          <a:ext cx="3203552" cy="81265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1572" rIns="0" bIns="140970" numCol="1" spcCol="1270" anchor="ctr" anchorCtr="0">
          <a:noAutofit/>
        </a:bodyPr>
        <a:lstStyle/>
        <a:p>
          <a:pPr lvl="0" algn="ctr" defTabSz="1644650">
            <a:lnSpc>
              <a:spcPct val="90000"/>
            </a:lnSpc>
            <a:spcBef>
              <a:spcPct val="0"/>
            </a:spcBef>
            <a:spcAft>
              <a:spcPct val="35000"/>
            </a:spcAft>
          </a:pPr>
          <a:r>
            <a:rPr lang="en-US" sz="3700" kern="1200" dirty="0" smtClean="0"/>
            <a:t>objective needs</a:t>
          </a:r>
          <a:endParaRPr kumimoji="1" lang="ja-JP" altLang="en-US" sz="3700" kern="1200" dirty="0"/>
        </a:p>
      </dsp:txBody>
      <dsp:txXfrm>
        <a:off x="1174800" y="290232"/>
        <a:ext cx="3203552" cy="812650"/>
      </dsp:txXfrm>
    </dsp:sp>
    <dsp:sp modelId="{C8E8FC2E-106A-A44D-B85E-A61411499FF1}">
      <dsp:nvSpPr>
        <dsp:cNvPr id="0" name=""/>
        <dsp:cNvSpPr/>
      </dsp:nvSpPr>
      <dsp:spPr>
        <a:xfrm>
          <a:off x="4430059" y="555587"/>
          <a:ext cx="3812519" cy="81265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28016" rIns="0" bIns="137160" numCol="1" spcCol="1270" anchor="ctr" anchorCtr="0">
          <a:noAutofit/>
        </a:bodyPr>
        <a:lstStyle/>
        <a:p>
          <a:pPr lvl="0" algn="ctr" defTabSz="1600200">
            <a:lnSpc>
              <a:spcPct val="90000"/>
            </a:lnSpc>
            <a:spcBef>
              <a:spcPct val="0"/>
            </a:spcBef>
            <a:spcAft>
              <a:spcPct val="35000"/>
            </a:spcAft>
          </a:pPr>
          <a:r>
            <a:rPr lang="en-US" sz="3600" kern="1200" dirty="0" smtClean="0"/>
            <a:t>vs. subjective needs</a:t>
          </a:r>
          <a:endParaRPr kumimoji="1" lang="ja-JP" altLang="en-US" sz="3600" kern="1200" dirty="0"/>
        </a:p>
      </dsp:txBody>
      <dsp:txXfrm>
        <a:off x="4430059" y="555587"/>
        <a:ext cx="3812519" cy="812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4864C-0FDE-6E4E-9735-F1797DD27284}">
      <dsp:nvSpPr>
        <dsp:cNvPr id="0" name=""/>
        <dsp:cNvSpPr/>
      </dsp:nvSpPr>
      <dsp:spPr>
        <a:xfrm>
          <a:off x="1296" y="96261"/>
          <a:ext cx="2451458" cy="122572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Before Interaction</a:t>
          </a:r>
          <a:endParaRPr kumimoji="1" lang="ja-JP" altLang="en-US" sz="3800" kern="1200" dirty="0"/>
        </a:p>
      </dsp:txBody>
      <dsp:txXfrm>
        <a:off x="37196" y="132161"/>
        <a:ext cx="2379658" cy="1153929"/>
      </dsp:txXfrm>
    </dsp:sp>
    <dsp:sp modelId="{6406DD0C-F3EE-8947-B9B7-54541A07C2CC}">
      <dsp:nvSpPr>
        <dsp:cNvPr id="0" name=""/>
        <dsp:cNvSpPr/>
      </dsp:nvSpPr>
      <dsp:spPr>
        <a:xfrm>
          <a:off x="246442" y="1321990"/>
          <a:ext cx="245145" cy="1059354"/>
        </a:xfrm>
        <a:custGeom>
          <a:avLst/>
          <a:gdLst/>
          <a:ahLst/>
          <a:cxnLst/>
          <a:rect l="0" t="0" r="0" b="0"/>
          <a:pathLst>
            <a:path>
              <a:moveTo>
                <a:pt x="0" y="0"/>
              </a:moveTo>
              <a:lnTo>
                <a:pt x="0" y="1059354"/>
              </a:lnTo>
              <a:lnTo>
                <a:pt x="245145" y="105935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58BA3-9D15-5F40-91B2-01543DFA4C60}">
      <dsp:nvSpPr>
        <dsp:cNvPr id="0" name=""/>
        <dsp:cNvSpPr/>
      </dsp:nvSpPr>
      <dsp:spPr>
        <a:xfrm>
          <a:off x="491588" y="1628422"/>
          <a:ext cx="2168618" cy="150584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Existing Information:</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Socio-political factors</a:t>
          </a:r>
          <a:endParaRPr lang="en-US" sz="1400" kern="1200" dirty="0"/>
        </a:p>
        <a:p>
          <a:pPr marL="114300" lvl="1" indent="-114300" algn="l" defTabSz="622300">
            <a:lnSpc>
              <a:spcPct val="90000"/>
            </a:lnSpc>
            <a:spcBef>
              <a:spcPct val="0"/>
            </a:spcBef>
            <a:spcAft>
              <a:spcPct val="15000"/>
            </a:spcAft>
            <a:buChar char="••"/>
          </a:pPr>
          <a:r>
            <a:rPr lang="en-US" sz="1400" kern="1200" smtClean="0"/>
            <a:t>Student demographics</a:t>
          </a:r>
          <a:endParaRPr lang="en-US" sz="1400" kern="1200" dirty="0"/>
        </a:p>
        <a:p>
          <a:pPr marL="114300" lvl="1" indent="-114300" algn="l" defTabSz="622300">
            <a:lnSpc>
              <a:spcPct val="90000"/>
            </a:lnSpc>
            <a:spcBef>
              <a:spcPct val="0"/>
            </a:spcBef>
            <a:spcAft>
              <a:spcPct val="15000"/>
            </a:spcAft>
            <a:buChar char="••"/>
          </a:pPr>
          <a:r>
            <a:rPr lang="en-US" sz="1400" kern="1200" dirty="0" smtClean="0"/>
            <a:t>Shelter setting</a:t>
          </a:r>
          <a:endParaRPr lang="en-US" sz="1400" kern="1200" dirty="0"/>
        </a:p>
        <a:p>
          <a:pPr marL="114300" lvl="1" indent="-114300" algn="l" defTabSz="622300">
            <a:lnSpc>
              <a:spcPct val="90000"/>
            </a:lnSpc>
            <a:spcBef>
              <a:spcPct val="0"/>
            </a:spcBef>
            <a:spcAft>
              <a:spcPct val="15000"/>
            </a:spcAft>
            <a:buChar char="••"/>
          </a:pPr>
          <a:r>
            <a:rPr lang="en-US" sz="1400" kern="1200" dirty="0" smtClean="0"/>
            <a:t>Classroom setting</a:t>
          </a:r>
          <a:endParaRPr lang="en-US" sz="1400" kern="1200" dirty="0"/>
        </a:p>
      </dsp:txBody>
      <dsp:txXfrm>
        <a:off x="535693" y="1672527"/>
        <a:ext cx="2080408" cy="1417634"/>
      </dsp:txXfrm>
    </dsp:sp>
    <dsp:sp modelId="{9802DA1A-2583-E84D-93B4-F676306ACBD4}">
      <dsp:nvSpPr>
        <dsp:cNvPr id="0" name=""/>
        <dsp:cNvSpPr/>
      </dsp:nvSpPr>
      <dsp:spPr>
        <a:xfrm>
          <a:off x="246442" y="1321990"/>
          <a:ext cx="245145" cy="3065854"/>
        </a:xfrm>
        <a:custGeom>
          <a:avLst/>
          <a:gdLst/>
          <a:ahLst/>
          <a:cxnLst/>
          <a:rect l="0" t="0" r="0" b="0"/>
          <a:pathLst>
            <a:path>
              <a:moveTo>
                <a:pt x="0" y="0"/>
              </a:moveTo>
              <a:lnTo>
                <a:pt x="0" y="3065854"/>
              </a:lnTo>
              <a:lnTo>
                <a:pt x="245145" y="306585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F2A045-5775-8F48-8283-588C0C3A5A3B}">
      <dsp:nvSpPr>
        <dsp:cNvPr id="0" name=""/>
        <dsp:cNvSpPr/>
      </dsp:nvSpPr>
      <dsp:spPr>
        <a:xfrm>
          <a:off x="491588" y="3440699"/>
          <a:ext cx="2425707" cy="189429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Literature review</a:t>
          </a:r>
          <a:endParaRPr lang="en-US" sz="1400" kern="1200" dirty="0"/>
        </a:p>
        <a:p>
          <a:pPr marL="114300" lvl="1" indent="-114300" algn="l" defTabSz="622300">
            <a:lnSpc>
              <a:spcPct val="90000"/>
            </a:lnSpc>
            <a:spcBef>
              <a:spcPct val="0"/>
            </a:spcBef>
            <a:spcAft>
              <a:spcPct val="15000"/>
            </a:spcAft>
            <a:buChar char="••"/>
          </a:pPr>
          <a:r>
            <a:rPr lang="en-US" sz="1400" kern="1200" dirty="0" smtClean="0"/>
            <a:t>Existing records/reports</a:t>
          </a:r>
          <a:endParaRPr lang="en-US" sz="1400" kern="1200" dirty="0"/>
        </a:p>
        <a:p>
          <a:pPr marL="114300" lvl="1" indent="-114300" algn="l" defTabSz="622300">
            <a:lnSpc>
              <a:spcPct val="90000"/>
            </a:lnSpc>
            <a:spcBef>
              <a:spcPct val="0"/>
            </a:spcBef>
            <a:spcAft>
              <a:spcPct val="15000"/>
            </a:spcAft>
            <a:buChar char="••"/>
          </a:pPr>
          <a:r>
            <a:rPr lang="en-US" sz="1400" kern="1200" dirty="0" smtClean="0"/>
            <a:t>Informal meetings with staff</a:t>
          </a:r>
          <a:endParaRPr lang="en-US" sz="14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Staff and teacher questionnaire</a:t>
          </a:r>
          <a:endParaRPr lang="en-US" sz="1400" kern="1200" dirty="0"/>
        </a:p>
      </dsp:txBody>
      <dsp:txXfrm>
        <a:off x="547070" y="3496181"/>
        <a:ext cx="2314743" cy="1783326"/>
      </dsp:txXfrm>
    </dsp:sp>
    <dsp:sp modelId="{97313298-2942-174F-8E3C-1FD3BDD8D4B0}">
      <dsp:nvSpPr>
        <dsp:cNvPr id="0" name=""/>
        <dsp:cNvSpPr/>
      </dsp:nvSpPr>
      <dsp:spPr>
        <a:xfrm>
          <a:off x="3065619" y="96261"/>
          <a:ext cx="2451458" cy="122572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Initial Interaction</a:t>
          </a:r>
          <a:endParaRPr lang="en-US" sz="3800" kern="1200" dirty="0"/>
        </a:p>
      </dsp:txBody>
      <dsp:txXfrm>
        <a:off x="3101519" y="132161"/>
        <a:ext cx="2379658" cy="1153929"/>
      </dsp:txXfrm>
    </dsp:sp>
    <dsp:sp modelId="{2326B09E-CBDF-0946-84A4-D3FA504216E6}">
      <dsp:nvSpPr>
        <dsp:cNvPr id="0" name=""/>
        <dsp:cNvSpPr/>
      </dsp:nvSpPr>
      <dsp:spPr>
        <a:xfrm>
          <a:off x="3310764" y="1321990"/>
          <a:ext cx="245145" cy="1239984"/>
        </a:xfrm>
        <a:custGeom>
          <a:avLst/>
          <a:gdLst/>
          <a:ahLst/>
          <a:cxnLst/>
          <a:rect l="0" t="0" r="0" b="0"/>
          <a:pathLst>
            <a:path>
              <a:moveTo>
                <a:pt x="0" y="0"/>
              </a:moveTo>
              <a:lnTo>
                <a:pt x="0" y="1239984"/>
              </a:lnTo>
              <a:lnTo>
                <a:pt x="245145" y="123998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89EF04-E515-E141-8CE2-E2CC66EC1EC5}">
      <dsp:nvSpPr>
        <dsp:cNvPr id="0" name=""/>
        <dsp:cNvSpPr/>
      </dsp:nvSpPr>
      <dsp:spPr>
        <a:xfrm>
          <a:off x="3555910" y="1628422"/>
          <a:ext cx="2193721" cy="1867103"/>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Learner Needs Inventory:</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Students’ educational and linguistic needs</a:t>
          </a:r>
          <a:endParaRPr lang="en-US" sz="1400" kern="1200" dirty="0"/>
        </a:p>
        <a:p>
          <a:pPr marL="114300" lvl="1" indent="-114300" algn="l" defTabSz="622300">
            <a:lnSpc>
              <a:spcPct val="90000"/>
            </a:lnSpc>
            <a:spcBef>
              <a:spcPct val="0"/>
            </a:spcBef>
            <a:spcAft>
              <a:spcPct val="15000"/>
            </a:spcAft>
            <a:buChar char="••"/>
          </a:pPr>
          <a:r>
            <a:rPr lang="en-US" sz="1400" kern="1200" dirty="0" smtClean="0"/>
            <a:t>Specific purposes for which English will be used</a:t>
          </a:r>
          <a:endParaRPr lang="en-US" sz="1400" kern="1200" dirty="0"/>
        </a:p>
      </dsp:txBody>
      <dsp:txXfrm>
        <a:off x="3610596" y="1683108"/>
        <a:ext cx="2084349" cy="1757731"/>
      </dsp:txXfrm>
    </dsp:sp>
    <dsp:sp modelId="{3BEC0176-07AF-AE44-AAAA-1415A4D8BC35}">
      <dsp:nvSpPr>
        <dsp:cNvPr id="0" name=""/>
        <dsp:cNvSpPr/>
      </dsp:nvSpPr>
      <dsp:spPr>
        <a:xfrm>
          <a:off x="3310764" y="1321990"/>
          <a:ext cx="245145" cy="3148346"/>
        </a:xfrm>
        <a:custGeom>
          <a:avLst/>
          <a:gdLst/>
          <a:ahLst/>
          <a:cxnLst/>
          <a:rect l="0" t="0" r="0" b="0"/>
          <a:pathLst>
            <a:path>
              <a:moveTo>
                <a:pt x="0" y="0"/>
              </a:moveTo>
              <a:lnTo>
                <a:pt x="0" y="3148346"/>
              </a:lnTo>
              <a:lnTo>
                <a:pt x="245145" y="3148346"/>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6CDAF3C-9CB1-6545-A9D8-563A921F95C3}">
      <dsp:nvSpPr>
        <dsp:cNvPr id="0" name=""/>
        <dsp:cNvSpPr/>
      </dsp:nvSpPr>
      <dsp:spPr>
        <a:xfrm>
          <a:off x="3555910" y="3801958"/>
          <a:ext cx="2187485" cy="1336755"/>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Student Questionnaire</a:t>
          </a:r>
          <a:endParaRPr lang="en-US" sz="1400" kern="1200" dirty="0"/>
        </a:p>
        <a:p>
          <a:pPr marL="114300" lvl="1" indent="-114300" algn="l" defTabSz="622300">
            <a:lnSpc>
              <a:spcPct val="90000"/>
            </a:lnSpc>
            <a:spcBef>
              <a:spcPct val="0"/>
            </a:spcBef>
            <a:spcAft>
              <a:spcPct val="15000"/>
            </a:spcAft>
            <a:buChar char="••"/>
          </a:pPr>
          <a:r>
            <a:rPr lang="en-US" sz="1400" kern="1200" dirty="0" smtClean="0"/>
            <a:t>Personal Narratives</a:t>
          </a:r>
          <a:endParaRPr lang="en-US" sz="1400" kern="1200" dirty="0"/>
        </a:p>
      </dsp:txBody>
      <dsp:txXfrm>
        <a:off x="3595062" y="3841110"/>
        <a:ext cx="2109181" cy="1258451"/>
      </dsp:txXfrm>
    </dsp:sp>
    <dsp:sp modelId="{873D93F3-43F4-D840-B1B0-7A15B6C6697B}">
      <dsp:nvSpPr>
        <dsp:cNvPr id="0" name=""/>
        <dsp:cNvSpPr/>
      </dsp:nvSpPr>
      <dsp:spPr>
        <a:xfrm>
          <a:off x="6129941" y="96261"/>
          <a:ext cx="2451458" cy="122572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During Instruction</a:t>
          </a:r>
          <a:endParaRPr kumimoji="1" lang="ja-JP" altLang="en-US" sz="3800" kern="1200" dirty="0"/>
        </a:p>
      </dsp:txBody>
      <dsp:txXfrm>
        <a:off x="6165841" y="132161"/>
        <a:ext cx="2379658" cy="1153929"/>
      </dsp:txXfrm>
    </dsp:sp>
    <dsp:sp modelId="{DB5DD4AE-7FD4-294C-91C6-C5B0A416CB54}">
      <dsp:nvSpPr>
        <dsp:cNvPr id="0" name=""/>
        <dsp:cNvSpPr/>
      </dsp:nvSpPr>
      <dsp:spPr>
        <a:xfrm>
          <a:off x="6375087" y="1321990"/>
          <a:ext cx="245145" cy="1541838"/>
        </a:xfrm>
        <a:custGeom>
          <a:avLst/>
          <a:gdLst/>
          <a:ahLst/>
          <a:cxnLst/>
          <a:rect l="0" t="0" r="0" b="0"/>
          <a:pathLst>
            <a:path>
              <a:moveTo>
                <a:pt x="0" y="0"/>
              </a:moveTo>
              <a:lnTo>
                <a:pt x="0" y="1541838"/>
              </a:lnTo>
              <a:lnTo>
                <a:pt x="245145" y="1541838"/>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C286BE6-8E9F-7B4F-A1D5-EDCAE06730CE}">
      <dsp:nvSpPr>
        <dsp:cNvPr id="0" name=""/>
        <dsp:cNvSpPr/>
      </dsp:nvSpPr>
      <dsp:spPr>
        <a:xfrm>
          <a:off x="6620233" y="1628422"/>
          <a:ext cx="2217530" cy="247081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Formative Student Evaluation:</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Student work</a:t>
          </a:r>
          <a:endParaRPr lang="en-US" sz="1400" kern="1200" dirty="0"/>
        </a:p>
        <a:p>
          <a:pPr marL="114300" lvl="1" indent="-114300" algn="l" defTabSz="622300">
            <a:lnSpc>
              <a:spcPct val="90000"/>
            </a:lnSpc>
            <a:spcBef>
              <a:spcPct val="0"/>
            </a:spcBef>
            <a:spcAft>
              <a:spcPct val="15000"/>
            </a:spcAft>
            <a:buChar char="••"/>
          </a:pPr>
          <a:r>
            <a:rPr lang="en-US" sz="1400" kern="1200" dirty="0" smtClean="0"/>
            <a:t>Student motivation and attitudes</a:t>
          </a:r>
          <a:endParaRPr lang="en-US" sz="1400" kern="1200" dirty="0"/>
        </a:p>
        <a:p>
          <a:pPr marL="114300" lvl="1" indent="-114300" algn="l" defTabSz="622300">
            <a:lnSpc>
              <a:spcPct val="90000"/>
            </a:lnSpc>
            <a:spcBef>
              <a:spcPct val="0"/>
            </a:spcBef>
            <a:spcAft>
              <a:spcPct val="15000"/>
            </a:spcAft>
            <a:buChar char="••"/>
          </a:pPr>
          <a:r>
            <a:rPr lang="en-US" sz="1400" kern="1200" dirty="0" smtClean="0"/>
            <a:t>Situational restraints to student attention </a:t>
          </a:r>
          <a:endParaRPr lang="en-US" sz="1400" kern="1200" dirty="0"/>
        </a:p>
        <a:p>
          <a:pPr marL="114300" lvl="1" indent="-114300" algn="l" defTabSz="622300">
            <a:lnSpc>
              <a:spcPct val="90000"/>
            </a:lnSpc>
            <a:spcBef>
              <a:spcPct val="0"/>
            </a:spcBef>
            <a:spcAft>
              <a:spcPct val="15000"/>
            </a:spcAft>
            <a:buChar char="••"/>
          </a:pPr>
          <a:r>
            <a:rPr lang="en-US" sz="1400" kern="1200" dirty="0" smtClean="0"/>
            <a:t>Interaction with students and teachers and staff</a:t>
          </a:r>
          <a:endParaRPr lang="en-US" sz="1400" kern="1200" dirty="0"/>
        </a:p>
      </dsp:txBody>
      <dsp:txXfrm>
        <a:off x="6685182" y="1693371"/>
        <a:ext cx="2087632" cy="2340914"/>
      </dsp:txXfrm>
    </dsp:sp>
    <dsp:sp modelId="{9B0B04BB-5E8A-8F47-B6C9-406B2A12330C}">
      <dsp:nvSpPr>
        <dsp:cNvPr id="0" name=""/>
        <dsp:cNvSpPr/>
      </dsp:nvSpPr>
      <dsp:spPr>
        <a:xfrm>
          <a:off x="6375087" y="1321990"/>
          <a:ext cx="245145" cy="3519294"/>
        </a:xfrm>
        <a:custGeom>
          <a:avLst/>
          <a:gdLst/>
          <a:ahLst/>
          <a:cxnLst/>
          <a:rect l="0" t="0" r="0" b="0"/>
          <a:pathLst>
            <a:path>
              <a:moveTo>
                <a:pt x="0" y="0"/>
              </a:moveTo>
              <a:lnTo>
                <a:pt x="0" y="3519294"/>
              </a:lnTo>
              <a:lnTo>
                <a:pt x="245145" y="351929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F02F16-337A-464B-B6A3-C9A3756E2FAD}">
      <dsp:nvSpPr>
        <dsp:cNvPr id="0" name=""/>
        <dsp:cNvSpPr/>
      </dsp:nvSpPr>
      <dsp:spPr>
        <a:xfrm>
          <a:off x="6620233" y="4405667"/>
          <a:ext cx="2122354" cy="87123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dsp:txBody>
      <dsp:txXfrm>
        <a:off x="6645751" y="4431185"/>
        <a:ext cx="2071318" cy="820199"/>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597E8D-AC37-A047-B9B3-FDC9BC00A71B}" type="datetimeFigureOut">
              <a:rPr kumimoji="1" lang="ja-JP" altLang="en-US" smtClean="0"/>
              <a:pPr/>
              <a:t>2/15/13</a:t>
            </a:fld>
            <a:endParaRPr kumimoji="1" lang="ja-JP"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3BA78-FCB3-F347-9F39-E90CB4025428}" type="slidenum">
              <a:rPr kumimoji="1" lang="ja-JP" altLang="en-US" smtClean="0"/>
              <a:pPr/>
              <a:t>‹#›</a:t>
            </a:fld>
            <a:endParaRPr kumimoji="1" lang="ja-JP" altLang="en-US"/>
          </a:p>
        </p:txBody>
      </p:sp>
    </p:spTree>
    <p:extLst>
      <p:ext uri="{BB962C8B-B14F-4D97-AF65-F5344CB8AC3E}">
        <p14:creationId xmlns:p14="http://schemas.microsoft.com/office/powerpoint/2010/main" val="84888061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dirty="0" smtClean="0"/>
              <a:t>In 2009, the foreign-born population represented 17.3 percent of Hawaii’s total, of which 6.3 percent are migrants having arrived in Hawaii during the last three decades (Migrant Policy Institute, 2009). </a:t>
            </a:r>
            <a:br>
              <a:rPr lang="en-US" altLang="ja-JP" sz="1200" dirty="0" smtClean="0"/>
            </a:br>
            <a:r>
              <a:rPr lang="en-US" altLang="ja-JP" sz="1200" dirty="0" smtClean="0"/>
              <a:t/>
            </a:r>
            <a:br>
              <a:rPr lang="en-US" altLang="ja-JP" sz="1200" dirty="0" smtClean="0"/>
            </a:br>
            <a:r>
              <a:rPr lang="en-US" altLang="ja-JP" sz="1200" dirty="0" smtClean="0"/>
              <a:t>The three main reasons for migration are improved health care, education, and employment opportunities; however, after arrival there is often the inability to find work, the most prevalent reason being English language challenges. </a:t>
            </a:r>
            <a:br>
              <a:rPr lang="en-US" altLang="ja-JP" sz="1200" dirty="0" smtClean="0"/>
            </a:br>
            <a:r>
              <a:rPr lang="en-US" altLang="ja-JP" sz="1200" dirty="0" smtClean="0"/>
              <a:t/>
            </a:r>
            <a:br>
              <a:rPr lang="en-US" altLang="ja-JP" sz="1200" dirty="0" smtClean="0"/>
            </a:br>
            <a:r>
              <a:rPr lang="en-US" altLang="ja-JP" sz="1800" b="1" dirty="0" smtClean="0"/>
              <a:t>As a result, there is a high</a:t>
            </a:r>
            <a:r>
              <a:rPr lang="en-US" altLang="ja-JP" sz="1800" b="1" baseline="0" dirty="0" smtClean="0"/>
              <a:t> number of </a:t>
            </a:r>
            <a:r>
              <a:rPr lang="en-US" altLang="ja-JP" sz="1800" b="1" dirty="0" smtClean="0"/>
              <a:t>migrants in Honolulu’s homeless shelters in need of language education focused on ESP.</a:t>
            </a:r>
            <a:endParaRPr kumimoji="1" lang="ja-JP" altLang="en-US" sz="1800" b="1"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5</a:t>
            </a:fld>
            <a:endParaRPr kumimoji="1" lang="ja-JP" altLang="en-US"/>
          </a:p>
        </p:txBody>
      </p:sp>
    </p:spTree>
    <p:extLst>
      <p:ext uri="{BB962C8B-B14F-4D97-AF65-F5344CB8AC3E}">
        <p14:creationId xmlns:p14="http://schemas.microsoft.com/office/powerpoint/2010/main" val="322161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immigrant situation was heightened in 1986 by the creation of the Compact of Free Association (COFA). Under this agreement, residents of the Federated States of Micronesia (FSM) – composed of Chuuk, </a:t>
            </a:r>
            <a:r>
              <a:rPr kumimoji="1" lang="en-US" altLang="ja-JP" sz="1200" kern="1200" dirty="0" err="1" smtClean="0">
                <a:solidFill>
                  <a:schemeClr val="tx1"/>
                </a:solidFill>
                <a:effectLst/>
                <a:latin typeface="+mn-lt"/>
                <a:ea typeface="+mn-ea"/>
                <a:cs typeface="+mn-cs"/>
              </a:rPr>
              <a:t>Kosrae</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Pohnpei</a:t>
            </a:r>
            <a:r>
              <a:rPr kumimoji="1" lang="en-US" altLang="ja-JP" sz="1200" kern="1200" dirty="0" smtClean="0">
                <a:solidFill>
                  <a:schemeClr val="tx1"/>
                </a:solidFill>
                <a:effectLst/>
                <a:latin typeface="+mn-lt"/>
                <a:ea typeface="+mn-ea"/>
                <a:cs typeface="+mn-cs"/>
              </a:rPr>
              <a:t> and Yap – and the Republic of the Marshall Islands (RMI) (among other Pacific Island nations) became eligible to enter the United States, its territories, and commonwealths without a visa or time limit (</a:t>
            </a:r>
            <a:r>
              <a:rPr kumimoji="1" lang="en-US" altLang="ja-JP" sz="1200" kern="1200" dirty="0" err="1" smtClean="0">
                <a:solidFill>
                  <a:schemeClr val="tx1"/>
                </a:solidFill>
                <a:effectLst/>
                <a:latin typeface="+mn-lt"/>
                <a:ea typeface="+mn-ea"/>
                <a:cs typeface="+mn-cs"/>
              </a:rPr>
              <a:t>Grieco</a:t>
            </a:r>
            <a:r>
              <a:rPr kumimoji="1" lang="en-US" altLang="ja-JP" sz="1200" kern="1200" dirty="0" smtClean="0">
                <a:solidFill>
                  <a:schemeClr val="tx1"/>
                </a:solidFill>
                <a:effectLst/>
                <a:latin typeface="+mn-lt"/>
                <a:ea typeface="+mn-ea"/>
                <a:cs typeface="+mn-cs"/>
              </a:rPr>
              <a:t>, 2003); in fact, individuals from the FSM are the fastest-growing community of Micronesians in Hawaii (U.S. Census Bureau, 2010).</a:t>
            </a:r>
          </a:p>
          <a:p>
            <a:r>
              <a:rPr kumimoji="1" lang="en-US" altLang="ja-JP" sz="1200" kern="1200" dirty="0" smtClean="0">
                <a:solidFill>
                  <a:schemeClr val="tx1"/>
                </a:solidFill>
                <a:effectLst/>
                <a:latin typeface="+mn-lt"/>
                <a:ea typeface="+mn-ea"/>
                <a:cs typeface="+mn-cs"/>
              </a:rPr>
              <a:t>While the Compact provided the FSM with economic development aid and provisions for increased health care, they were poorly funded, in particular with health and education, leaving the FSM and RMI lacking self-sufficiency; more specifically, this is partly because “strategies and resources to develop local leadership and management capacities were not included in the settlements” (</a:t>
            </a:r>
            <a:r>
              <a:rPr kumimoji="1" lang="en-US" altLang="ja-JP" sz="1200" kern="1200" dirty="0" err="1" smtClean="0">
                <a:solidFill>
                  <a:schemeClr val="tx1"/>
                </a:solidFill>
                <a:effectLst/>
                <a:latin typeface="+mn-lt"/>
                <a:ea typeface="+mn-ea"/>
                <a:cs typeface="+mn-cs"/>
              </a:rPr>
              <a:t>Pobutsky</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Buenconsejo-Lum</a:t>
            </a:r>
            <a:r>
              <a:rPr kumimoji="1" lang="en-US" altLang="ja-JP" sz="1200" kern="1200" dirty="0" smtClean="0">
                <a:solidFill>
                  <a:schemeClr val="tx1"/>
                </a:solidFill>
                <a:effectLst/>
                <a:latin typeface="+mn-lt"/>
                <a:ea typeface="+mn-ea"/>
                <a:cs typeface="+mn-cs"/>
              </a:rPr>
              <a:t>, Chow, </a:t>
            </a:r>
            <a:r>
              <a:rPr kumimoji="1" lang="en-US" altLang="ja-JP" sz="1200" kern="1200" dirty="0" err="1" smtClean="0">
                <a:solidFill>
                  <a:schemeClr val="tx1"/>
                </a:solidFill>
                <a:effectLst/>
                <a:latin typeface="+mn-lt"/>
                <a:ea typeface="+mn-ea"/>
                <a:cs typeface="+mn-cs"/>
              </a:rPr>
              <a:t>Palafox</a:t>
            </a:r>
            <a:r>
              <a:rPr kumimoji="1" lang="en-US" altLang="ja-JP" sz="1200" kern="1200" dirty="0" smtClean="0">
                <a:solidFill>
                  <a:schemeClr val="tx1"/>
                </a:solidFill>
                <a:effectLst/>
                <a:latin typeface="+mn-lt"/>
                <a:ea typeface="+mn-ea"/>
                <a:cs typeface="+mn-cs"/>
              </a:rPr>
              <a:t>, &amp; </a:t>
            </a:r>
            <a:r>
              <a:rPr kumimoji="1" lang="en-US" altLang="ja-JP" sz="1200" kern="1200" dirty="0" err="1" smtClean="0">
                <a:solidFill>
                  <a:schemeClr val="tx1"/>
                </a:solidFill>
                <a:effectLst/>
                <a:latin typeface="+mn-lt"/>
                <a:ea typeface="+mn-ea"/>
                <a:cs typeface="+mn-cs"/>
              </a:rPr>
              <a:t>Maskarinec</a:t>
            </a:r>
            <a:r>
              <a:rPr kumimoji="1" lang="en-US" altLang="ja-JP" sz="1200" kern="1200" dirty="0" smtClean="0">
                <a:solidFill>
                  <a:schemeClr val="tx1"/>
                </a:solidFill>
                <a:effectLst/>
                <a:latin typeface="+mn-lt"/>
                <a:ea typeface="+mn-ea"/>
                <a:cs typeface="+mn-cs"/>
              </a:rPr>
              <a:t>, 2005, p. 61). The countries’ limited economic resources and struggling education and health care systems are significant factors in these residents choosing to leave (Omori, </a:t>
            </a:r>
            <a:r>
              <a:rPr kumimoji="1" lang="en-US" altLang="ja-JP" sz="1200" kern="1200" dirty="0" err="1" smtClean="0">
                <a:solidFill>
                  <a:schemeClr val="tx1"/>
                </a:solidFill>
                <a:effectLst/>
                <a:latin typeface="+mn-lt"/>
                <a:ea typeface="+mn-ea"/>
                <a:cs typeface="+mn-cs"/>
              </a:rPr>
              <a:t>Kleinschmidt</a:t>
            </a:r>
            <a:r>
              <a:rPr kumimoji="1" lang="en-US" altLang="ja-JP" sz="1200" kern="1200" dirty="0" smtClean="0">
                <a:solidFill>
                  <a:schemeClr val="tx1"/>
                </a:solidFill>
                <a:effectLst/>
                <a:latin typeface="+mn-lt"/>
                <a:ea typeface="+mn-ea"/>
                <a:cs typeface="+mn-cs"/>
              </a:rPr>
              <a:t>, Lee, </a:t>
            </a:r>
            <a:r>
              <a:rPr kumimoji="1" lang="en-US" altLang="ja-JP" sz="1200" kern="1200" dirty="0" err="1" smtClean="0">
                <a:solidFill>
                  <a:schemeClr val="tx1"/>
                </a:solidFill>
                <a:effectLst/>
                <a:latin typeface="+mn-lt"/>
                <a:ea typeface="+mn-ea"/>
                <a:cs typeface="+mn-cs"/>
              </a:rPr>
              <a:t>Linshield</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Kuribayashi</a:t>
            </a:r>
            <a:r>
              <a:rPr kumimoji="1" lang="en-US" altLang="ja-JP" sz="1200" kern="1200" dirty="0" smtClean="0">
                <a:solidFill>
                  <a:schemeClr val="tx1"/>
                </a:solidFill>
                <a:effectLst/>
                <a:latin typeface="+mn-lt"/>
                <a:ea typeface="+mn-ea"/>
                <a:cs typeface="+mn-cs"/>
              </a:rPr>
              <a:t>, &amp; Lee, 2007; </a:t>
            </a:r>
            <a:r>
              <a:rPr kumimoji="1" lang="en-US" altLang="ja-JP" sz="1200" kern="1200" dirty="0" err="1" smtClean="0">
                <a:solidFill>
                  <a:schemeClr val="tx1"/>
                </a:solidFill>
                <a:effectLst/>
                <a:latin typeface="+mn-lt"/>
                <a:ea typeface="+mn-ea"/>
                <a:cs typeface="+mn-cs"/>
              </a:rPr>
              <a:t>Pobutsky</a:t>
            </a:r>
            <a:r>
              <a:rPr kumimoji="1" lang="en-US" altLang="ja-JP" sz="1200" kern="1200" dirty="0" smtClean="0">
                <a:solidFill>
                  <a:schemeClr val="tx1"/>
                </a:solidFill>
                <a:effectLst/>
                <a:latin typeface="+mn-lt"/>
                <a:ea typeface="+mn-ea"/>
                <a:cs typeface="+mn-cs"/>
              </a:rPr>
              <a:t> et al., 2005). After arrival, however, there is often significant difficulty in finding employment, particularly due to low-level English skills. As an unfortunate result, there are a disproportionate number of families of Micronesian descent in Honolulu’s homeless shelters and who would benefit from ESL education within the shelters themselves (Hezel &amp; Samuel, 2006; “Status of Micronesian Migrants,” 2003; personal communication, January 23, 2012). </a:t>
            </a:r>
          </a:p>
          <a:p>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6</a:t>
            </a:fld>
            <a:endParaRPr kumimoji="1" lang="ja-JP" altLang="en-US"/>
          </a:p>
        </p:txBody>
      </p:sp>
    </p:spTree>
    <p:extLst>
      <p:ext uri="{BB962C8B-B14F-4D97-AF65-F5344CB8AC3E}">
        <p14:creationId xmlns:p14="http://schemas.microsoft.com/office/powerpoint/2010/main" val="501102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According to Brown (1995, p. 36), the three basic steps of needs analysis are:</a:t>
            </a:r>
          </a:p>
          <a:p>
            <a:pPr lvl="0"/>
            <a:r>
              <a:rPr kumimoji="1" lang="en-US" altLang="ja-JP" sz="1200" kern="1200" dirty="0" smtClean="0">
                <a:solidFill>
                  <a:schemeClr val="tx1"/>
                </a:solidFill>
                <a:effectLst/>
                <a:latin typeface="+mn-lt"/>
                <a:ea typeface="+mn-ea"/>
                <a:cs typeface="+mn-cs"/>
              </a:rPr>
              <a:t>1. Making basic decisions about the needs analysis</a:t>
            </a:r>
          </a:p>
          <a:p>
            <a:pPr lvl="0"/>
            <a:r>
              <a:rPr kumimoji="1" lang="en-US" altLang="ja-JP" sz="1200" kern="1200" dirty="0" smtClean="0">
                <a:solidFill>
                  <a:schemeClr val="tx1"/>
                </a:solidFill>
                <a:effectLst/>
                <a:latin typeface="+mn-lt"/>
                <a:ea typeface="+mn-ea"/>
                <a:cs typeface="+mn-cs"/>
              </a:rPr>
              <a:t>2. Gathering information</a:t>
            </a:r>
          </a:p>
          <a:p>
            <a:pPr lvl="0"/>
            <a:r>
              <a:rPr kumimoji="1" lang="en-US" altLang="ja-JP" sz="1200" kern="1200" dirty="0" smtClean="0">
                <a:solidFill>
                  <a:schemeClr val="tx1"/>
                </a:solidFill>
                <a:effectLst/>
                <a:latin typeface="+mn-lt"/>
                <a:ea typeface="+mn-ea"/>
                <a:cs typeface="+mn-cs"/>
              </a:rPr>
              <a:t>3. Using the information</a:t>
            </a:r>
          </a:p>
          <a:p>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10</a:t>
            </a:fld>
            <a:endParaRPr kumimoji="1" lang="ja-JP" altLang="en-US"/>
          </a:p>
        </p:txBody>
      </p:sp>
    </p:spTree>
    <p:extLst>
      <p:ext uri="{BB962C8B-B14F-4D97-AF65-F5344CB8AC3E}">
        <p14:creationId xmlns:p14="http://schemas.microsoft.com/office/powerpoint/2010/main" val="173602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smtClean="0"/>
              <a:t>Language doesn’t exist in a vacuum.  It cannot be separated from context and exists to fulfill a purpose.   All examples of a certain genre have</a:t>
            </a:r>
            <a:r>
              <a:rPr kumimoji="1" lang="en-US" altLang="ja-JP" baseline="0" dirty="0" smtClean="0"/>
              <a:t> a common communicative purpose.   </a:t>
            </a:r>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22</a:t>
            </a:fld>
            <a:endParaRPr kumimoji="1" lang="ja-JP" altLang="en-US"/>
          </a:p>
        </p:txBody>
      </p:sp>
    </p:spTree>
    <p:extLst>
      <p:ext uri="{BB962C8B-B14F-4D97-AF65-F5344CB8AC3E}">
        <p14:creationId xmlns:p14="http://schemas.microsoft.com/office/powerpoint/2010/main" val="978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smtClean="0"/>
              <a:t>Language doesn’t exist in a vacuum.  It cannot be separated from context and exists to fulfill a purpose.   All examples of a certain genre have</a:t>
            </a:r>
            <a:r>
              <a:rPr kumimoji="1" lang="en-US" altLang="ja-JP" baseline="0" dirty="0" smtClean="0"/>
              <a:t> a common communicative purpose.   Genre Analysis allows teachers and students to be able to place a certain genre within the context of its certain language community and ask what purpose does it serve.   What is the common structure, what is the microstructure, how does the structure work to achieve the communicative purpose of the genre?   How does this genre compare to other genres?</a:t>
            </a:r>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23</a:t>
            </a:fld>
            <a:endParaRPr kumimoji="1" lang="ja-JP" altLang="en-US"/>
          </a:p>
        </p:txBody>
      </p:sp>
    </p:spTree>
    <p:extLst>
      <p:ext uri="{BB962C8B-B14F-4D97-AF65-F5344CB8AC3E}">
        <p14:creationId xmlns:p14="http://schemas.microsoft.com/office/powerpoint/2010/main" val="9780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jpe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 Id="rId3" Type="http://schemas.openxmlformats.org/officeDocument/2006/relationships/image" Target="../media/image5.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jpe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 Id="rId3" Type="http://schemas.openxmlformats.org/officeDocument/2006/relationships/image" Target="../media/image5.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jpeg"/><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eg"/><Relationship Id="rId3"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421601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353758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3891300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extLst>
      <p:ext uri="{BB962C8B-B14F-4D97-AF65-F5344CB8AC3E}">
        <p14:creationId xmlns:p14="http://schemas.microsoft.com/office/powerpoint/2010/main" val="2103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val="2624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24895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5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389751"/>
            <a:ext cx="7543800" cy="2891097"/>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7978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7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2652231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val="2624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dirty="0" smtClean="0"/>
              <a:t>Click to edit Master text styles</a:t>
            </a:r>
          </a:p>
          <a:p>
            <a:pPr lvl="1"/>
            <a:r>
              <a:rPr lang="en-US" altLang="ja-JP" dirty="0" smtClean="0"/>
              <a:t>Second level</a:t>
            </a:r>
          </a:p>
          <a:p>
            <a:pPr lvl="2"/>
            <a:r>
              <a:rPr lang="en-US" altLang="ja-JP" dirty="0" smtClean="0"/>
              <a:t>Third level</a:t>
            </a:r>
          </a:p>
          <a:p>
            <a:pPr lvl="3"/>
            <a:r>
              <a:rPr lang="en-US" altLang="ja-JP" dirty="0" smtClean="0"/>
              <a:t>Fourth level</a:t>
            </a:r>
          </a:p>
          <a:p>
            <a:pPr lvl="4"/>
            <a:r>
              <a:rPr lang="en-US" altLang="ja-JP"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7978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4164722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7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val="2624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1179477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7978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7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2/15/13</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1298901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2/15/13</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2/15/13</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32200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331161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en-US" altLang="ja-JP" smtClean="0"/>
              <a:t>Drag picture to placeholder or click icon to add</a:t>
            </a:r>
            <a:endParaRPr kumimoji="1" lang="ja-JP"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2/15/13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1952950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image" Target="../media/image1.jpeg"/><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slideLayout" Target="../slideLayouts/slideLayout43.xml"/><Relationship Id="rId15" Type="http://schemas.openxmlformats.org/officeDocument/2006/relationships/slideLayout" Target="../slideLayouts/slideLayout44.xml"/><Relationship Id="rId16" Type="http://schemas.openxmlformats.org/officeDocument/2006/relationships/slideLayout" Target="../slideLayouts/slideLayout45.xml"/><Relationship Id="rId17" Type="http://schemas.openxmlformats.org/officeDocument/2006/relationships/theme" Target="../theme/theme3.xml"/><Relationship Id="rId18" Type="http://schemas.openxmlformats.org/officeDocument/2006/relationships/image" Target="../media/image1.jpe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theme" Target="../theme/theme4.xml"/><Relationship Id="rId18" Type="http://schemas.openxmlformats.org/officeDocument/2006/relationships/image" Target="../media/image1.jpe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5BEA-2DF9-C547-8718-6913C565B34E}" type="datetimeFigureOut">
              <a:rPr kumimoji="1" lang="ja-JP" altLang="en-US" smtClean="0"/>
              <a:pPr/>
              <a:t>2/15/13</a:t>
            </a:fld>
            <a:endParaRPr kumimoji="1"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2086037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0"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2/15/13</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72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724" r:id="rId11"/>
    <p:sldLayoutId id="2147483682" r:id="rId12"/>
    <p:sldLayoutId id="2147483683" r:id="rId13"/>
    <p:sldLayoutId id="2147483684" r:id="rId14"/>
    <p:sldLayoutId id="2147483685" r:id="rId15"/>
    <p:sldLayoutId id="2147483686" r:id="rId16"/>
    <p:sldLayoutId id="2147483687" r:id="rId17"/>
    <p:sldLayoutId id="214748368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8"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2/15/13</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8"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2/15/13</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0.png"/><Relationship Id="rId5"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wdp"/><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 Id="rId3"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1" Type="http://schemas.microsoft.com/office/2007/relationships/diagramDrawing" Target="../diagrams/drawing2.xml"/><Relationship Id="rId12" Type="http://schemas.openxmlformats.org/officeDocument/2006/relationships/image" Target="../media/image20.png"/><Relationship Id="rId13" Type="http://schemas.microsoft.com/office/2007/relationships/hdphoto" Target="../media/hdphoto2.wdp"/><Relationship Id="rId1" Type="http://schemas.openxmlformats.org/officeDocument/2006/relationships/slideLayout" Target="../slideLayouts/slideLayout16.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2.xml"/><Relationship Id="rId2"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6.emf"/><Relationship Id="rId5" Type="http://schemas.openxmlformats.org/officeDocument/2006/relationships/image" Target="../media/image20.png"/><Relationship Id="rId6" Type="http://schemas.microsoft.com/office/2007/relationships/hdphoto" Target="../media/hdphoto2.wdp"/><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0.png"/><Relationship Id="rId3"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27.emf"/><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png"/><Relationship Id="rId3"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wdp"/><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wdp"/><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9.jpeg"/><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2.jpg"/><Relationship Id="rId1" Type="http://schemas.openxmlformats.org/officeDocument/2006/relationships/slideLayout" Target="../slideLayouts/slideLayout25.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png"/><Relationship Id="rId3" Type="http://schemas.microsoft.com/office/2007/relationships/hdphoto" Target="../media/hdphoto2.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png"/><Relationship Id="rId3" Type="http://schemas.microsoft.com/office/2007/relationships/hdphoto" Target="../media/hdphoto1.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 Id="rId3"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1.png"/><Relationship Id="rId5" Type="http://schemas.microsoft.com/office/2007/relationships/hdphoto" Target="../media/hdphoto1.wdp"/><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waii-islands-clip-art.png"/>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74582" y="2443615"/>
            <a:ext cx="5392022" cy="3110782"/>
          </a:xfrm>
          <a:prstGeom prst="rect">
            <a:avLst/>
          </a:prstGeom>
        </p:spPr>
      </p:pic>
      <p:pic>
        <p:nvPicPr>
          <p:cNvPr id="5" name="Picture 4" descr="66004_500.gif"/>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0" y="2255182"/>
            <a:ext cx="456487" cy="456487"/>
          </a:xfrm>
          <a:prstGeom prst="rect">
            <a:avLst/>
          </a:prstGeom>
        </p:spPr>
      </p:pic>
      <p:sp>
        <p:nvSpPr>
          <p:cNvPr id="3" name="Title 2"/>
          <p:cNvSpPr>
            <a:spLocks noGrp="1"/>
          </p:cNvSpPr>
          <p:nvPr>
            <p:ph type="title"/>
          </p:nvPr>
        </p:nvSpPr>
        <p:spPr>
          <a:xfrm>
            <a:off x="130729" y="2943412"/>
            <a:ext cx="7185851" cy="2030565"/>
          </a:xfrm>
        </p:spPr>
        <p:txBody>
          <a:bodyPr>
            <a:noAutofit/>
          </a:bodyPr>
          <a:lstStyle/>
          <a:p>
            <a:r>
              <a:rPr lang="en-US" altLang="ja-JP" dirty="0"/>
              <a:t>Needs Analysis and Genre </a:t>
            </a:r>
            <a:r>
              <a:rPr lang="en-US" altLang="ja-JP" dirty="0" smtClean="0"/>
              <a:t>Analysis in Developing Student Centered ESP Curriculum</a:t>
            </a:r>
            <a:endParaRPr lang="en-US" altLang="ja-JP" dirty="0"/>
          </a:p>
        </p:txBody>
      </p:sp>
      <p:sp>
        <p:nvSpPr>
          <p:cNvPr id="4" name="TextBox 3"/>
          <p:cNvSpPr txBox="1"/>
          <p:nvPr/>
        </p:nvSpPr>
        <p:spPr>
          <a:xfrm>
            <a:off x="5640985" y="1643396"/>
            <a:ext cx="3352200" cy="800219"/>
          </a:xfrm>
          <a:prstGeom prst="rect">
            <a:avLst/>
          </a:prstGeom>
          <a:noFill/>
        </p:spPr>
        <p:txBody>
          <a:bodyPr wrap="none" rtlCol="0">
            <a:spAutoFit/>
          </a:bodyPr>
          <a:lstStyle/>
          <a:p>
            <a:pPr algn="r"/>
            <a:r>
              <a:rPr lang="en-US" altLang="ja-JP" sz="2800" dirty="0" smtClean="0">
                <a:solidFill>
                  <a:srgbClr val="262626"/>
                </a:solidFill>
                <a:latin typeface="Chalkboard"/>
                <a:cs typeface="Chalkboard"/>
              </a:rPr>
              <a:t>Matthew Barbee</a:t>
            </a:r>
          </a:p>
          <a:p>
            <a:pPr algn="r"/>
            <a:r>
              <a:rPr lang="en-US" altLang="ja-JP" dirty="0" smtClean="0">
                <a:solidFill>
                  <a:srgbClr val="262626"/>
                </a:solidFill>
                <a:latin typeface="Chalkboard"/>
                <a:cs typeface="Chalkboard"/>
              </a:rPr>
              <a:t>University of Hawaii at Manoa</a:t>
            </a:r>
          </a:p>
        </p:txBody>
      </p:sp>
      <p:sp>
        <p:nvSpPr>
          <p:cNvPr id="7" name="TextBox 6"/>
          <p:cNvSpPr txBox="1"/>
          <p:nvPr/>
        </p:nvSpPr>
        <p:spPr>
          <a:xfrm>
            <a:off x="79216" y="0"/>
            <a:ext cx="3325028" cy="707886"/>
          </a:xfrm>
          <a:prstGeom prst="rect">
            <a:avLst/>
          </a:prstGeom>
          <a:noFill/>
        </p:spPr>
        <p:txBody>
          <a:bodyPr wrap="none" rtlCol="0">
            <a:spAutoFit/>
          </a:bodyPr>
          <a:lstStyle/>
          <a:p>
            <a:r>
              <a:rPr lang="en-US" altLang="ja-JP" sz="2000" dirty="0" smtClean="0">
                <a:solidFill>
                  <a:schemeClr val="accent4">
                    <a:lumMod val="50000"/>
                  </a:schemeClr>
                </a:solidFill>
                <a:latin typeface="Chalkboard"/>
                <a:cs typeface="Chalkboard"/>
              </a:rPr>
              <a:t>www.matthewbarbee.com</a:t>
            </a:r>
          </a:p>
          <a:p>
            <a:r>
              <a:rPr lang="en-US" altLang="ja-JP" sz="2000" dirty="0" smtClean="0">
                <a:solidFill>
                  <a:schemeClr val="accent4">
                    <a:lumMod val="50000"/>
                  </a:schemeClr>
                </a:solidFill>
                <a:latin typeface="Chalkboard"/>
                <a:cs typeface="Chalkboard"/>
              </a:rPr>
              <a:t>matthewkamden@gmail.com</a:t>
            </a:r>
          </a:p>
        </p:txBody>
      </p:sp>
    </p:spTree>
    <p:extLst>
      <p:ext uri="{BB962C8B-B14F-4D97-AF65-F5344CB8AC3E}">
        <p14:creationId xmlns:p14="http://schemas.microsoft.com/office/powerpoint/2010/main" val="77137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a:latin typeface="+mj-lt"/>
              </a:rPr>
              <a:t>What We Want to </a:t>
            </a:r>
            <a:r>
              <a:rPr lang="en-US" altLang="ja-JP" sz="4400" dirty="0" smtClean="0">
                <a:latin typeface="+mj-lt"/>
              </a:rPr>
              <a:t>Know</a:t>
            </a:r>
            <a:endParaRPr lang="en-US" altLang="ja-JP" sz="4400" dirty="0">
              <a:latin typeface="+mj-lt"/>
            </a:endParaRPr>
          </a:p>
        </p:txBody>
      </p:sp>
      <p:sp>
        <p:nvSpPr>
          <p:cNvPr id="4" name="Title 1"/>
          <p:cNvSpPr txBox="1">
            <a:spLocks/>
          </p:cNvSpPr>
          <p:nvPr/>
        </p:nvSpPr>
        <p:spPr>
          <a:xfrm>
            <a:off x="4299891" y="5334000"/>
            <a:ext cx="2886725" cy="478117"/>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r>
              <a:rPr lang="en-US" altLang="ja-JP" sz="2000" dirty="0" smtClean="0"/>
              <a:t>J. D. Brown (1995, 2001)</a:t>
            </a:r>
            <a:endParaRPr lang="en-US" altLang="ja-JP" sz="2800" dirty="0"/>
          </a:p>
        </p:txBody>
      </p:sp>
      <p:sp>
        <p:nvSpPr>
          <p:cNvPr id="5" name="Title 1"/>
          <p:cNvSpPr txBox="1">
            <a:spLocks/>
          </p:cNvSpPr>
          <p:nvPr/>
        </p:nvSpPr>
        <p:spPr>
          <a:xfrm>
            <a:off x="355103" y="2534783"/>
            <a:ext cx="7010400" cy="2532356"/>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a:lnSpc>
                <a:spcPct val="110000"/>
              </a:lnSpc>
            </a:pPr>
            <a:r>
              <a:rPr lang="en-US" altLang="ja-JP" sz="2400" dirty="0" smtClean="0"/>
              <a:t>“The </a:t>
            </a:r>
            <a:r>
              <a:rPr lang="en-US" altLang="ja-JP" sz="2400" dirty="0">
                <a:solidFill>
                  <a:srgbClr val="F8B878"/>
                </a:solidFill>
              </a:rPr>
              <a:t>systematic collection and analysis of all subjective and objective information</a:t>
            </a:r>
            <a:r>
              <a:rPr lang="en-US" altLang="ja-JP" sz="2400" dirty="0"/>
              <a:t> necessary to define and validate </a:t>
            </a:r>
            <a:r>
              <a:rPr lang="en-US" altLang="ja-JP" sz="2400" u="sng" dirty="0">
                <a:solidFill>
                  <a:schemeClr val="accent1">
                    <a:lumMod val="60000"/>
                    <a:lumOff val="40000"/>
                  </a:schemeClr>
                </a:solidFill>
              </a:rPr>
              <a:t>defensible curriculum</a:t>
            </a:r>
            <a:r>
              <a:rPr lang="en-US" altLang="ja-JP" sz="2400" dirty="0">
                <a:solidFill>
                  <a:schemeClr val="accent1">
                    <a:lumMod val="60000"/>
                    <a:lumOff val="40000"/>
                  </a:schemeClr>
                </a:solidFill>
              </a:rPr>
              <a:t> </a:t>
            </a:r>
            <a:r>
              <a:rPr lang="en-US" altLang="ja-JP" sz="2400" dirty="0"/>
              <a:t>purposes that satisfy the language learning requirements of students within the context of particular institutions that influence the learning and teaching </a:t>
            </a:r>
            <a:r>
              <a:rPr lang="en-US" altLang="ja-JP" sz="2400" dirty="0" smtClean="0"/>
              <a:t>situation.”</a:t>
            </a:r>
            <a:endParaRPr lang="en-US" altLang="ja-JP" sz="2400" dirty="0"/>
          </a:p>
        </p:txBody>
      </p:sp>
      <p:pic>
        <p:nvPicPr>
          <p:cNvPr id="6" name="Picture 5" descr="66004_500.gif"/>
          <p:cNvPicPr>
            <a:picLocks noChangeAspect="1"/>
          </p:cNvPicPr>
          <p:nvPr/>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186616" y="5097021"/>
            <a:ext cx="1376613" cy="1376613"/>
          </a:xfrm>
          <a:prstGeom prst="rect">
            <a:avLst/>
          </a:prstGeom>
        </p:spPr>
      </p:pic>
      <p:sp>
        <p:nvSpPr>
          <p:cNvPr id="7" name="Title 1"/>
          <p:cNvSpPr txBox="1">
            <a:spLocks/>
          </p:cNvSpPr>
          <p:nvPr/>
        </p:nvSpPr>
        <p:spPr>
          <a:xfrm>
            <a:off x="776442" y="1766047"/>
            <a:ext cx="3732623" cy="858382"/>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r>
              <a:rPr lang="en-US" altLang="ja-JP" sz="4400" dirty="0"/>
              <a:t>Needs </a:t>
            </a:r>
            <a:r>
              <a:rPr lang="en-US" altLang="ja-JP" sz="4400" dirty="0" smtClean="0"/>
              <a:t>Analysis</a:t>
            </a:r>
            <a:endParaRPr lang="en-US" altLang="ja-JP" sz="2800" dirty="0"/>
          </a:p>
        </p:txBody>
      </p:sp>
    </p:spTree>
    <p:extLst>
      <p:ext uri="{BB962C8B-B14F-4D97-AF65-F5344CB8AC3E}">
        <p14:creationId xmlns:p14="http://schemas.microsoft.com/office/powerpoint/2010/main" val="156143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latin typeface="+mj-lt"/>
              </a:rPr>
              <a:t>Needs Analysis: Methodology</a:t>
            </a:r>
            <a:endParaRPr lang="en-US" altLang="ja-JP" sz="4400" dirty="0">
              <a:latin typeface="+mj-lt"/>
            </a:endParaRPr>
          </a:p>
        </p:txBody>
      </p:sp>
      <p:sp>
        <p:nvSpPr>
          <p:cNvPr id="5" name="Title 1"/>
          <p:cNvSpPr txBox="1">
            <a:spLocks/>
          </p:cNvSpPr>
          <p:nvPr/>
        </p:nvSpPr>
        <p:spPr>
          <a:xfrm>
            <a:off x="414867" y="3058213"/>
            <a:ext cx="7010400" cy="1818587"/>
          </a:xfrm>
          <a:prstGeom prst="rect">
            <a:avLst/>
          </a:prstGeom>
        </p:spPr>
        <p:txBody>
          <a:bodyPr vert="horz" lIns="91440" tIns="45720" rIns="91440" bIns="45720" rtlCol="0" anchor="t">
            <a:normAutofit fontScale="85000" lnSpcReduction="10000"/>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a:lnSpc>
                <a:spcPct val="120000"/>
              </a:lnSpc>
            </a:pPr>
            <a:r>
              <a:rPr lang="en-US" altLang="ja-JP" sz="3600" dirty="0" smtClean="0">
                <a:latin typeface="Wingdings"/>
                <a:ea typeface="Wingdings"/>
                <a:cs typeface="Wingdings"/>
                <a:sym typeface="Wingdings"/>
              </a:rPr>
              <a:t></a:t>
            </a:r>
            <a:r>
              <a:rPr lang="en-US" altLang="ja-JP" sz="3600" dirty="0" smtClean="0"/>
              <a:t>Who will be involved?</a:t>
            </a:r>
          </a:p>
          <a:p>
            <a:pPr>
              <a:lnSpc>
                <a:spcPct val="120000"/>
              </a:lnSpc>
            </a:pPr>
            <a:r>
              <a:rPr lang="en-US" altLang="ja-JP" sz="3600" dirty="0" smtClean="0">
                <a:latin typeface="Wingdings"/>
                <a:ea typeface="Wingdings"/>
                <a:cs typeface="Wingdings"/>
                <a:sym typeface="Wingdings"/>
              </a:rPr>
              <a:t></a:t>
            </a:r>
            <a:r>
              <a:rPr lang="en-US" altLang="ja-JP" sz="3600" dirty="0" smtClean="0"/>
              <a:t>What information will be collected?</a:t>
            </a:r>
            <a:br>
              <a:rPr lang="en-US" altLang="ja-JP" sz="3600" dirty="0" smtClean="0"/>
            </a:br>
            <a:r>
              <a:rPr lang="en-US" altLang="ja-JP" sz="3600" dirty="0" smtClean="0">
                <a:latin typeface="Wingdings"/>
                <a:ea typeface="Wingdings"/>
                <a:cs typeface="Wingdings"/>
                <a:sym typeface="Wingdings"/>
              </a:rPr>
              <a:t></a:t>
            </a:r>
            <a:r>
              <a:rPr lang="en-US" altLang="ja-JP" sz="3600" dirty="0" smtClean="0">
                <a:sym typeface="Wingdings"/>
              </a:rPr>
              <a:t>What points of view will be represented?</a:t>
            </a:r>
          </a:p>
          <a:p>
            <a:pPr>
              <a:lnSpc>
                <a:spcPct val="120000"/>
              </a:lnSpc>
            </a:pPr>
            <a:endParaRPr lang="en-US" altLang="ja-JP" sz="3600" dirty="0"/>
          </a:p>
        </p:txBody>
      </p:sp>
      <p:pic>
        <p:nvPicPr>
          <p:cNvPr id="6" name="Picture 5"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36743" y="5046886"/>
            <a:ext cx="1376613" cy="1376613"/>
          </a:xfrm>
          <a:prstGeom prst="rect">
            <a:avLst/>
          </a:prstGeom>
        </p:spPr>
      </p:pic>
      <p:sp>
        <p:nvSpPr>
          <p:cNvPr id="7" name="Title 1"/>
          <p:cNvSpPr txBox="1">
            <a:spLocks/>
          </p:cNvSpPr>
          <p:nvPr/>
        </p:nvSpPr>
        <p:spPr>
          <a:xfrm>
            <a:off x="4331632" y="5046886"/>
            <a:ext cx="2755524" cy="513399"/>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r>
              <a:rPr lang="en-US" altLang="ja-JP" sz="2000" dirty="0" smtClean="0"/>
              <a:t>J. D. Brown (1995, 2001)</a:t>
            </a:r>
            <a:endParaRPr lang="en-US" altLang="ja-JP" sz="2000" dirty="0"/>
          </a:p>
        </p:txBody>
      </p:sp>
    </p:spTree>
    <p:extLst>
      <p:ext uri="{BB962C8B-B14F-4D97-AF65-F5344CB8AC3E}">
        <p14:creationId xmlns:p14="http://schemas.microsoft.com/office/powerpoint/2010/main" val="331349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chemeClr val="accent4">
                    <a:lumMod val="60000"/>
                    <a:lumOff val="40000"/>
                  </a:schemeClr>
                </a:solidFill>
              </a:rPr>
              <a:t>Who will be involved?</a:t>
            </a:r>
            <a:endParaRPr kumimoji="1" lang="ja-JP" altLang="en-US" i="1" dirty="0">
              <a:solidFill>
                <a:schemeClr val="accent4">
                  <a:lumMod val="60000"/>
                  <a:lumOff val="40000"/>
                </a:schemeClr>
              </a:solidFill>
            </a:endParaRPr>
          </a:p>
        </p:txBody>
      </p:sp>
      <p:sp>
        <p:nvSpPr>
          <p:cNvPr id="3" name="Content Placeholder 2"/>
          <p:cNvSpPr>
            <a:spLocks noGrp="1"/>
          </p:cNvSpPr>
          <p:nvPr>
            <p:ph idx="1"/>
          </p:nvPr>
        </p:nvSpPr>
        <p:spPr>
          <a:xfrm>
            <a:off x="457200" y="1600201"/>
            <a:ext cx="8229600" cy="4065014"/>
          </a:xfrm>
        </p:spPr>
        <p:txBody>
          <a:bodyPr/>
          <a:lstStyle/>
          <a:p>
            <a:pPr marL="0" indent="0">
              <a:buNone/>
            </a:pPr>
            <a:r>
              <a:rPr lang="en-US" altLang="ja-JP" b="1" dirty="0"/>
              <a:t>S T A K E H O L D E R </a:t>
            </a:r>
            <a:r>
              <a:rPr lang="en-US" altLang="ja-JP" b="1" dirty="0" smtClean="0"/>
              <a:t>S</a:t>
            </a:r>
            <a:endParaRPr lang="en-US" altLang="ja-JP" dirty="0"/>
          </a:p>
          <a:p>
            <a:pPr marL="0" indent="0">
              <a:buNone/>
            </a:pPr>
            <a:endParaRPr lang="en-US" altLang="ja-JP" sz="1200" dirty="0"/>
          </a:p>
          <a:p>
            <a:pPr lvl="0"/>
            <a:r>
              <a:rPr lang="en-US" altLang="ja-JP" b="1" i="1" dirty="0"/>
              <a:t>Target group:</a:t>
            </a:r>
            <a:r>
              <a:rPr lang="en-US" altLang="ja-JP" dirty="0"/>
              <a:t>  Students (</a:t>
            </a:r>
            <a:r>
              <a:rPr lang="en-US" altLang="ja-JP" dirty="0" smtClean="0"/>
              <a:t>clients of the center)</a:t>
            </a:r>
            <a:endParaRPr lang="en-US" altLang="ja-JP" dirty="0"/>
          </a:p>
          <a:p>
            <a:pPr lvl="0"/>
            <a:r>
              <a:rPr lang="en-US" altLang="ja-JP" b="1" i="1" dirty="0"/>
              <a:t>Audience: </a:t>
            </a:r>
            <a:r>
              <a:rPr lang="en-US" altLang="ja-JP" dirty="0"/>
              <a:t> Teachers, shelter staff</a:t>
            </a:r>
          </a:p>
          <a:p>
            <a:pPr lvl="0"/>
            <a:r>
              <a:rPr lang="en-US" altLang="ja-JP" b="1" i="1" dirty="0"/>
              <a:t>Needs Analysts: </a:t>
            </a:r>
            <a:r>
              <a:rPr lang="en-US" altLang="ja-JP" dirty="0"/>
              <a:t> Three researchers</a:t>
            </a:r>
          </a:p>
          <a:p>
            <a:pPr lvl="0"/>
            <a:r>
              <a:rPr lang="en-US" altLang="ja-JP" b="1" i="1" dirty="0"/>
              <a:t>Resource group: </a:t>
            </a:r>
            <a:r>
              <a:rPr lang="en-US" altLang="ja-JP" dirty="0"/>
              <a:t> Teachers, center </a:t>
            </a:r>
            <a:r>
              <a:rPr lang="en-US" altLang="ja-JP" dirty="0" smtClean="0"/>
              <a:t>staff</a:t>
            </a:r>
            <a:endParaRPr kumimoji="1" lang="ja-JP" altLang="en-US" dirty="0"/>
          </a:p>
        </p:txBody>
      </p:sp>
    </p:spTree>
    <p:extLst>
      <p:ext uri="{BB962C8B-B14F-4D97-AF65-F5344CB8AC3E}">
        <p14:creationId xmlns:p14="http://schemas.microsoft.com/office/powerpoint/2010/main" val="388135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What information will be gathered?</a:t>
            </a:r>
            <a:endParaRPr kumimoji="1" lang="ja-JP" altLang="en-US" i="1" dirty="0">
              <a:solidFill>
                <a:srgbClr val="5DD4FF"/>
              </a:solidFill>
            </a:endParaRPr>
          </a:p>
        </p:txBody>
      </p:sp>
      <p:sp>
        <p:nvSpPr>
          <p:cNvPr id="3" name="Content Placeholder 2"/>
          <p:cNvSpPr>
            <a:spLocks noGrp="1"/>
          </p:cNvSpPr>
          <p:nvPr>
            <p:ph idx="1"/>
          </p:nvPr>
        </p:nvSpPr>
        <p:spPr>
          <a:xfrm>
            <a:off x="457200" y="1236654"/>
            <a:ext cx="8229600" cy="4889509"/>
          </a:xfrm>
        </p:spPr>
        <p:txBody>
          <a:bodyPr>
            <a:normAutofit fontScale="92500" lnSpcReduction="10000"/>
          </a:bodyPr>
          <a:lstStyle/>
          <a:p>
            <a:pPr marL="0" lvl="0" indent="0">
              <a:buNone/>
            </a:pPr>
            <a:r>
              <a:rPr lang="en-US" altLang="ja-JP" sz="3500" b="1" dirty="0" smtClean="0"/>
              <a:t>I N S T R U M E N T S</a:t>
            </a:r>
          </a:p>
          <a:p>
            <a:pPr marL="534988" lvl="0" indent="-268288"/>
            <a:r>
              <a:rPr lang="en-US" altLang="ja-JP" dirty="0" smtClean="0"/>
              <a:t>Literature </a:t>
            </a:r>
            <a:r>
              <a:rPr lang="en-US" altLang="ja-JP" dirty="0"/>
              <a:t>review</a:t>
            </a:r>
          </a:p>
          <a:p>
            <a:pPr marL="534988" lvl="0" indent="-268288"/>
            <a:r>
              <a:rPr lang="en-US" altLang="ja-JP" dirty="0"/>
              <a:t>Existing records/reports</a:t>
            </a:r>
          </a:p>
          <a:p>
            <a:pPr marL="534988" lvl="0" indent="-268288"/>
            <a:r>
              <a:rPr lang="en-US" altLang="ja-JP" dirty="0" smtClean="0"/>
              <a:t>Informal </a:t>
            </a:r>
            <a:r>
              <a:rPr lang="en-US" altLang="ja-JP" dirty="0"/>
              <a:t>meetings with </a:t>
            </a:r>
            <a:r>
              <a:rPr lang="en-US" altLang="ja-JP" dirty="0" smtClean="0"/>
              <a:t>staff</a:t>
            </a:r>
            <a:endParaRPr lang="en-US" altLang="ja-JP" dirty="0"/>
          </a:p>
          <a:p>
            <a:pPr marL="534988" lvl="0" indent="-268288"/>
            <a:r>
              <a:rPr lang="en-US" altLang="ja-JP" dirty="0"/>
              <a:t>Staff and teacher questionnaire:</a:t>
            </a:r>
          </a:p>
          <a:p>
            <a:pPr marL="935038" lvl="2" indent="-268288"/>
            <a:r>
              <a:rPr lang="en-US" altLang="ja-JP" dirty="0"/>
              <a:t>Situational inventory</a:t>
            </a:r>
          </a:p>
          <a:p>
            <a:pPr marL="935038" lvl="2" indent="-268288"/>
            <a:r>
              <a:rPr lang="en-US" altLang="ja-JP" dirty="0" smtClean="0"/>
              <a:t>Learner inventory</a:t>
            </a:r>
            <a:endParaRPr lang="en-US" altLang="ja-JP" dirty="0"/>
          </a:p>
          <a:p>
            <a:pPr marL="534988" indent="-268288"/>
            <a:r>
              <a:rPr kumimoji="1" lang="en-US" altLang="ja-JP" dirty="0" smtClean="0"/>
              <a:t>Observations</a:t>
            </a:r>
          </a:p>
          <a:p>
            <a:pPr marL="534988" indent="-268288"/>
            <a:r>
              <a:rPr lang="en-US" altLang="ja-JP" dirty="0" smtClean="0"/>
              <a:t>Student questionnaires</a:t>
            </a:r>
            <a:endParaRPr kumimoji="1" lang="en-US" altLang="ja-JP" dirty="0" smtClean="0"/>
          </a:p>
          <a:p>
            <a:pPr marL="534988" indent="-268288"/>
            <a:r>
              <a:rPr lang="en-US" altLang="ja-JP" dirty="0" smtClean="0"/>
              <a:t>Student-written narratives</a:t>
            </a:r>
            <a:endParaRPr kumimoji="1" lang="ja-JP" altLang="en-US" dirty="0"/>
          </a:p>
        </p:txBody>
      </p:sp>
    </p:spTree>
    <p:extLst>
      <p:ext uri="{BB962C8B-B14F-4D97-AF65-F5344CB8AC3E}">
        <p14:creationId xmlns:p14="http://schemas.microsoft.com/office/powerpoint/2010/main" val="388135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i="1" dirty="0" smtClean="0">
                <a:solidFill>
                  <a:srgbClr val="5DD4FF"/>
                </a:solidFill>
              </a:rPr>
              <a:t>What points of view will be represented?</a:t>
            </a:r>
            <a:endParaRPr kumimoji="1" lang="ja-JP" altLang="en-US" i="1" dirty="0">
              <a:solidFill>
                <a:srgbClr val="5DD4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18898980"/>
              </p:ext>
            </p:extLst>
          </p:nvPr>
        </p:nvGraphicFramePr>
        <p:xfrm>
          <a:off x="-224117" y="1628588"/>
          <a:ext cx="9368117" cy="1628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146223971"/>
              </p:ext>
            </p:extLst>
          </p:nvPr>
        </p:nvGraphicFramePr>
        <p:xfrm>
          <a:off x="194236" y="3555999"/>
          <a:ext cx="9278471" cy="16584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descr="66004_500.gif"/>
          <p:cNvPicPr>
            <a:picLocks noChangeAspect="1"/>
          </p:cNvPicPr>
          <p:nvPr/>
        </p:nvPicPr>
        <p:blipFill>
          <a:blip r:embed="rId12">
            <a:duotone>
              <a:prstClr val="black"/>
              <a:srgbClr val="FFFFFF">
                <a:tint val="45000"/>
                <a:satMod val="400000"/>
              </a:srgbClr>
            </a:duotone>
            <a:extLst>
              <a:ext uri="{BEBA8EAE-BF5A-486C-A8C5-ECC9F3942E4B}">
                <a14:imgProps xmlns:a14="http://schemas.microsoft.com/office/drawing/2010/main">
                  <a14:imgLayer r:embed="rId1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36180" y="5481386"/>
            <a:ext cx="1376613" cy="1376613"/>
          </a:xfrm>
          <a:prstGeom prst="rect">
            <a:avLst/>
          </a:prstGeom>
        </p:spPr>
      </p:pic>
      <p:sp>
        <p:nvSpPr>
          <p:cNvPr id="8" name="TextBox 7"/>
          <p:cNvSpPr txBox="1"/>
          <p:nvPr/>
        </p:nvSpPr>
        <p:spPr>
          <a:xfrm>
            <a:off x="401156" y="6052472"/>
            <a:ext cx="8438044" cy="307777"/>
          </a:xfrm>
          <a:prstGeom prst="rect">
            <a:avLst/>
          </a:prstGeom>
          <a:noFill/>
        </p:spPr>
        <p:txBody>
          <a:bodyPr wrap="square" rtlCol="0">
            <a:spAutoFit/>
          </a:bodyPr>
          <a:lstStyle/>
          <a:p>
            <a:pPr algn="r"/>
            <a:r>
              <a:rPr lang="en-US" altLang="ja-JP" sz="1400" dirty="0" smtClean="0"/>
              <a:t>[Brown 1995]</a:t>
            </a:r>
            <a:endParaRPr kumimoji="1" lang="ja-JP" altLang="en-US" sz="1400" dirty="0">
              <a:latin typeface="Century Gothic"/>
              <a:cs typeface="Century Gothic"/>
            </a:endParaRPr>
          </a:p>
        </p:txBody>
      </p:sp>
    </p:spTree>
    <p:extLst>
      <p:ext uri="{BB962C8B-B14F-4D97-AF65-F5344CB8AC3E}">
        <p14:creationId xmlns:p14="http://schemas.microsoft.com/office/powerpoint/2010/main" val="388135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473" t="2273" r="1642" b="2886"/>
          <a:stretch/>
        </p:blipFill>
        <p:spPr>
          <a:xfrm>
            <a:off x="939070" y="1040636"/>
            <a:ext cx="7263638" cy="4975980"/>
          </a:xfrm>
          <a:prstGeom prst="rect">
            <a:avLst/>
          </a:prstGeom>
          <a:ln>
            <a:noFill/>
          </a:ln>
          <a:effectLst>
            <a:outerShdw blurRad="190500" algn="tl" rotWithShape="0">
              <a:srgbClr val="000000">
                <a:alpha val="70000"/>
              </a:srgbClr>
            </a:outerShdw>
          </a:effectLst>
        </p:spPr>
      </p:pic>
      <p:sp>
        <p:nvSpPr>
          <p:cNvPr id="2" name="TextBox 1"/>
          <p:cNvSpPr txBox="1"/>
          <p:nvPr/>
        </p:nvSpPr>
        <p:spPr>
          <a:xfrm>
            <a:off x="448235" y="247285"/>
            <a:ext cx="7978589" cy="461665"/>
          </a:xfrm>
          <a:prstGeom prst="rect">
            <a:avLst/>
          </a:prstGeom>
          <a:noFill/>
        </p:spPr>
        <p:txBody>
          <a:bodyPr wrap="square" rtlCol="0">
            <a:spAutoFit/>
          </a:bodyPr>
          <a:lstStyle/>
          <a:p>
            <a:r>
              <a:rPr kumimoji="1" lang="en-US" altLang="ja-JP" sz="2400" dirty="0" smtClean="0">
                <a:solidFill>
                  <a:schemeClr val="accent6"/>
                </a:solidFill>
              </a:rPr>
              <a:t>Why are so many instruments and perspectives necessary?</a:t>
            </a:r>
            <a:endParaRPr kumimoji="1" lang="ja-JP" altLang="en-US" sz="2400" dirty="0">
              <a:solidFill>
                <a:schemeClr val="accent6"/>
              </a:solidFill>
            </a:endParaRPr>
          </a:p>
        </p:txBody>
      </p:sp>
      <p:sp>
        <p:nvSpPr>
          <p:cNvPr id="5" name="TextBox 4"/>
          <p:cNvSpPr txBox="1"/>
          <p:nvPr/>
        </p:nvSpPr>
        <p:spPr>
          <a:xfrm>
            <a:off x="401156" y="6052472"/>
            <a:ext cx="8438044" cy="307777"/>
          </a:xfrm>
          <a:prstGeom prst="rect">
            <a:avLst/>
          </a:prstGeom>
          <a:noFill/>
        </p:spPr>
        <p:txBody>
          <a:bodyPr wrap="square" rtlCol="0">
            <a:spAutoFit/>
          </a:bodyPr>
          <a:lstStyle/>
          <a:p>
            <a:pPr algn="r"/>
            <a:r>
              <a:rPr lang="en-US" altLang="ja-JP" sz="1400" dirty="0" smtClean="0"/>
              <a:t>[Taken from Barbee, Escalona, Holdway, 2012]</a:t>
            </a:r>
            <a:endParaRPr kumimoji="1" lang="ja-JP" altLang="en-US" sz="1400" dirty="0">
              <a:latin typeface="Century Gothic"/>
              <a:cs typeface="Century Gothic"/>
            </a:endParaRPr>
          </a:p>
        </p:txBody>
      </p:sp>
    </p:spTree>
    <p:extLst>
      <p:ext uri="{BB962C8B-B14F-4D97-AF65-F5344CB8AC3E}">
        <p14:creationId xmlns:p14="http://schemas.microsoft.com/office/powerpoint/2010/main" val="1888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55519"/>
            <a:ext cx="9144000" cy="768731"/>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graphicFrame>
        <p:nvGraphicFramePr>
          <p:cNvPr id="8" name="Diagram 7"/>
          <p:cNvGraphicFramePr/>
          <p:nvPr>
            <p:extLst>
              <p:ext uri="{D42A27DB-BD31-4B8C-83A1-F6EECF244321}">
                <p14:modId xmlns:p14="http://schemas.microsoft.com/office/powerpoint/2010/main" val="1214684800"/>
              </p:ext>
            </p:extLst>
          </p:nvPr>
        </p:nvGraphicFramePr>
        <p:xfrm>
          <a:off x="133673" y="1253367"/>
          <a:ext cx="8839060" cy="5431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hevron 6"/>
          <p:cNvSpPr/>
          <p:nvPr/>
        </p:nvSpPr>
        <p:spPr>
          <a:xfrm>
            <a:off x="5621375" y="1475148"/>
            <a:ext cx="766595" cy="802154"/>
          </a:xfrm>
          <a:prstGeom prst="chevron">
            <a:avLst>
              <a:gd name="adj" fmla="val 325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Chevron 8"/>
          <p:cNvSpPr/>
          <p:nvPr/>
        </p:nvSpPr>
        <p:spPr>
          <a:xfrm>
            <a:off x="2542836" y="1475148"/>
            <a:ext cx="766595" cy="802154"/>
          </a:xfrm>
          <a:prstGeom prst="chevron">
            <a:avLst>
              <a:gd name="adj" fmla="val 325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r>
              <a:rPr lang="en-US" altLang="ja-JP" sz="4400" dirty="0" smtClean="0">
                <a:latin typeface="+mj-lt"/>
              </a:rPr>
              <a:t>Needs Analysis: Procedure</a:t>
            </a:r>
            <a:endParaRPr lang="en-US" altLang="ja-JP" sz="4400" dirty="0">
              <a:latin typeface="+mj-lt"/>
            </a:endParaRPr>
          </a:p>
        </p:txBody>
      </p:sp>
    </p:spTree>
    <p:extLst>
      <p:ext uri="{BB962C8B-B14F-4D97-AF65-F5344CB8AC3E}">
        <p14:creationId xmlns:p14="http://schemas.microsoft.com/office/powerpoint/2010/main" val="37850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5669" y="2375892"/>
            <a:ext cx="7551438" cy="36184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normAutofit/>
          </a:bodyPr>
          <a:lstStyle/>
          <a:p>
            <a:r>
              <a:rPr kumimoji="1" lang="en-US" altLang="ja-JP" i="1" dirty="0" smtClean="0">
                <a:solidFill>
                  <a:srgbClr val="5DD4FF"/>
                </a:solidFill>
              </a:rPr>
              <a:t>What We Learned  </a:t>
            </a:r>
            <a:r>
              <a:rPr kumimoji="1" lang="en-US" altLang="ja-JP" sz="2200" i="1" dirty="0" smtClean="0">
                <a:solidFill>
                  <a:srgbClr val="5DD4FF"/>
                </a:solidFill>
              </a:rPr>
              <a:t>[Rationale for Curriculum Content]</a:t>
            </a:r>
            <a:endParaRPr kumimoji="1" lang="ja-JP" altLang="en-US" sz="2200" i="1" dirty="0">
              <a:solidFill>
                <a:srgbClr val="5DD4FF"/>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43183665"/>
              </p:ext>
            </p:extLst>
          </p:nvPr>
        </p:nvGraphicFramePr>
        <p:xfrm>
          <a:off x="244475" y="1060450"/>
          <a:ext cx="8601075" cy="5200650"/>
        </p:xfrm>
        <a:graphic>
          <a:graphicData uri="http://schemas.openxmlformats.org/presentationml/2006/ole">
            <mc:AlternateContent xmlns:mc="http://schemas.openxmlformats.org/markup-compatibility/2006">
              <mc:Choice xmlns:v="urn:schemas-microsoft-com:vml" Requires="v">
                <p:oleObj spid="_x0000_s4175" name="Document" r:id="rId3" imgW="9017000" imgH="5461000" progId="Word.Document.12">
                  <p:embed/>
                </p:oleObj>
              </mc:Choice>
              <mc:Fallback>
                <p:oleObj name="Document" r:id="rId3" imgW="9017000" imgH="5461000" progId="Word.Document.12">
                  <p:embed/>
                  <p:pic>
                    <p:nvPicPr>
                      <p:cNvPr id="0" name="Picture 31"/>
                      <p:cNvPicPr>
                        <a:picLocks noChangeAspect="1" noChangeArrowheads="1"/>
                      </p:cNvPicPr>
                      <p:nvPr/>
                    </p:nvPicPr>
                    <p:blipFill>
                      <a:blip r:embed="rId4"/>
                      <a:srcRect/>
                      <a:stretch>
                        <a:fillRect/>
                      </a:stretch>
                    </p:blipFill>
                    <p:spPr bwMode="auto">
                      <a:xfrm>
                        <a:off x="244475" y="1060450"/>
                        <a:ext cx="8601075" cy="5200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401156" y="6052472"/>
            <a:ext cx="8438044" cy="307777"/>
          </a:xfrm>
          <a:prstGeom prst="rect">
            <a:avLst/>
          </a:prstGeom>
          <a:noFill/>
        </p:spPr>
        <p:txBody>
          <a:bodyPr wrap="square" rtlCol="0">
            <a:spAutoFit/>
          </a:bodyPr>
          <a:lstStyle/>
          <a:p>
            <a:pPr algn="r"/>
            <a:r>
              <a:rPr lang="en-US" altLang="ja-JP" sz="1400" dirty="0" smtClean="0"/>
              <a:t>[Barbee, Escalona, Holdway, 2012]</a:t>
            </a:r>
            <a:endParaRPr kumimoji="1" lang="ja-JP" altLang="en-US" sz="1400" dirty="0">
              <a:latin typeface="Century Gothic"/>
              <a:cs typeface="Century Gothic"/>
            </a:endParaRPr>
          </a:p>
        </p:txBody>
      </p:sp>
    </p:spTree>
    <p:extLst>
      <p:ext uri="{BB962C8B-B14F-4D97-AF65-F5344CB8AC3E}">
        <p14:creationId xmlns:p14="http://schemas.microsoft.com/office/powerpoint/2010/main" val="393388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lstStyle/>
          <a:p>
            <a:r>
              <a:rPr lang="en-US" altLang="ja-JP" dirty="0" smtClean="0">
                <a:solidFill>
                  <a:srgbClr val="F4891E"/>
                </a:solidFill>
              </a:rPr>
              <a:t>Functional &amp; Situational Syllabus</a:t>
            </a:r>
            <a:endParaRPr kumimoji="1" lang="ja-JP" altLang="en-US" dirty="0">
              <a:solidFill>
                <a:srgbClr val="F4891E"/>
              </a:solidFill>
            </a:endParaRPr>
          </a:p>
        </p:txBody>
      </p:sp>
      <p:sp>
        <p:nvSpPr>
          <p:cNvPr id="3" name="Content Placeholder 2"/>
          <p:cNvSpPr>
            <a:spLocks noGrp="1"/>
          </p:cNvSpPr>
          <p:nvPr>
            <p:ph idx="1"/>
          </p:nvPr>
        </p:nvSpPr>
        <p:spPr>
          <a:xfrm>
            <a:off x="546857" y="1580217"/>
            <a:ext cx="4057808" cy="3826715"/>
          </a:xfrm>
        </p:spPr>
        <p:txBody>
          <a:bodyPr>
            <a:normAutofit/>
          </a:bodyPr>
          <a:lstStyle/>
          <a:p>
            <a:pPr marL="514350" indent="-514350">
              <a:buFont typeface="+mj-lt"/>
              <a:buAutoNum type="arabicPeriod"/>
            </a:pPr>
            <a:r>
              <a:rPr lang="en-US" altLang="ja-JP" sz="2800" dirty="0" smtClean="0"/>
              <a:t>Greetings </a:t>
            </a:r>
            <a:r>
              <a:rPr lang="en-US" altLang="ja-JP" sz="2800" dirty="0"/>
              <a:t>and Introductions</a:t>
            </a:r>
          </a:p>
          <a:p>
            <a:pPr marL="514350" indent="-514350">
              <a:buFont typeface="+mj-lt"/>
              <a:buAutoNum type="arabicPeriod"/>
            </a:pPr>
            <a:r>
              <a:rPr lang="en-US" altLang="ja-JP" sz="2800" dirty="0"/>
              <a:t>Forms and Documents</a:t>
            </a:r>
          </a:p>
          <a:p>
            <a:pPr marL="514350" indent="-514350">
              <a:buFont typeface="+mj-lt"/>
              <a:buAutoNum type="arabicPeriod"/>
            </a:pPr>
            <a:r>
              <a:rPr lang="en-US" altLang="ja-JP" sz="2800" dirty="0"/>
              <a:t>Personal Information</a:t>
            </a:r>
          </a:p>
          <a:p>
            <a:pPr marL="514350" indent="-514350">
              <a:buFont typeface="+mj-lt"/>
              <a:buAutoNum type="arabicPeriod"/>
            </a:pPr>
            <a:r>
              <a:rPr lang="en-US" altLang="ja-JP" sz="2800" dirty="0"/>
              <a:t>Directions</a:t>
            </a:r>
          </a:p>
          <a:p>
            <a:pPr marL="514350" indent="-514350">
              <a:buFont typeface="+mj-lt"/>
              <a:buAutoNum type="arabicPeriod"/>
            </a:pPr>
            <a:r>
              <a:rPr lang="en-US" altLang="ja-JP" sz="2800" dirty="0"/>
              <a:t>Events and Scheduling</a:t>
            </a:r>
          </a:p>
          <a:p>
            <a:pPr marL="514350" indent="-514350">
              <a:buFont typeface="+mj-lt"/>
              <a:buAutoNum type="arabicPeriod"/>
            </a:pPr>
            <a:r>
              <a:rPr lang="en-US" altLang="ja-JP" sz="2800" dirty="0" smtClean="0"/>
              <a:t>Shopping</a:t>
            </a:r>
            <a:endParaRPr lang="en-US" altLang="ja-JP" sz="2800" dirty="0"/>
          </a:p>
        </p:txBody>
      </p:sp>
      <p:sp>
        <p:nvSpPr>
          <p:cNvPr id="4" name="Content Placeholder 2"/>
          <p:cNvSpPr txBox="1">
            <a:spLocks/>
          </p:cNvSpPr>
          <p:nvPr/>
        </p:nvSpPr>
        <p:spPr>
          <a:xfrm>
            <a:off x="4754076" y="1580217"/>
            <a:ext cx="4225572" cy="45140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514350" indent="-514350">
              <a:buFont typeface="+mj-lt"/>
              <a:buAutoNum type="arabicPeriod" startAt="7"/>
            </a:pPr>
            <a:r>
              <a:rPr lang="en-US" altLang="ja-JP" sz="2800" dirty="0" smtClean="0"/>
              <a:t>Phone Calls</a:t>
            </a:r>
          </a:p>
          <a:p>
            <a:pPr marL="514350" indent="-514350">
              <a:buFont typeface="+mj-lt"/>
              <a:buAutoNum type="arabicPeriod" startAt="7"/>
            </a:pPr>
            <a:r>
              <a:rPr lang="en-US" altLang="ja-JP" sz="2800" b="1" dirty="0" smtClean="0">
                <a:solidFill>
                  <a:srgbClr val="FF0000"/>
                </a:solidFill>
              </a:rPr>
              <a:t>Jobs</a:t>
            </a:r>
          </a:p>
          <a:p>
            <a:pPr marL="514350" indent="-514350">
              <a:buFont typeface="+mj-lt"/>
              <a:buAutoNum type="arabicPeriod" startAt="7"/>
            </a:pPr>
            <a:r>
              <a:rPr lang="en-US" altLang="ja-JP" sz="2800" dirty="0" smtClean="0"/>
              <a:t>Job Interviews </a:t>
            </a:r>
          </a:p>
          <a:p>
            <a:pPr marL="514350" indent="-514350">
              <a:buFont typeface="+mj-lt"/>
              <a:buAutoNum type="arabicPeriod" startAt="7"/>
            </a:pPr>
            <a:r>
              <a:rPr lang="en-US" altLang="ja-JP" sz="2800" dirty="0" smtClean="0"/>
              <a:t>Medical Needs</a:t>
            </a:r>
          </a:p>
          <a:p>
            <a:pPr marL="514350" indent="-514350">
              <a:buFont typeface="+mj-lt"/>
              <a:buAutoNum type="arabicPeriod" startAt="7"/>
            </a:pPr>
            <a:r>
              <a:rPr lang="en-US" altLang="ja-JP" sz="2800" dirty="0" smtClean="0"/>
              <a:t>Computer Literacy Skills</a:t>
            </a:r>
          </a:p>
          <a:p>
            <a:pPr marL="514350" indent="-514350">
              <a:buFont typeface="+mj-lt"/>
              <a:buAutoNum type="arabicPeriod" startAt="7"/>
            </a:pPr>
            <a:r>
              <a:rPr lang="en-US" altLang="ja-JP" sz="2800" dirty="0" smtClean="0"/>
              <a:t>Setting up an Email Account </a:t>
            </a:r>
          </a:p>
          <a:p>
            <a:pPr marL="514350" indent="-514350">
              <a:buFont typeface="+mj-lt"/>
              <a:buAutoNum type="arabicPeriod" startAt="7"/>
            </a:pPr>
            <a:endParaRPr lang="ja-JP" altLang="en-US" dirty="0"/>
          </a:p>
        </p:txBody>
      </p:sp>
      <p:sp>
        <p:nvSpPr>
          <p:cNvPr id="5" name="TextBox 4"/>
          <p:cNvSpPr txBox="1"/>
          <p:nvPr/>
        </p:nvSpPr>
        <p:spPr>
          <a:xfrm>
            <a:off x="401156" y="6052472"/>
            <a:ext cx="8438044" cy="307777"/>
          </a:xfrm>
          <a:prstGeom prst="rect">
            <a:avLst/>
          </a:prstGeom>
          <a:noFill/>
        </p:spPr>
        <p:txBody>
          <a:bodyPr wrap="square" rtlCol="0">
            <a:spAutoFit/>
          </a:bodyPr>
          <a:lstStyle/>
          <a:p>
            <a:pPr algn="r"/>
            <a:r>
              <a:rPr lang="en-US" altLang="ja-JP" sz="1400" dirty="0" smtClean="0"/>
              <a:t>[Barbee, Escalona, Holdway, 2012]</a:t>
            </a:r>
            <a:endParaRPr kumimoji="1" lang="ja-JP" altLang="en-US" sz="1400" dirty="0">
              <a:latin typeface="Century Gothic"/>
              <a:cs typeface="Century Gothic"/>
            </a:endParaRPr>
          </a:p>
        </p:txBody>
      </p:sp>
    </p:spTree>
    <p:extLst>
      <p:ext uri="{BB962C8B-B14F-4D97-AF65-F5344CB8AC3E}">
        <p14:creationId xmlns:p14="http://schemas.microsoft.com/office/powerpoint/2010/main" val="122966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solidFill>
                  <a:srgbClr val="F4891E"/>
                </a:solidFill>
              </a:rPr>
              <a:t>Learning Objectives: </a:t>
            </a:r>
            <a:r>
              <a:rPr lang="en-US" altLang="ja-JP" sz="3600" dirty="0" smtClean="0">
                <a:solidFill>
                  <a:srgbClr val="F4891E"/>
                </a:solidFill>
              </a:rPr>
              <a:t>Finding a Job</a:t>
            </a:r>
            <a:endParaRPr kumimoji="1" lang="ja-JP" altLang="en-US" dirty="0">
              <a:solidFill>
                <a:srgbClr val="F4891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456528846"/>
              </p:ext>
            </p:extLst>
          </p:nvPr>
        </p:nvGraphicFramePr>
        <p:xfrm>
          <a:off x="457200" y="1705911"/>
          <a:ext cx="8355012" cy="3573462"/>
        </p:xfrm>
        <a:graphic>
          <a:graphicData uri="http://schemas.openxmlformats.org/presentationml/2006/ole">
            <mc:AlternateContent xmlns:mc="http://schemas.openxmlformats.org/markup-compatibility/2006">
              <mc:Choice xmlns:v="urn:schemas-microsoft-com:vml" Requires="v">
                <p:oleObj spid="_x0000_s6193" name="Document" r:id="rId3" imgW="5969000" imgH="2552700" progId="Word.Document.12">
                  <p:embed/>
                </p:oleObj>
              </mc:Choice>
              <mc:Fallback>
                <p:oleObj name="Document" r:id="rId3" imgW="5969000" imgH="2552700" progId="Word.Document.12">
                  <p:embed/>
                  <p:pic>
                    <p:nvPicPr>
                      <p:cNvPr id="0" name=""/>
                      <p:cNvPicPr>
                        <a:picLocks noChangeAspect="1" noChangeArrowheads="1"/>
                      </p:cNvPicPr>
                      <p:nvPr/>
                    </p:nvPicPr>
                    <p:blipFill>
                      <a:blip r:embed="rId4"/>
                      <a:srcRect/>
                      <a:stretch>
                        <a:fillRect/>
                      </a:stretch>
                    </p:blipFill>
                    <p:spPr bwMode="auto">
                      <a:xfrm>
                        <a:off x="457200" y="1705911"/>
                        <a:ext cx="8355012" cy="3573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descr="66004_500.gif"/>
          <p:cNvPicPr>
            <a:picLocks noChangeAspect="1"/>
          </p:cNvPicPr>
          <p:nvPr/>
        </p:nvPicPr>
        <p:blipFill>
          <a:blip r:embed="rId5">
            <a:duotone>
              <a:prstClr val="black"/>
              <a:srgbClr val="FFFFFF">
                <a:tint val="45000"/>
                <a:satMod val="400000"/>
              </a:srgbClr>
            </a:duotone>
            <a:extLst>
              <a:ext uri="{BEBA8EAE-BF5A-486C-A8C5-ECC9F3942E4B}">
                <a14:imgProps xmlns:a14="http://schemas.microsoft.com/office/drawing/2010/main">
                  <a14:imgLayer r:embed="rId6">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864731" y="5481387"/>
            <a:ext cx="1376613" cy="1376613"/>
          </a:xfrm>
          <a:prstGeom prst="rect">
            <a:avLst/>
          </a:prstGeom>
        </p:spPr>
      </p:pic>
      <p:sp>
        <p:nvSpPr>
          <p:cNvPr id="5" name="TextBox 4"/>
          <p:cNvSpPr txBox="1"/>
          <p:nvPr/>
        </p:nvSpPr>
        <p:spPr>
          <a:xfrm>
            <a:off x="401156" y="6052472"/>
            <a:ext cx="8438044" cy="307777"/>
          </a:xfrm>
          <a:prstGeom prst="rect">
            <a:avLst/>
          </a:prstGeom>
          <a:noFill/>
        </p:spPr>
        <p:txBody>
          <a:bodyPr wrap="square" rtlCol="0">
            <a:spAutoFit/>
          </a:bodyPr>
          <a:lstStyle/>
          <a:p>
            <a:pPr algn="r"/>
            <a:r>
              <a:rPr lang="en-US" altLang="ja-JP" sz="1400" dirty="0" smtClean="0"/>
              <a:t>[Barbee, Escalona, Holdway, 2012]</a:t>
            </a:r>
            <a:endParaRPr kumimoji="1" lang="ja-JP" altLang="en-US" sz="1400" dirty="0">
              <a:latin typeface="Century Gothic"/>
              <a:cs typeface="Century Gothic"/>
            </a:endParaRPr>
          </a:p>
        </p:txBody>
      </p:sp>
    </p:spTree>
    <p:extLst>
      <p:ext uri="{BB962C8B-B14F-4D97-AF65-F5344CB8AC3E}">
        <p14:creationId xmlns:p14="http://schemas.microsoft.com/office/powerpoint/2010/main" val="222325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152400"/>
            <a:ext cx="6784411" cy="699890"/>
          </a:xfrm>
        </p:spPr>
        <p:txBody>
          <a:bodyPr>
            <a:noAutofit/>
          </a:bodyPr>
          <a:lstStyle/>
          <a:p>
            <a:r>
              <a:rPr kumimoji="1" lang="en-US" altLang="ja-JP" sz="4400" b="1" i="0" dirty="0" smtClean="0">
                <a:solidFill>
                  <a:schemeClr val="accent4">
                    <a:lumMod val="60000"/>
                    <a:lumOff val="40000"/>
                  </a:schemeClr>
                </a:solidFill>
                <a:latin typeface="+mj-lt"/>
                <a:cs typeface="Chalkboard"/>
              </a:rPr>
              <a:t>Presentation Overview</a:t>
            </a:r>
            <a:endParaRPr kumimoji="1" lang="ja-JP" altLang="en-US" sz="4400" b="1" i="0" dirty="0">
              <a:solidFill>
                <a:schemeClr val="accent4">
                  <a:lumMod val="60000"/>
                  <a:lumOff val="40000"/>
                </a:schemeClr>
              </a:solidFill>
              <a:latin typeface="+mj-lt"/>
              <a:cs typeface="Chalkboard"/>
            </a:endParaRPr>
          </a:p>
        </p:txBody>
      </p:sp>
      <p:sp>
        <p:nvSpPr>
          <p:cNvPr id="3" name="Text Placeholder 2"/>
          <p:cNvSpPr>
            <a:spLocks noGrp="1"/>
          </p:cNvSpPr>
          <p:nvPr>
            <p:ph type="body" sz="half" idx="2"/>
          </p:nvPr>
        </p:nvSpPr>
        <p:spPr>
          <a:xfrm>
            <a:off x="1219200" y="1203231"/>
            <a:ext cx="7391400" cy="4892769"/>
          </a:xfrm>
        </p:spPr>
        <p:txBody>
          <a:bodyPr>
            <a:normAutofit/>
          </a:bodyPr>
          <a:lstStyle/>
          <a:p>
            <a:pPr marL="342900" lvl="0" indent="-342900">
              <a:lnSpc>
                <a:spcPct val="120000"/>
              </a:lnSpc>
              <a:buFont typeface="Wingdings" charset="2"/>
              <a:buChar char="l"/>
            </a:pPr>
            <a:r>
              <a:rPr lang="en-US" altLang="ja-JP" sz="2800" dirty="0" smtClean="0">
                <a:latin typeface="Chalkboard"/>
                <a:cs typeface="Chalkboard"/>
              </a:rPr>
              <a:t>Program Development</a:t>
            </a:r>
            <a:endParaRPr lang="en-US" altLang="ja-JP" sz="2800" dirty="0" smtClean="0">
              <a:latin typeface="Chalkboard"/>
              <a:cs typeface="Chalkboard"/>
            </a:endParaRPr>
          </a:p>
          <a:p>
            <a:pPr marL="800100" lvl="1" indent="-342900">
              <a:lnSpc>
                <a:spcPct val="120000"/>
              </a:lnSpc>
              <a:buFont typeface="Wingdings" charset="2"/>
              <a:buChar char="l"/>
            </a:pPr>
            <a:r>
              <a:rPr lang="en-US" altLang="ja-JP" sz="2400" dirty="0" smtClean="0">
                <a:solidFill>
                  <a:schemeClr val="bg1"/>
                </a:solidFill>
                <a:latin typeface="Chalkboard"/>
                <a:cs typeface="Chalkboard"/>
              </a:rPr>
              <a:t>What We </a:t>
            </a:r>
            <a:r>
              <a:rPr lang="en-US" altLang="ja-JP" sz="2400" dirty="0" smtClean="0">
                <a:solidFill>
                  <a:schemeClr val="bg1"/>
                </a:solidFill>
                <a:latin typeface="Chalkboard"/>
                <a:cs typeface="Chalkboard"/>
              </a:rPr>
              <a:t>Knew: </a:t>
            </a:r>
            <a:r>
              <a:rPr lang="en-US" altLang="ja-JP" sz="2400" dirty="0" smtClean="0">
                <a:solidFill>
                  <a:schemeClr val="accent6"/>
                </a:solidFill>
                <a:latin typeface="Chalkboard"/>
                <a:cs typeface="Chalkboard"/>
              </a:rPr>
              <a:t>Literature Review</a:t>
            </a:r>
            <a:endParaRPr lang="en-US" altLang="ja-JP" sz="2400" dirty="0" smtClean="0">
              <a:solidFill>
                <a:schemeClr val="accent6"/>
              </a:solidFill>
              <a:latin typeface="Chalkboard"/>
              <a:cs typeface="Chalkboard"/>
            </a:endParaRPr>
          </a:p>
          <a:p>
            <a:pPr marL="800100" lvl="1" indent="-342900">
              <a:lnSpc>
                <a:spcPct val="120000"/>
              </a:lnSpc>
              <a:buFont typeface="Wingdings" charset="2"/>
              <a:buChar char="l"/>
            </a:pPr>
            <a:r>
              <a:rPr lang="en-US" altLang="ja-JP" sz="2400" dirty="0" smtClean="0">
                <a:solidFill>
                  <a:schemeClr val="bg1"/>
                </a:solidFill>
                <a:latin typeface="Chalkboard"/>
                <a:cs typeface="Chalkboard"/>
              </a:rPr>
              <a:t>What We </a:t>
            </a:r>
            <a:r>
              <a:rPr lang="en-US" altLang="ja-JP" sz="2400" dirty="0">
                <a:solidFill>
                  <a:schemeClr val="bg1"/>
                </a:solidFill>
                <a:latin typeface="Chalkboard"/>
                <a:cs typeface="Chalkboard"/>
              </a:rPr>
              <a:t>W</a:t>
            </a:r>
            <a:r>
              <a:rPr lang="en-US" altLang="ja-JP" sz="2400" dirty="0" smtClean="0">
                <a:solidFill>
                  <a:schemeClr val="bg1"/>
                </a:solidFill>
                <a:latin typeface="Chalkboard"/>
                <a:cs typeface="Chalkboard"/>
              </a:rPr>
              <a:t>anted to Know: </a:t>
            </a:r>
            <a:r>
              <a:rPr lang="en-US" altLang="ja-JP" sz="2400" dirty="0" smtClean="0">
                <a:solidFill>
                  <a:srgbClr val="F79646"/>
                </a:solidFill>
                <a:latin typeface="Chalkboard"/>
                <a:cs typeface="Chalkboard"/>
              </a:rPr>
              <a:t>Needs </a:t>
            </a:r>
            <a:r>
              <a:rPr lang="en-US" altLang="ja-JP" sz="2400" dirty="0">
                <a:solidFill>
                  <a:srgbClr val="F79646"/>
                </a:solidFill>
                <a:latin typeface="Chalkboard"/>
                <a:cs typeface="Chalkboard"/>
              </a:rPr>
              <a:t>Analysis</a:t>
            </a:r>
          </a:p>
          <a:p>
            <a:pPr marL="800100" lvl="1" indent="-342900">
              <a:lnSpc>
                <a:spcPct val="120000"/>
              </a:lnSpc>
              <a:buFont typeface="Wingdings" charset="2"/>
              <a:buChar char="l"/>
            </a:pPr>
            <a:r>
              <a:rPr lang="en-US" altLang="ja-JP" sz="2400" dirty="0" smtClean="0">
                <a:solidFill>
                  <a:schemeClr val="bg1"/>
                </a:solidFill>
                <a:latin typeface="Chalkboard"/>
                <a:cs typeface="Chalkboard"/>
              </a:rPr>
              <a:t>What We Learned: </a:t>
            </a:r>
            <a:r>
              <a:rPr lang="en-US" altLang="ja-JP" sz="2400" dirty="0" smtClean="0">
                <a:solidFill>
                  <a:schemeClr val="accent6"/>
                </a:solidFill>
                <a:latin typeface="Chalkboard"/>
                <a:cs typeface="Chalkboard"/>
              </a:rPr>
              <a:t>Results</a:t>
            </a:r>
            <a:endParaRPr lang="en-US" altLang="ja-JP" sz="2400" dirty="0" smtClean="0">
              <a:solidFill>
                <a:schemeClr val="accent6"/>
              </a:solidFill>
              <a:latin typeface="Chalkboard"/>
              <a:cs typeface="Chalkboard"/>
            </a:endParaRPr>
          </a:p>
          <a:p>
            <a:pPr marL="800100" lvl="1" indent="-342900">
              <a:lnSpc>
                <a:spcPct val="120000"/>
              </a:lnSpc>
              <a:buFont typeface="Wingdings" charset="2"/>
              <a:buChar char="l"/>
            </a:pPr>
            <a:r>
              <a:rPr lang="en-US" altLang="ja-JP" sz="2400" dirty="0" smtClean="0">
                <a:solidFill>
                  <a:srgbClr val="FFFFFF"/>
                </a:solidFill>
                <a:latin typeface="Chalkboard"/>
                <a:cs typeface="Chalkboard"/>
              </a:rPr>
              <a:t>What We Produced</a:t>
            </a:r>
            <a:r>
              <a:rPr lang="en-US" altLang="ja-JP" sz="2400" dirty="0" smtClean="0">
                <a:solidFill>
                  <a:srgbClr val="FFFFFF"/>
                </a:solidFill>
                <a:latin typeface="Chalkboard"/>
                <a:cs typeface="Chalkboard"/>
              </a:rPr>
              <a:t>: </a:t>
            </a:r>
            <a:r>
              <a:rPr lang="en-US" altLang="ja-JP" sz="2400" dirty="0" smtClean="0">
                <a:solidFill>
                  <a:schemeClr val="accent6"/>
                </a:solidFill>
                <a:latin typeface="Chalkboard"/>
                <a:cs typeface="Chalkboard"/>
              </a:rPr>
              <a:t>Syllabus and Objectives </a:t>
            </a:r>
            <a:endParaRPr lang="en-US" altLang="ja-JP" sz="2400" dirty="0" smtClean="0">
              <a:solidFill>
                <a:schemeClr val="accent6"/>
              </a:solidFill>
              <a:latin typeface="Chalkboard"/>
              <a:cs typeface="Chalkboard"/>
            </a:endParaRPr>
          </a:p>
          <a:p>
            <a:pPr marL="342900" indent="-342900">
              <a:lnSpc>
                <a:spcPct val="120000"/>
              </a:lnSpc>
              <a:buFont typeface="Wingdings" charset="2"/>
              <a:buChar char="l"/>
            </a:pPr>
            <a:r>
              <a:rPr lang="en-US" altLang="ja-JP" sz="2800" dirty="0" smtClean="0">
                <a:solidFill>
                  <a:srgbClr val="FFFFFF"/>
                </a:solidFill>
                <a:latin typeface="Chalkboard"/>
                <a:cs typeface="Chalkboard"/>
              </a:rPr>
              <a:t>Genre </a:t>
            </a:r>
            <a:r>
              <a:rPr lang="en-US" altLang="ja-JP" sz="2800" dirty="0" smtClean="0">
                <a:solidFill>
                  <a:srgbClr val="FFFFFF"/>
                </a:solidFill>
                <a:latin typeface="Chalkboard"/>
                <a:cs typeface="Chalkboard"/>
              </a:rPr>
              <a:t>Analysis</a:t>
            </a:r>
            <a:endParaRPr lang="en-US" altLang="ja-JP" sz="2800" dirty="0" smtClean="0">
              <a:solidFill>
                <a:srgbClr val="FFFFFF"/>
              </a:solidFill>
              <a:latin typeface="Chalkboard"/>
              <a:cs typeface="Chalkboard"/>
            </a:endParaRPr>
          </a:p>
          <a:p>
            <a:pPr marL="800100" lvl="1" indent="-342900">
              <a:lnSpc>
                <a:spcPct val="120000"/>
              </a:lnSpc>
              <a:buFont typeface="Wingdings" charset="2"/>
              <a:buChar char="l"/>
            </a:pPr>
            <a:r>
              <a:rPr lang="en-US" altLang="ja-JP" sz="2400" dirty="0" smtClean="0">
                <a:solidFill>
                  <a:srgbClr val="FFFFFF"/>
                </a:solidFill>
                <a:latin typeface="Chalkboard"/>
                <a:cs typeface="Chalkboard"/>
              </a:rPr>
              <a:t>Lesson Plan and </a:t>
            </a:r>
            <a:r>
              <a:rPr lang="en-US" altLang="ja-JP" sz="2400" dirty="0" smtClean="0">
                <a:solidFill>
                  <a:srgbClr val="FFFFFF"/>
                </a:solidFill>
                <a:latin typeface="Chalkboard"/>
                <a:cs typeface="Chalkboard"/>
              </a:rPr>
              <a:t>Materials</a:t>
            </a:r>
          </a:p>
          <a:p>
            <a:pPr marL="800100" lvl="1" indent="-342900">
              <a:lnSpc>
                <a:spcPct val="120000"/>
              </a:lnSpc>
              <a:buFont typeface="Wingdings" charset="2"/>
              <a:buChar char="l"/>
            </a:pPr>
            <a:r>
              <a:rPr lang="en-US" altLang="ja-JP" sz="2400" dirty="0" smtClean="0">
                <a:solidFill>
                  <a:srgbClr val="FFFFFF"/>
                </a:solidFill>
                <a:latin typeface="Chalkboard"/>
                <a:cs typeface="Chalkboard"/>
              </a:rPr>
              <a:t>Advantages of Genre Analysis</a:t>
            </a:r>
            <a:endParaRPr lang="en-US" altLang="ja-JP" sz="2400" dirty="0" smtClean="0">
              <a:solidFill>
                <a:srgbClr val="FFFFFF"/>
              </a:solidFill>
              <a:latin typeface="Chalkboard"/>
              <a:cs typeface="Chalkboard"/>
            </a:endParaRPr>
          </a:p>
          <a:p>
            <a:pPr marL="342900" lvl="0" indent="-342900">
              <a:lnSpc>
                <a:spcPct val="120000"/>
              </a:lnSpc>
              <a:buFont typeface="Wingdings" charset="2"/>
              <a:buChar char="l"/>
            </a:pPr>
            <a:r>
              <a:rPr lang="en-US" altLang="ja-JP" sz="2800" dirty="0" smtClean="0">
                <a:latin typeface="Chalkboard"/>
                <a:cs typeface="Chalkboard"/>
              </a:rPr>
              <a:t>Questions</a:t>
            </a:r>
          </a:p>
          <a:p>
            <a:endParaRPr kumimoji="1" lang="ja-JP" altLang="en-US" dirty="0"/>
          </a:p>
        </p:txBody>
      </p:sp>
      <p:pic>
        <p:nvPicPr>
          <p:cNvPr id="5" name="Picture 4"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249167" y="4700987"/>
            <a:ext cx="2559024" cy="2559024"/>
          </a:xfrm>
          <a:prstGeom prst="rect">
            <a:avLst/>
          </a:prstGeom>
        </p:spPr>
      </p:pic>
    </p:spTree>
    <p:extLst>
      <p:ext uri="{BB962C8B-B14F-4D97-AF65-F5344CB8AC3E}">
        <p14:creationId xmlns:p14="http://schemas.microsoft.com/office/powerpoint/2010/main" val="138044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0244" y="2485129"/>
            <a:ext cx="2578681"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Rectangle 6"/>
          <p:cNvSpPr/>
          <p:nvPr/>
        </p:nvSpPr>
        <p:spPr>
          <a:xfrm>
            <a:off x="5860358" y="2485129"/>
            <a:ext cx="2810824"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Rectangle 3"/>
          <p:cNvSpPr/>
          <p:nvPr/>
        </p:nvSpPr>
        <p:spPr>
          <a:xfrm>
            <a:off x="327730" y="2485129"/>
            <a:ext cx="2731081"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normAutofit/>
          </a:bodyPr>
          <a:lstStyle/>
          <a:p>
            <a:r>
              <a:rPr kumimoji="1" lang="en-US" altLang="ja-JP" i="1" dirty="0" smtClean="0">
                <a:solidFill>
                  <a:srgbClr val="5DD4FF"/>
                </a:solidFill>
              </a:rPr>
              <a:t>What We Learned  </a:t>
            </a:r>
            <a:r>
              <a:rPr kumimoji="1" lang="en-US" altLang="ja-JP" sz="2400" i="1" dirty="0" smtClean="0">
                <a:solidFill>
                  <a:srgbClr val="5DD4FF"/>
                </a:solidFill>
              </a:rPr>
              <a:t>[Rationale for Curriculum Methodology]</a:t>
            </a:r>
            <a:endParaRPr kumimoji="1" lang="ja-JP" altLang="en-US" sz="2400" i="1" dirty="0">
              <a:solidFill>
                <a:srgbClr val="5DD4FF"/>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975363643"/>
              </p:ext>
            </p:extLst>
          </p:nvPr>
        </p:nvGraphicFramePr>
        <p:xfrm>
          <a:off x="396875" y="998538"/>
          <a:ext cx="8655050" cy="5192712"/>
        </p:xfrm>
        <a:graphic>
          <a:graphicData uri="http://schemas.openxmlformats.org/presentationml/2006/ole">
            <mc:AlternateContent xmlns:mc="http://schemas.openxmlformats.org/markup-compatibility/2006">
              <mc:Choice xmlns:v="urn:schemas-microsoft-com:vml" Requires="v">
                <p:oleObj spid="_x0000_s5200" name="Document" r:id="rId3" imgW="9017000" imgH="5397500" progId="Word.Document.12">
                  <p:embed/>
                </p:oleObj>
              </mc:Choice>
              <mc:Fallback>
                <p:oleObj name="Document" r:id="rId3" imgW="9017000" imgH="5397500" progId="Word.Document.12">
                  <p:embed/>
                  <p:pic>
                    <p:nvPicPr>
                      <p:cNvPr id="0" name="Picture 31"/>
                      <p:cNvPicPr>
                        <a:picLocks noChangeAspect="1" noChangeArrowheads="1"/>
                      </p:cNvPicPr>
                      <p:nvPr/>
                    </p:nvPicPr>
                    <p:blipFill>
                      <a:blip r:embed="rId4"/>
                      <a:srcRect/>
                      <a:stretch>
                        <a:fillRect/>
                      </a:stretch>
                    </p:blipFill>
                    <p:spPr bwMode="auto">
                      <a:xfrm>
                        <a:off x="396875" y="998538"/>
                        <a:ext cx="8655050" cy="5192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01156" y="6052472"/>
            <a:ext cx="8438044" cy="307777"/>
          </a:xfrm>
          <a:prstGeom prst="rect">
            <a:avLst/>
          </a:prstGeom>
          <a:noFill/>
        </p:spPr>
        <p:txBody>
          <a:bodyPr wrap="square" rtlCol="0">
            <a:spAutoFit/>
          </a:bodyPr>
          <a:lstStyle/>
          <a:p>
            <a:pPr algn="r"/>
            <a:r>
              <a:rPr lang="en-US" altLang="ja-JP" sz="1400" dirty="0" smtClean="0"/>
              <a:t>[Barbee, Escalona, Holdway, 2012]</a:t>
            </a:r>
            <a:endParaRPr kumimoji="1" lang="ja-JP" altLang="en-US" sz="1400" dirty="0">
              <a:latin typeface="Century Gothic"/>
              <a:cs typeface="Century Gothic"/>
            </a:endParaRPr>
          </a:p>
        </p:txBody>
      </p:sp>
    </p:spTree>
    <p:extLst>
      <p:ext uri="{BB962C8B-B14F-4D97-AF65-F5344CB8AC3E}">
        <p14:creationId xmlns:p14="http://schemas.microsoft.com/office/powerpoint/2010/main" val="21472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solidFill>
                  <a:srgbClr val="F4891E"/>
                </a:solidFill>
                <a:latin typeface="+mj-lt"/>
              </a:rPr>
              <a:t>Genre Analysis as Methodology</a:t>
            </a:r>
            <a:endParaRPr lang="en-US" altLang="ja-JP" sz="4400" dirty="0">
              <a:solidFill>
                <a:srgbClr val="F4891E"/>
              </a:solidFill>
              <a:latin typeface="+mj-lt"/>
            </a:endParaRPr>
          </a:p>
        </p:txBody>
      </p:sp>
      <p:sp>
        <p:nvSpPr>
          <p:cNvPr id="6" name="Rectangle 5"/>
          <p:cNvSpPr/>
          <p:nvPr/>
        </p:nvSpPr>
        <p:spPr>
          <a:xfrm>
            <a:off x="-1" y="1487327"/>
            <a:ext cx="7970193" cy="4060906"/>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5" name="Title 1"/>
          <p:cNvSpPr txBox="1">
            <a:spLocks/>
          </p:cNvSpPr>
          <p:nvPr/>
        </p:nvSpPr>
        <p:spPr>
          <a:xfrm>
            <a:off x="293263" y="2256281"/>
            <a:ext cx="7369486" cy="2647839"/>
          </a:xfrm>
          <a:prstGeom prst="rect">
            <a:avLst/>
          </a:prstGeom>
        </p:spPr>
        <p:txBody>
          <a:bodyPr vert="horz" lIns="91440" tIns="45720" rIns="91440" bIns="45720" rtlCol="0" anchor="t">
            <a:norm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a:lnSpc>
                <a:spcPct val="110000"/>
              </a:lnSpc>
            </a:pPr>
            <a:r>
              <a:rPr lang="en-US" altLang="ja-JP" sz="2400" b="1" dirty="0" smtClean="0"/>
              <a:t>A </a:t>
            </a:r>
            <a:r>
              <a:rPr lang="en-US" altLang="ja-JP" sz="2400" b="1" dirty="0">
                <a:solidFill>
                  <a:srgbClr val="FFFF00"/>
                </a:solidFill>
              </a:rPr>
              <a:t>genre</a:t>
            </a:r>
            <a:r>
              <a:rPr lang="en-US" altLang="ja-JP" sz="2400" b="1" dirty="0"/>
              <a:t> </a:t>
            </a:r>
            <a:r>
              <a:rPr lang="en-US" altLang="ja-JP" sz="2400" b="1" dirty="0" smtClean="0"/>
              <a:t>is </a:t>
            </a:r>
            <a:r>
              <a:rPr lang="en-US" altLang="ja-JP" sz="2400" b="1" dirty="0"/>
              <a:t>a class of </a:t>
            </a:r>
            <a:r>
              <a:rPr lang="en-US" altLang="ja-JP" sz="2400" b="1" dirty="0" smtClean="0"/>
              <a:t>discourse, the members of which </a:t>
            </a:r>
            <a:r>
              <a:rPr lang="en-US" altLang="ja-JP" sz="2400" b="1" dirty="0"/>
              <a:t>share </a:t>
            </a:r>
            <a:r>
              <a:rPr lang="en-US" altLang="ja-JP" sz="2400" b="1" dirty="0" smtClean="0"/>
              <a:t>communicative </a:t>
            </a:r>
            <a:r>
              <a:rPr lang="en-US" altLang="ja-JP" sz="2400" b="1" dirty="0"/>
              <a:t>purposes. These purposes are recognized by </a:t>
            </a:r>
            <a:r>
              <a:rPr lang="en-US" altLang="ja-JP" sz="2400" b="1" dirty="0" smtClean="0"/>
              <a:t>the members </a:t>
            </a:r>
            <a:r>
              <a:rPr lang="en-US" altLang="ja-JP" sz="2400" b="1" dirty="0"/>
              <a:t>of the parent discourse </a:t>
            </a:r>
            <a:r>
              <a:rPr lang="en-US" altLang="ja-JP" sz="2400" b="1" dirty="0" smtClean="0"/>
              <a:t>community. These purposes shape </a:t>
            </a:r>
            <a:r>
              <a:rPr lang="en-US" altLang="ja-JP" sz="2400" b="1" dirty="0"/>
              <a:t>the </a:t>
            </a:r>
            <a:r>
              <a:rPr lang="en-US" altLang="ja-JP" sz="2400" b="1" dirty="0" smtClean="0"/>
              <a:t>structure </a:t>
            </a:r>
            <a:r>
              <a:rPr lang="en-US" altLang="ja-JP" sz="2400" b="1" dirty="0"/>
              <a:t>of the discourse and influences </a:t>
            </a:r>
            <a:r>
              <a:rPr lang="en-US" altLang="ja-JP" sz="2400" b="1" dirty="0" smtClean="0"/>
              <a:t>content </a:t>
            </a:r>
            <a:r>
              <a:rPr lang="en-US" altLang="ja-JP" sz="2400" b="1" dirty="0"/>
              <a:t>and style</a:t>
            </a:r>
            <a:r>
              <a:rPr lang="en-US" altLang="ja-JP" sz="2400" b="1" dirty="0" smtClean="0"/>
              <a:t>.</a:t>
            </a:r>
          </a:p>
          <a:p>
            <a:pPr>
              <a:lnSpc>
                <a:spcPct val="110000"/>
              </a:lnSpc>
            </a:pPr>
            <a:r>
              <a:rPr lang="en-US" altLang="ja-JP" sz="2000" dirty="0"/>
              <a:t>	</a:t>
            </a:r>
            <a:r>
              <a:rPr lang="en-US" altLang="ja-JP" sz="2000" dirty="0" smtClean="0"/>
              <a:t>					</a:t>
            </a:r>
            <a:r>
              <a:rPr lang="en-US" altLang="ja-JP" sz="1800" dirty="0" smtClean="0"/>
              <a:t>(Swales, 1990)</a:t>
            </a:r>
            <a:endParaRPr lang="en-US" altLang="ja-JP" sz="3200" dirty="0"/>
          </a:p>
          <a:p>
            <a:pPr>
              <a:lnSpc>
                <a:spcPct val="110000"/>
              </a:lnSpc>
            </a:pPr>
            <a:endParaRPr lang="en-US" altLang="ja-JP" sz="2800" dirty="0" smtClean="0"/>
          </a:p>
        </p:txBody>
      </p:sp>
      <p:pic>
        <p:nvPicPr>
          <p:cNvPr id="7" name="Picture 6"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81885" y="5067597"/>
            <a:ext cx="1376613" cy="1376613"/>
          </a:xfrm>
          <a:prstGeom prst="rect">
            <a:avLst/>
          </a:prstGeom>
        </p:spPr>
      </p:pic>
    </p:spTree>
    <p:extLst>
      <p:ext uri="{BB962C8B-B14F-4D97-AF65-F5344CB8AC3E}">
        <p14:creationId xmlns:p14="http://schemas.microsoft.com/office/powerpoint/2010/main" val="64238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solidFill>
                  <a:srgbClr val="F4891E"/>
                </a:solidFill>
                <a:latin typeface="+mj-lt"/>
              </a:rPr>
              <a:t>Genre Analysis as Methodology</a:t>
            </a:r>
            <a:endParaRPr lang="en-US" altLang="ja-JP" sz="4400" dirty="0">
              <a:solidFill>
                <a:srgbClr val="F4891E"/>
              </a:solidFill>
              <a:latin typeface="+mj-lt"/>
            </a:endParaRPr>
          </a:p>
        </p:txBody>
      </p:sp>
      <p:sp>
        <p:nvSpPr>
          <p:cNvPr id="6" name="Rectangle 5"/>
          <p:cNvSpPr/>
          <p:nvPr/>
        </p:nvSpPr>
        <p:spPr>
          <a:xfrm>
            <a:off x="-1" y="1487327"/>
            <a:ext cx="7970193" cy="4060906"/>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pic>
        <p:nvPicPr>
          <p:cNvPr id="7" name="Picture 6" descr="66004_500.gif"/>
          <p:cNvPicPr>
            <a:picLocks noChangeAspect="1"/>
          </p:cNvPicPr>
          <p:nvPr/>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81885" y="5067597"/>
            <a:ext cx="1376613" cy="1376613"/>
          </a:xfrm>
          <a:prstGeom prst="rect">
            <a:avLst/>
          </a:prstGeom>
        </p:spPr>
      </p:pic>
      <p:sp>
        <p:nvSpPr>
          <p:cNvPr id="8" name="Rectangle 7"/>
          <p:cNvSpPr/>
          <p:nvPr/>
        </p:nvSpPr>
        <p:spPr>
          <a:xfrm>
            <a:off x="255909" y="1553695"/>
            <a:ext cx="7486259" cy="4031873"/>
          </a:xfrm>
          <a:prstGeom prst="rect">
            <a:avLst/>
          </a:prstGeom>
        </p:spPr>
        <p:txBody>
          <a:bodyPr wrap="square">
            <a:spAutoFit/>
          </a:bodyPr>
          <a:lstStyle/>
          <a:p>
            <a:pPr marL="0" lvl="1"/>
            <a:r>
              <a:rPr lang="en-US" altLang="ja-JP" sz="2400" b="1" dirty="0" smtClean="0">
                <a:solidFill>
                  <a:schemeClr val="bg1"/>
                </a:solidFill>
              </a:rPr>
              <a:t>Genre Analysis is an investigative procedure that analyzes the connections between a certain genre and its communicative purpose</a:t>
            </a:r>
            <a:r>
              <a:rPr lang="en-US" altLang="ja-JP" sz="2400" b="1" dirty="0" smtClean="0">
                <a:solidFill>
                  <a:schemeClr val="bg1"/>
                </a:solidFill>
              </a:rPr>
              <a:t>.   </a:t>
            </a:r>
            <a:r>
              <a:rPr lang="en-US" altLang="ja-JP" b="1" dirty="0" smtClean="0">
                <a:solidFill>
                  <a:schemeClr val="bg1"/>
                </a:solidFill>
              </a:rPr>
              <a:t>(</a:t>
            </a:r>
            <a:r>
              <a:rPr lang="en-US" altLang="ja-JP" b="1" dirty="0" err="1" smtClean="0">
                <a:solidFill>
                  <a:schemeClr val="bg1"/>
                </a:solidFill>
              </a:rPr>
              <a:t>Huttner</a:t>
            </a:r>
            <a:r>
              <a:rPr lang="en-US" altLang="ja-JP" b="1" dirty="0" smtClean="0">
                <a:solidFill>
                  <a:schemeClr val="bg1"/>
                </a:solidFill>
              </a:rPr>
              <a:t> et al. 2009)</a:t>
            </a:r>
            <a:endParaRPr lang="en-US" altLang="ja-JP" b="1" dirty="0">
              <a:solidFill>
                <a:schemeClr val="bg1"/>
              </a:solidFill>
            </a:endParaRPr>
          </a:p>
          <a:p>
            <a:pPr marL="0" lvl="1"/>
            <a:endParaRPr lang="en-US" altLang="ja-JP" dirty="0" smtClean="0">
              <a:solidFill>
                <a:schemeClr val="bg1"/>
              </a:solidFill>
            </a:endParaRPr>
          </a:p>
          <a:p>
            <a:pPr marL="0" lvl="1"/>
            <a:endParaRPr lang="en-US" altLang="ja-JP" dirty="0" smtClean="0">
              <a:solidFill>
                <a:schemeClr val="bg1"/>
              </a:solidFill>
            </a:endParaRPr>
          </a:p>
          <a:p>
            <a:pPr marL="0" lvl="1" algn="ctr"/>
            <a:r>
              <a:rPr lang="en-US" altLang="ja-JP" sz="2800" dirty="0" smtClean="0">
                <a:solidFill>
                  <a:srgbClr val="FFFF00"/>
                </a:solidFill>
              </a:rPr>
              <a:t>Connection </a:t>
            </a:r>
            <a:r>
              <a:rPr lang="en-US" altLang="ja-JP" sz="2800" dirty="0">
                <a:solidFill>
                  <a:srgbClr val="FFFF00"/>
                </a:solidFill>
              </a:rPr>
              <a:t>between </a:t>
            </a:r>
            <a:r>
              <a:rPr lang="en-US" altLang="ja-JP" sz="2800" dirty="0" smtClean="0">
                <a:solidFill>
                  <a:srgbClr val="FFFF00"/>
                </a:solidFill>
              </a:rPr>
              <a:t>the use of language</a:t>
            </a:r>
          </a:p>
          <a:p>
            <a:pPr marL="0" lvl="1" algn="ctr"/>
            <a:r>
              <a:rPr lang="en-US" altLang="ja-JP" sz="2800" dirty="0" smtClean="0">
                <a:solidFill>
                  <a:srgbClr val="FFFF00"/>
                </a:solidFill>
              </a:rPr>
              <a:t>and </a:t>
            </a:r>
            <a:r>
              <a:rPr lang="en-US" altLang="ja-JP" sz="2800" dirty="0">
                <a:solidFill>
                  <a:srgbClr val="FFFF00"/>
                </a:solidFill>
              </a:rPr>
              <a:t>purpose </a:t>
            </a:r>
            <a:r>
              <a:rPr lang="en-US" altLang="ja-JP" sz="2800" dirty="0" smtClean="0">
                <a:solidFill>
                  <a:srgbClr val="FFFF00"/>
                </a:solidFill>
              </a:rPr>
              <a:t>for which we use it.</a:t>
            </a:r>
          </a:p>
          <a:p>
            <a:pPr marL="0" lvl="1" algn="ctr"/>
            <a:endParaRPr lang="en-US" altLang="ja-JP" sz="2800" dirty="0">
              <a:solidFill>
                <a:srgbClr val="FFFF00"/>
              </a:solidFill>
            </a:endParaRPr>
          </a:p>
          <a:p>
            <a:pPr marL="0" lvl="1" algn="ctr"/>
            <a:r>
              <a:rPr lang="en-US" altLang="ja-JP" sz="2800" dirty="0" smtClean="0">
                <a:solidFill>
                  <a:srgbClr val="FFFF00"/>
                </a:solidFill>
              </a:rPr>
              <a:t>Language does not exist in a vacuum.</a:t>
            </a:r>
            <a:endParaRPr lang="en-US" altLang="ja-JP" sz="2800" dirty="0">
              <a:solidFill>
                <a:srgbClr val="FFFF00"/>
              </a:solidFill>
            </a:endParaRPr>
          </a:p>
          <a:p>
            <a:pPr marL="0" lvl="1"/>
            <a:endParaRPr lang="en-US" altLang="ja-JP" dirty="0" smtClean="0">
              <a:solidFill>
                <a:schemeClr val="bg1"/>
              </a:solidFill>
            </a:endParaRPr>
          </a:p>
          <a:p>
            <a:pPr marL="0" lvl="1"/>
            <a:endParaRPr lang="en-US" altLang="ja-JP" dirty="0" smtClean="0">
              <a:solidFill>
                <a:schemeClr val="bg1"/>
              </a:solidFill>
            </a:endParaRPr>
          </a:p>
        </p:txBody>
      </p:sp>
    </p:spTree>
    <p:extLst>
      <p:ext uri="{BB962C8B-B14F-4D97-AF65-F5344CB8AC3E}">
        <p14:creationId xmlns:p14="http://schemas.microsoft.com/office/powerpoint/2010/main" val="4367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solidFill>
                  <a:srgbClr val="F4891E"/>
                </a:solidFill>
                <a:latin typeface="+mj-lt"/>
              </a:rPr>
              <a:t>Genre Analysis as Methodology</a:t>
            </a:r>
            <a:endParaRPr lang="en-US" altLang="ja-JP" sz="4400" dirty="0">
              <a:solidFill>
                <a:srgbClr val="F4891E"/>
              </a:solidFill>
              <a:latin typeface="+mj-lt"/>
            </a:endParaRPr>
          </a:p>
        </p:txBody>
      </p:sp>
      <p:sp>
        <p:nvSpPr>
          <p:cNvPr id="6" name="Rectangle 5"/>
          <p:cNvSpPr/>
          <p:nvPr/>
        </p:nvSpPr>
        <p:spPr>
          <a:xfrm>
            <a:off x="-1" y="1487326"/>
            <a:ext cx="7970193" cy="4221351"/>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pic>
        <p:nvPicPr>
          <p:cNvPr id="7" name="Picture 6" descr="66004_500.gif"/>
          <p:cNvPicPr>
            <a:picLocks noChangeAspect="1"/>
          </p:cNvPicPr>
          <p:nvPr/>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81885" y="5067597"/>
            <a:ext cx="1376613" cy="1376613"/>
          </a:xfrm>
          <a:prstGeom prst="rect">
            <a:avLst/>
          </a:prstGeom>
        </p:spPr>
      </p:pic>
      <p:sp>
        <p:nvSpPr>
          <p:cNvPr id="8" name="Rectangle 7"/>
          <p:cNvSpPr/>
          <p:nvPr/>
        </p:nvSpPr>
        <p:spPr>
          <a:xfrm>
            <a:off x="255909" y="1553695"/>
            <a:ext cx="7486259" cy="4154983"/>
          </a:xfrm>
          <a:prstGeom prst="rect">
            <a:avLst/>
          </a:prstGeom>
        </p:spPr>
        <p:txBody>
          <a:bodyPr wrap="square">
            <a:spAutoFit/>
          </a:bodyPr>
          <a:lstStyle/>
          <a:p>
            <a:pPr marL="0" lvl="1"/>
            <a:r>
              <a:rPr lang="en-US" altLang="ja-JP" sz="2400" dirty="0" smtClean="0">
                <a:solidFill>
                  <a:schemeClr val="bg1"/>
                </a:solidFill>
              </a:rPr>
              <a:t>Genre </a:t>
            </a:r>
            <a:r>
              <a:rPr lang="en-US" altLang="ja-JP" sz="2400" dirty="0">
                <a:solidFill>
                  <a:schemeClr val="bg1"/>
                </a:solidFill>
              </a:rPr>
              <a:t>Analysis allows </a:t>
            </a:r>
            <a:r>
              <a:rPr lang="en-US" altLang="ja-JP" sz="2400" dirty="0" smtClean="0">
                <a:solidFill>
                  <a:schemeClr val="bg1"/>
                </a:solidFill>
              </a:rPr>
              <a:t>students </a:t>
            </a:r>
            <a:r>
              <a:rPr lang="en-US" altLang="ja-JP" sz="2400" dirty="0">
                <a:solidFill>
                  <a:schemeClr val="bg1"/>
                </a:solidFill>
              </a:rPr>
              <a:t>to be able to place a certain genre within the context of its </a:t>
            </a:r>
            <a:r>
              <a:rPr lang="en-US" altLang="ja-JP" sz="2400" dirty="0" smtClean="0">
                <a:solidFill>
                  <a:schemeClr val="bg1"/>
                </a:solidFill>
              </a:rPr>
              <a:t>language community, investigate it, and create new examples within that genre.</a:t>
            </a:r>
          </a:p>
          <a:p>
            <a:pPr marL="0" lvl="1"/>
            <a:r>
              <a:rPr lang="en-US" altLang="ja-JP" sz="1600" dirty="0" smtClean="0">
                <a:solidFill>
                  <a:schemeClr val="bg1"/>
                </a:solidFill>
              </a:rPr>
              <a:t> </a:t>
            </a:r>
          </a:p>
          <a:p>
            <a:pPr marL="342900" lvl="1" indent="-342900">
              <a:buFont typeface="Wingdings" charset="2"/>
              <a:buChar char="l"/>
            </a:pPr>
            <a:r>
              <a:rPr lang="en-US" altLang="ja-JP" sz="2400" dirty="0">
                <a:solidFill>
                  <a:schemeClr val="bg1"/>
                </a:solidFill>
              </a:rPr>
              <a:t>W</a:t>
            </a:r>
            <a:r>
              <a:rPr lang="en-US" altLang="ja-JP" sz="2400" dirty="0" smtClean="0">
                <a:solidFill>
                  <a:schemeClr val="bg1"/>
                </a:solidFill>
              </a:rPr>
              <a:t>hat </a:t>
            </a:r>
            <a:r>
              <a:rPr lang="en-US" altLang="ja-JP" sz="2400" dirty="0">
                <a:solidFill>
                  <a:schemeClr val="bg1"/>
                </a:solidFill>
              </a:rPr>
              <a:t>purpose does it </a:t>
            </a:r>
            <a:r>
              <a:rPr lang="en-US" altLang="ja-JP" sz="2400" dirty="0" smtClean="0">
                <a:solidFill>
                  <a:schemeClr val="bg1"/>
                </a:solidFill>
              </a:rPr>
              <a:t>serve</a:t>
            </a:r>
            <a:r>
              <a:rPr lang="en-US" altLang="ja-JP" sz="2400" dirty="0">
                <a:solidFill>
                  <a:schemeClr val="bg1"/>
                </a:solidFill>
              </a:rPr>
              <a:t>?</a:t>
            </a:r>
            <a:r>
              <a:rPr lang="en-US" altLang="ja-JP" sz="2400" dirty="0" smtClean="0">
                <a:solidFill>
                  <a:schemeClr val="bg1"/>
                </a:solidFill>
              </a:rPr>
              <a:t>  </a:t>
            </a:r>
            <a:endParaRPr lang="en-US" altLang="ja-JP" sz="2400" dirty="0">
              <a:solidFill>
                <a:schemeClr val="bg1"/>
              </a:solidFill>
            </a:endParaRPr>
          </a:p>
          <a:p>
            <a:pPr marL="342900" lvl="1" indent="-342900">
              <a:buFont typeface="Wingdings" charset="2"/>
              <a:buChar char="l"/>
            </a:pPr>
            <a:r>
              <a:rPr lang="en-US" altLang="ja-JP" sz="2400" dirty="0" smtClean="0">
                <a:solidFill>
                  <a:schemeClr val="bg1"/>
                </a:solidFill>
              </a:rPr>
              <a:t>What </a:t>
            </a:r>
            <a:r>
              <a:rPr lang="en-US" altLang="ja-JP" sz="2400" dirty="0">
                <a:solidFill>
                  <a:schemeClr val="bg1"/>
                </a:solidFill>
              </a:rPr>
              <a:t>is the </a:t>
            </a:r>
            <a:r>
              <a:rPr lang="en-US" altLang="ja-JP" sz="2400" dirty="0" smtClean="0">
                <a:solidFill>
                  <a:schemeClr val="bg1"/>
                </a:solidFill>
              </a:rPr>
              <a:t>macrostructure</a:t>
            </a:r>
            <a:r>
              <a:rPr lang="en-US" altLang="ja-JP" sz="2400" dirty="0" smtClean="0">
                <a:solidFill>
                  <a:schemeClr val="bg1"/>
                </a:solidFill>
              </a:rPr>
              <a:t>?</a:t>
            </a:r>
          </a:p>
          <a:p>
            <a:pPr marL="342900" lvl="1" indent="-342900">
              <a:buFont typeface="Wingdings" charset="2"/>
              <a:buChar char="l"/>
            </a:pPr>
            <a:r>
              <a:rPr lang="en-US" altLang="ja-JP" sz="2400" dirty="0">
                <a:solidFill>
                  <a:schemeClr val="bg1"/>
                </a:solidFill>
              </a:rPr>
              <a:t>W</a:t>
            </a:r>
            <a:r>
              <a:rPr lang="en-US" altLang="ja-JP" sz="2400" dirty="0" smtClean="0">
                <a:solidFill>
                  <a:schemeClr val="bg1"/>
                </a:solidFill>
              </a:rPr>
              <a:t>hat </a:t>
            </a:r>
            <a:r>
              <a:rPr lang="en-US" altLang="ja-JP" sz="2400" dirty="0">
                <a:solidFill>
                  <a:schemeClr val="bg1"/>
                </a:solidFill>
              </a:rPr>
              <a:t>is the </a:t>
            </a:r>
            <a:r>
              <a:rPr lang="en-US" altLang="ja-JP" sz="2400" dirty="0" smtClean="0">
                <a:solidFill>
                  <a:schemeClr val="bg1"/>
                </a:solidFill>
              </a:rPr>
              <a:t>microstructure?</a:t>
            </a:r>
          </a:p>
          <a:p>
            <a:pPr marL="342900" lvl="1" indent="-342900">
              <a:buFont typeface="Wingdings" charset="2"/>
              <a:buChar char="l"/>
            </a:pPr>
            <a:r>
              <a:rPr lang="en-US" altLang="ja-JP" sz="2400" dirty="0">
                <a:solidFill>
                  <a:schemeClr val="bg1"/>
                </a:solidFill>
              </a:rPr>
              <a:t>H</a:t>
            </a:r>
            <a:r>
              <a:rPr lang="en-US" altLang="ja-JP" sz="2400" dirty="0" smtClean="0">
                <a:solidFill>
                  <a:schemeClr val="bg1"/>
                </a:solidFill>
              </a:rPr>
              <a:t>ow </a:t>
            </a:r>
            <a:r>
              <a:rPr lang="en-US" altLang="ja-JP" sz="2400" dirty="0">
                <a:solidFill>
                  <a:schemeClr val="bg1"/>
                </a:solidFill>
              </a:rPr>
              <a:t>does the structure work to achieve the communicative purpose of the genre?   </a:t>
            </a:r>
            <a:endParaRPr lang="en-US" altLang="ja-JP" sz="2400" dirty="0" smtClean="0">
              <a:solidFill>
                <a:schemeClr val="bg1"/>
              </a:solidFill>
            </a:endParaRPr>
          </a:p>
          <a:p>
            <a:pPr marL="342900" lvl="1" indent="-342900">
              <a:buFont typeface="Wingdings" charset="2"/>
              <a:buChar char="l"/>
            </a:pPr>
            <a:r>
              <a:rPr lang="en-US" altLang="ja-JP" sz="2400" dirty="0" smtClean="0">
                <a:solidFill>
                  <a:schemeClr val="bg1"/>
                </a:solidFill>
              </a:rPr>
              <a:t>How </a:t>
            </a:r>
            <a:r>
              <a:rPr lang="en-US" altLang="ja-JP" sz="2400" dirty="0">
                <a:solidFill>
                  <a:schemeClr val="bg1"/>
                </a:solidFill>
              </a:rPr>
              <a:t>does this genre compare to other genres</a:t>
            </a:r>
            <a:r>
              <a:rPr lang="en-US" altLang="ja-JP" sz="2400" dirty="0" smtClean="0">
                <a:solidFill>
                  <a:schemeClr val="bg1"/>
                </a:solidFill>
              </a:rPr>
              <a:t>?</a:t>
            </a:r>
            <a:endParaRPr lang="ja-JP" altLang="en-US" sz="2400" dirty="0">
              <a:solidFill>
                <a:schemeClr val="bg1"/>
              </a:solidFill>
            </a:endParaRPr>
          </a:p>
        </p:txBody>
      </p:sp>
      <p:sp>
        <p:nvSpPr>
          <p:cNvPr id="2" name="Rectangle 1"/>
          <p:cNvSpPr/>
          <p:nvPr/>
        </p:nvSpPr>
        <p:spPr>
          <a:xfrm>
            <a:off x="2772475" y="6367265"/>
            <a:ext cx="6066725" cy="307777"/>
          </a:xfrm>
          <a:prstGeom prst="rect">
            <a:avLst/>
          </a:prstGeom>
        </p:spPr>
        <p:txBody>
          <a:bodyPr wrap="square">
            <a:spAutoFit/>
          </a:bodyPr>
          <a:lstStyle/>
          <a:p>
            <a:pPr marL="0" lvl="1" algn="r"/>
            <a:r>
              <a:rPr lang="en-US" altLang="ja-JP" sz="1400" dirty="0" smtClean="0">
                <a:solidFill>
                  <a:schemeClr val="bg1"/>
                </a:solidFill>
              </a:rPr>
              <a:t>(adapted from </a:t>
            </a:r>
            <a:r>
              <a:rPr lang="en-US" altLang="ja-JP" sz="1400" dirty="0" err="1" smtClean="0">
                <a:solidFill>
                  <a:schemeClr val="bg1"/>
                </a:solidFill>
              </a:rPr>
              <a:t>Huttner</a:t>
            </a:r>
            <a:r>
              <a:rPr lang="en-US" altLang="ja-JP" sz="1400" dirty="0" smtClean="0">
                <a:solidFill>
                  <a:schemeClr val="bg1"/>
                </a:solidFill>
              </a:rPr>
              <a:t> </a:t>
            </a:r>
            <a:r>
              <a:rPr lang="en-US" altLang="ja-JP" sz="1400" dirty="0">
                <a:solidFill>
                  <a:schemeClr val="bg1"/>
                </a:solidFill>
              </a:rPr>
              <a:t>et al. </a:t>
            </a:r>
            <a:r>
              <a:rPr lang="en-US" altLang="ja-JP" sz="1400" dirty="0" smtClean="0">
                <a:solidFill>
                  <a:schemeClr val="bg1"/>
                </a:solidFill>
              </a:rPr>
              <a:t>2009, Swales 1990)</a:t>
            </a:r>
            <a:endParaRPr lang="en-US" altLang="ja-JP" sz="1400" dirty="0">
              <a:solidFill>
                <a:schemeClr val="bg1"/>
              </a:solidFill>
            </a:endParaRPr>
          </a:p>
        </p:txBody>
      </p:sp>
      <p:sp>
        <p:nvSpPr>
          <p:cNvPr id="3" name="TextBox 2"/>
          <p:cNvSpPr txBox="1"/>
          <p:nvPr/>
        </p:nvSpPr>
        <p:spPr>
          <a:xfrm rot="452622">
            <a:off x="5626710" y="2985705"/>
            <a:ext cx="3310351" cy="1631216"/>
          </a:xfrm>
          <a:prstGeom prst="rect">
            <a:avLst/>
          </a:prstGeom>
          <a:noFill/>
        </p:spPr>
        <p:txBody>
          <a:bodyPr wrap="square" rtlCol="0">
            <a:spAutoFit/>
          </a:bodyPr>
          <a:lstStyle/>
          <a:p>
            <a:pPr algn="ctr"/>
            <a:r>
              <a:rPr lang="en-US" altLang="ja-JP" sz="2000" dirty="0" smtClean="0">
                <a:solidFill>
                  <a:srgbClr val="FFFF00"/>
                </a:solidFill>
                <a:latin typeface="Handwriting - Dakota"/>
                <a:cs typeface="Handwriting - Dakota"/>
              </a:rPr>
              <a:t>Past proponents of Genre Analysis have focused on academic and business models of genre.</a:t>
            </a:r>
            <a:endParaRPr kumimoji="1" lang="ja-JP" altLang="en-US" sz="2000" dirty="0">
              <a:solidFill>
                <a:srgbClr val="FFFF00"/>
              </a:solidFill>
              <a:latin typeface="Handwriting - Dakota"/>
              <a:cs typeface="Handwriting - Dakota"/>
            </a:endParaRPr>
          </a:p>
        </p:txBody>
      </p:sp>
    </p:spTree>
    <p:extLst>
      <p:ext uri="{BB962C8B-B14F-4D97-AF65-F5344CB8AC3E}">
        <p14:creationId xmlns:p14="http://schemas.microsoft.com/office/powerpoint/2010/main" val="82667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70068"/>
            <a:ext cx="3008313" cy="4539351"/>
          </a:xfrm>
        </p:spPr>
        <p:txBody>
          <a:bodyPr anchor="t">
            <a:normAutofit fontScale="90000"/>
          </a:bodyPr>
          <a:lstStyle/>
          <a:p>
            <a:pPr algn="ctr"/>
            <a:r>
              <a:rPr kumimoji="1" lang="en-US" altLang="ja-JP" sz="2200" dirty="0" smtClean="0"/>
              <a:t>Job Applications</a:t>
            </a:r>
            <a:br>
              <a:rPr kumimoji="1" lang="en-US" altLang="ja-JP" sz="2200" dirty="0" smtClean="0"/>
            </a:br>
            <a:r>
              <a:rPr lang="en-US" altLang="ja-JP" sz="1800" b="0" dirty="0" smtClean="0">
                <a:solidFill>
                  <a:schemeClr val="accent1"/>
                </a:solidFill>
              </a:rPr>
              <a:t>Lesson</a:t>
            </a:r>
            <a:r>
              <a:rPr lang="en-US" altLang="ja-JP" dirty="0" smtClean="0"/>
              <a:t/>
            </a:r>
            <a:br>
              <a:rPr lang="en-US" altLang="ja-JP" dirty="0" smtClean="0"/>
            </a:br>
            <a:r>
              <a:rPr lang="en-US" altLang="ja-JP" dirty="0"/>
              <a:t/>
            </a:r>
            <a:br>
              <a:rPr lang="en-US" altLang="ja-JP" dirty="0"/>
            </a:br>
            <a:r>
              <a:rPr lang="en-US" altLang="ja-JP" sz="2200" dirty="0" smtClean="0"/>
              <a:t>“Life Skills” English</a:t>
            </a:r>
            <a:r>
              <a:rPr lang="en-US" altLang="ja-JP" dirty="0" smtClean="0"/>
              <a:t/>
            </a:r>
            <a:br>
              <a:rPr lang="en-US" altLang="ja-JP" dirty="0" smtClean="0"/>
            </a:br>
            <a:r>
              <a:rPr lang="en-US" altLang="ja-JP" sz="1800" b="0" dirty="0" smtClean="0">
                <a:solidFill>
                  <a:srgbClr val="F4891E"/>
                </a:solidFill>
              </a:rPr>
              <a:t>Class</a:t>
            </a:r>
            <a:r>
              <a:rPr lang="en-US" altLang="ja-JP" dirty="0" smtClean="0">
                <a:solidFill>
                  <a:srgbClr val="F4891E"/>
                </a:solidFill>
              </a:rPr>
              <a:t/>
            </a:r>
            <a:br>
              <a:rPr lang="en-US" altLang="ja-JP" dirty="0" smtClean="0">
                <a:solidFill>
                  <a:srgbClr val="F4891E"/>
                </a:solidFill>
              </a:rPr>
            </a:br>
            <a:r>
              <a:rPr lang="en-US" altLang="ja-JP" dirty="0"/>
              <a:t/>
            </a:r>
            <a:br>
              <a:rPr lang="en-US" altLang="ja-JP" dirty="0"/>
            </a:br>
            <a:r>
              <a:rPr lang="en-US" altLang="ja-JP" sz="2200" dirty="0" smtClean="0"/>
              <a:t>90 minutes</a:t>
            </a:r>
            <a:br>
              <a:rPr lang="en-US" altLang="ja-JP" sz="2200" dirty="0" smtClean="0"/>
            </a:br>
            <a:r>
              <a:rPr lang="en-US" altLang="ja-JP" sz="1800" b="0" dirty="0" smtClean="0">
                <a:solidFill>
                  <a:srgbClr val="F4891E"/>
                </a:solidFill>
              </a:rPr>
              <a:t>Duration</a:t>
            </a:r>
            <a:r>
              <a:rPr lang="en-US" altLang="ja-JP" sz="1800" b="0" dirty="0" smtClean="0"/>
              <a:t/>
            </a:r>
            <a:br>
              <a:rPr lang="en-US" altLang="ja-JP" sz="1800" b="0" dirty="0" smtClean="0"/>
            </a:br>
            <a:r>
              <a:rPr lang="en-US" altLang="ja-JP" dirty="0"/>
              <a:t/>
            </a:r>
            <a:br>
              <a:rPr lang="en-US" altLang="ja-JP" dirty="0"/>
            </a:br>
            <a:r>
              <a:rPr lang="en-US" altLang="ja-JP" sz="2200" dirty="0" smtClean="0"/>
              <a:t>ESP program for adult migrant population in downtown Honolulu.  Beginning to low-intermediate learners.</a:t>
            </a:r>
            <a:br>
              <a:rPr lang="en-US" altLang="ja-JP" sz="2200" dirty="0" smtClean="0"/>
            </a:br>
            <a:r>
              <a:rPr lang="en-US" altLang="ja-JP" sz="1800" b="0" dirty="0" smtClean="0">
                <a:solidFill>
                  <a:srgbClr val="F4891E"/>
                </a:solidFill>
              </a:rPr>
              <a:t>Context</a:t>
            </a:r>
            <a:r>
              <a:rPr lang="en-US" altLang="ja-JP" sz="1800" b="0" dirty="0" smtClean="0"/>
              <a:t/>
            </a:r>
            <a:br>
              <a:rPr lang="en-US" altLang="ja-JP" sz="1800" b="0" dirty="0" smtClean="0"/>
            </a:br>
            <a:endParaRPr kumimoji="1" lang="ja-JP" altLang="en-US" sz="1800" b="0" dirty="0"/>
          </a:p>
        </p:txBody>
      </p:sp>
      <p:sp>
        <p:nvSpPr>
          <p:cNvPr id="5" name="Title 1"/>
          <p:cNvSpPr txBox="1">
            <a:spLocks/>
          </p:cNvSpPr>
          <p:nvPr/>
        </p:nvSpPr>
        <p:spPr>
          <a:xfrm>
            <a:off x="228600" y="2469"/>
            <a:ext cx="3008313" cy="894002"/>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solidFill>
                  <a:srgbClr val="F79646"/>
                </a:solidFill>
              </a:rPr>
              <a:t>Lesson Plan</a:t>
            </a:r>
            <a:endParaRPr lang="ja-JP" altLang="en-US" sz="4400" dirty="0">
              <a:solidFill>
                <a:srgbClr val="F79646"/>
              </a:solidFill>
            </a:endParaRPr>
          </a:p>
        </p:txBody>
      </p:sp>
      <p:sp>
        <p:nvSpPr>
          <p:cNvPr id="7" name="Text Box 5"/>
          <p:cNvSpPr txBox="1"/>
          <p:nvPr/>
        </p:nvSpPr>
        <p:spPr>
          <a:xfrm>
            <a:off x="4093882" y="2837094"/>
            <a:ext cx="4497294" cy="3840302"/>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55880">
              <a:spcBef>
                <a:spcPts val="0"/>
              </a:spcBef>
              <a:spcAft>
                <a:spcPts val="0"/>
              </a:spcAft>
            </a:pPr>
            <a:r>
              <a:rPr lang="en-US" sz="2800" b="1" dirty="0">
                <a:solidFill>
                  <a:srgbClr val="FFFFFF"/>
                </a:solidFill>
                <a:effectLst/>
                <a:latin typeface="Arial"/>
                <a:ea typeface="MS ??"/>
                <a:cs typeface="Cordia New"/>
              </a:rPr>
              <a:t>Learning </a:t>
            </a:r>
            <a:r>
              <a:rPr lang="en-US" sz="2800" b="1" dirty="0" smtClean="0">
                <a:solidFill>
                  <a:srgbClr val="FFFFFF"/>
                </a:solidFill>
                <a:effectLst/>
                <a:latin typeface="Arial"/>
                <a:ea typeface="MS ??"/>
                <a:cs typeface="Cordia New"/>
              </a:rPr>
              <a:t>Objectives</a:t>
            </a:r>
            <a:endParaRPr lang="en-US" sz="2800" dirty="0">
              <a:solidFill>
                <a:srgbClr val="FFFFFF"/>
              </a:solidFill>
              <a:effectLst/>
              <a:ea typeface="MS ??"/>
              <a:cs typeface="Cordia New"/>
            </a:endParaRPr>
          </a:p>
          <a:p>
            <a:pPr marL="0" marR="55880">
              <a:spcBef>
                <a:spcPts val="0"/>
              </a:spcBef>
              <a:spcAft>
                <a:spcPts val="0"/>
              </a:spcAft>
            </a:pPr>
            <a:endParaRPr lang="en-US" sz="2000" b="1" dirty="0" smtClean="0">
              <a:solidFill>
                <a:srgbClr val="FFFFFF"/>
              </a:solidFill>
              <a:effectLst/>
              <a:latin typeface="Arial"/>
              <a:ea typeface="MS ??"/>
              <a:cs typeface="Cordia New"/>
            </a:endParaRPr>
          </a:p>
          <a:p>
            <a:pPr marL="114300" marR="55880" indent="-114300">
              <a:spcBef>
                <a:spcPts val="0"/>
              </a:spcBef>
              <a:spcAft>
                <a:spcPts val="0"/>
              </a:spcAft>
            </a:pPr>
            <a:r>
              <a:rPr lang="en-US" sz="2000" b="1" dirty="0" smtClean="0">
                <a:solidFill>
                  <a:srgbClr val="FFFFFF"/>
                </a:solidFill>
                <a:effectLst/>
                <a:latin typeface="Arial"/>
                <a:ea typeface="MS ??"/>
                <a:cs typeface="Cordia New"/>
              </a:rPr>
              <a:t>The Students </a:t>
            </a:r>
            <a:r>
              <a:rPr lang="en-US" sz="2000" b="1" dirty="0">
                <a:solidFill>
                  <a:srgbClr val="FFFFFF"/>
                </a:solidFill>
                <a:latin typeface="Arial"/>
                <a:ea typeface="MS ??"/>
                <a:cs typeface="Cordia New"/>
              </a:rPr>
              <a:t>W</a:t>
            </a:r>
            <a:r>
              <a:rPr lang="en-US" sz="2000" b="1" dirty="0" smtClean="0">
                <a:solidFill>
                  <a:srgbClr val="FFFFFF"/>
                </a:solidFill>
                <a:effectLst/>
                <a:latin typeface="Arial"/>
                <a:ea typeface="MS ??"/>
                <a:cs typeface="Cordia New"/>
              </a:rPr>
              <a:t>ill</a:t>
            </a:r>
            <a:r>
              <a:rPr lang="en-US" sz="2000" b="1" dirty="0">
                <a:solidFill>
                  <a:srgbClr val="FFFFFF"/>
                </a:solidFill>
                <a:effectLst/>
                <a:latin typeface="Arial"/>
                <a:ea typeface="MS ??"/>
                <a:cs typeface="Cordia New"/>
              </a:rPr>
              <a:t>:</a:t>
            </a:r>
            <a:endParaRPr lang="en-US" sz="3600" b="1" dirty="0">
              <a:solidFill>
                <a:srgbClr val="FFFFFF"/>
              </a:solidFill>
              <a:effectLst/>
              <a:ea typeface="MS ??"/>
              <a:cs typeface="Cordia New"/>
            </a:endParaRPr>
          </a:p>
          <a:p>
            <a:pPr marL="268288" marR="55880" lvl="0" indent="-268288">
              <a:lnSpc>
                <a:spcPct val="115000"/>
              </a:lnSpc>
              <a:spcBef>
                <a:spcPts val="0"/>
              </a:spcBef>
              <a:spcAft>
                <a:spcPts val="1000"/>
              </a:spcAft>
              <a:buFont typeface="Wingdings" charset="2"/>
              <a:buChar char="l"/>
            </a:pPr>
            <a:r>
              <a:rPr lang="en-US" b="1" dirty="0">
                <a:solidFill>
                  <a:schemeClr val="accent6"/>
                </a:solidFill>
                <a:latin typeface="Arial"/>
                <a:ea typeface="Times New Roman"/>
              </a:rPr>
              <a:t>I</a:t>
            </a:r>
            <a:r>
              <a:rPr lang="en-US" b="1" dirty="0" smtClean="0">
                <a:solidFill>
                  <a:schemeClr val="accent6"/>
                </a:solidFill>
                <a:effectLst/>
                <a:latin typeface="Arial"/>
                <a:ea typeface="Times New Roman"/>
              </a:rPr>
              <a:t>dentify </a:t>
            </a:r>
            <a:r>
              <a:rPr lang="en-US" b="1" dirty="0">
                <a:solidFill>
                  <a:schemeClr val="accent6"/>
                </a:solidFill>
                <a:effectLst/>
                <a:latin typeface="Arial"/>
                <a:ea typeface="Times New Roman"/>
              </a:rPr>
              <a:t>common features of job applications.</a:t>
            </a:r>
            <a:endParaRPr lang="en-US" sz="4400" b="1" dirty="0">
              <a:solidFill>
                <a:schemeClr val="accent6"/>
              </a:solidFill>
              <a:effectLst/>
              <a:ea typeface="Times New Roman"/>
            </a:endParaRPr>
          </a:p>
          <a:p>
            <a:pPr marL="268288" marR="55880" lvl="0" indent="-268288">
              <a:lnSpc>
                <a:spcPct val="115000"/>
              </a:lnSpc>
              <a:spcBef>
                <a:spcPts val="0"/>
              </a:spcBef>
              <a:spcAft>
                <a:spcPts val="1000"/>
              </a:spcAft>
              <a:buFont typeface="Wingdings" charset="2"/>
              <a:buChar char="l"/>
            </a:pPr>
            <a:r>
              <a:rPr lang="en-US" b="1" dirty="0">
                <a:solidFill>
                  <a:schemeClr val="accent6"/>
                </a:solidFill>
                <a:effectLst/>
                <a:latin typeface="Arial"/>
                <a:ea typeface="Times New Roman"/>
              </a:rPr>
              <a:t>Fill-out a job application form using personal </a:t>
            </a:r>
            <a:r>
              <a:rPr lang="en-US" b="1" dirty="0" smtClean="0">
                <a:solidFill>
                  <a:schemeClr val="accent6"/>
                </a:solidFill>
                <a:effectLst/>
                <a:latin typeface="Arial"/>
                <a:ea typeface="Times New Roman"/>
              </a:rPr>
              <a:t>information.</a:t>
            </a:r>
            <a:endParaRPr lang="en-US" sz="4400" b="1" dirty="0">
              <a:solidFill>
                <a:schemeClr val="accent6"/>
              </a:solidFill>
              <a:effectLst/>
              <a:ea typeface="Times New Roman"/>
            </a:endParaRPr>
          </a:p>
          <a:p>
            <a:pPr marL="268288" marR="55880" lvl="0" indent="-268288">
              <a:lnSpc>
                <a:spcPct val="115000"/>
              </a:lnSpc>
              <a:spcBef>
                <a:spcPts val="0"/>
              </a:spcBef>
              <a:spcAft>
                <a:spcPts val="1000"/>
              </a:spcAft>
              <a:buFont typeface="Wingdings" charset="2"/>
              <a:buChar char="l"/>
            </a:pPr>
            <a:r>
              <a:rPr lang="en-US" sz="1600" dirty="0">
                <a:solidFill>
                  <a:srgbClr val="FFFFFF"/>
                </a:solidFill>
                <a:effectLst/>
                <a:latin typeface="Arial"/>
                <a:ea typeface="Times New Roman"/>
              </a:rPr>
              <a:t>Use strategies, i.e., dictionary, context clues, etc., to determine the meanings of unknown </a:t>
            </a:r>
            <a:r>
              <a:rPr lang="en-US" sz="1600" dirty="0" smtClean="0">
                <a:solidFill>
                  <a:srgbClr val="FFFFFF"/>
                </a:solidFill>
                <a:effectLst/>
                <a:latin typeface="Arial"/>
                <a:ea typeface="Times New Roman"/>
              </a:rPr>
              <a:t>vocabulary </a:t>
            </a:r>
            <a:endParaRPr lang="en-US" sz="4000" dirty="0" smtClean="0">
              <a:solidFill>
                <a:srgbClr val="FFFFFF"/>
              </a:solidFill>
              <a:effectLst/>
              <a:ea typeface="Times New Roman"/>
            </a:endParaRPr>
          </a:p>
          <a:p>
            <a:pPr marL="0" marR="55880">
              <a:spcBef>
                <a:spcPts val="0"/>
              </a:spcBef>
              <a:spcAft>
                <a:spcPts val="0"/>
              </a:spcAft>
            </a:pPr>
            <a:endParaRPr lang="en-US" sz="2400" b="1" dirty="0" smtClean="0">
              <a:solidFill>
                <a:srgbClr val="FFFFFF"/>
              </a:solidFill>
              <a:effectLst/>
              <a:latin typeface="Arial"/>
              <a:ea typeface="MS ??"/>
              <a:cs typeface="Cordia New"/>
            </a:endParaRPr>
          </a:p>
          <a:p>
            <a:pPr marL="0" marR="0">
              <a:spcBef>
                <a:spcPts val="0"/>
              </a:spcBef>
              <a:spcAft>
                <a:spcPts val="0"/>
              </a:spcAft>
            </a:pPr>
            <a:r>
              <a:rPr lang="en-US" sz="2400" dirty="0" smtClean="0">
                <a:effectLst/>
                <a:ea typeface="MS ??"/>
                <a:cs typeface="Cordia New"/>
              </a:rPr>
              <a:t> </a:t>
            </a:r>
            <a:endParaRPr lang="en-US" sz="2400" dirty="0">
              <a:effectLst/>
              <a:ea typeface="MS ??"/>
              <a:cs typeface="Cordia New"/>
            </a:endParaRPr>
          </a:p>
        </p:txBody>
      </p:sp>
      <p:pic>
        <p:nvPicPr>
          <p:cNvPr id="4" name="Picture 3" descr="job-application-form-resized-600-jpg.png"/>
          <p:cNvPicPr>
            <a:picLocks noChangeAspect="1"/>
          </p:cNvPicPr>
          <p:nvPr/>
        </p:nvPicPr>
        <p:blipFill rotWithShape="1">
          <a:blip r:embed="rId2">
            <a:extLst>
              <a:ext uri="{28A0092B-C50C-407E-A947-70E740481C1C}">
                <a14:useLocalDpi xmlns:a14="http://schemas.microsoft.com/office/drawing/2010/main" val="0"/>
              </a:ext>
            </a:extLst>
          </a:blip>
          <a:srcRect l="15371" t="18931" r="4894" b="20936"/>
          <a:stretch/>
        </p:blipFill>
        <p:spPr>
          <a:xfrm rot="708060">
            <a:off x="4588795" y="140018"/>
            <a:ext cx="4001529" cy="2412747"/>
          </a:xfrm>
          <a:prstGeom prst="rect">
            <a:avLst/>
          </a:prstGeom>
          <a:ln w="19050">
            <a:solidFill>
              <a:schemeClr val="tx1"/>
            </a:solidFill>
          </a:ln>
        </p:spPr>
      </p:pic>
    </p:spTree>
    <p:extLst>
      <p:ext uri="{BB962C8B-B14F-4D97-AF65-F5344CB8AC3E}">
        <p14:creationId xmlns:p14="http://schemas.microsoft.com/office/powerpoint/2010/main" val="113853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Callout 11"/>
          <p:cNvSpPr/>
          <p:nvPr/>
        </p:nvSpPr>
        <p:spPr>
          <a:xfrm>
            <a:off x="228600" y="896473"/>
            <a:ext cx="3473588" cy="886844"/>
          </a:xfrm>
          <a:prstGeom prst="rightArrowCallout">
            <a:avLst>
              <a:gd name="adj1" fmla="val 32427"/>
              <a:gd name="adj2" fmla="val 42395"/>
              <a:gd name="adj3" fmla="val 41994"/>
              <a:gd name="adj4" fmla="val 82516"/>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Title 1"/>
          <p:cNvSpPr>
            <a:spLocks noGrp="1"/>
          </p:cNvSpPr>
          <p:nvPr>
            <p:ph type="title"/>
          </p:nvPr>
        </p:nvSpPr>
        <p:spPr>
          <a:xfrm>
            <a:off x="228600" y="896472"/>
            <a:ext cx="3008313" cy="4721410"/>
          </a:xfrm>
        </p:spPr>
        <p:txBody>
          <a:bodyPr anchor="t">
            <a:normAutofit fontScale="90000"/>
          </a:bodyPr>
          <a:lstStyle/>
          <a:p>
            <a:r>
              <a:rPr kumimoji="1" lang="en-US" altLang="ja-JP" sz="1800" dirty="0" smtClean="0">
                <a:solidFill>
                  <a:schemeClr val="accent1">
                    <a:lumMod val="50000"/>
                  </a:schemeClr>
                </a:solidFill>
              </a:rPr>
              <a:t>Warm up:  </a:t>
            </a:r>
            <a:r>
              <a:rPr kumimoji="1" lang="en-US" altLang="ja-JP" sz="1800" b="0" dirty="0" smtClean="0">
                <a:solidFill>
                  <a:schemeClr val="accent1">
                    <a:lumMod val="50000"/>
                  </a:schemeClr>
                </a:solidFill>
              </a:rPr>
              <a:t/>
            </a:r>
            <a:br>
              <a:rPr kumimoji="1" lang="en-US" altLang="ja-JP" sz="1800" b="0" dirty="0" smtClean="0">
                <a:solidFill>
                  <a:schemeClr val="accent1">
                    <a:lumMod val="50000"/>
                  </a:schemeClr>
                </a:solidFill>
              </a:rPr>
            </a:br>
            <a:r>
              <a:rPr lang="en-US" altLang="ja-JP" sz="1800" b="0" dirty="0" smtClean="0"/>
              <a:t>Personal Information Form Wall Race</a:t>
            </a:r>
            <a:br>
              <a:rPr lang="en-US" altLang="ja-JP" sz="1800" b="0" dirty="0" smtClean="0"/>
            </a:br>
            <a:r>
              <a:rPr lang="en-US" altLang="ja-JP" sz="1800" b="0" dirty="0"/>
              <a:t/>
            </a:r>
            <a:br>
              <a:rPr lang="en-US" altLang="ja-JP" sz="1800" b="0" dirty="0"/>
            </a:br>
            <a:r>
              <a:rPr lang="en-US" altLang="ja-JP" sz="1800" dirty="0" smtClean="0">
                <a:solidFill>
                  <a:schemeClr val="accent1"/>
                </a:solidFill>
              </a:rPr>
              <a:t>Vocabulary Review: </a:t>
            </a:r>
            <a:r>
              <a:rPr lang="en-US" altLang="ja-JP" sz="1800" dirty="0" smtClean="0">
                <a:solidFill>
                  <a:schemeClr val="accent1">
                    <a:lumMod val="50000"/>
                  </a:schemeClr>
                </a:solidFill>
              </a:rPr>
              <a:t/>
            </a:r>
            <a:br>
              <a:rPr lang="en-US" altLang="ja-JP" sz="1800" dirty="0" smtClean="0">
                <a:solidFill>
                  <a:schemeClr val="accent1">
                    <a:lumMod val="50000"/>
                  </a:schemeClr>
                </a:solidFill>
              </a:rPr>
            </a:br>
            <a:r>
              <a:rPr lang="en-US" altLang="ja-JP" sz="1800" b="0" dirty="0" smtClean="0"/>
              <a:t>Card Slapping Activity</a:t>
            </a:r>
            <a:br>
              <a:rPr lang="en-US" altLang="ja-JP" sz="1800" b="0" dirty="0" smtClean="0"/>
            </a:br>
            <a:r>
              <a:rPr lang="en-US" altLang="ja-JP" sz="1800" b="0" dirty="0"/>
              <a:t/>
            </a:r>
            <a:br>
              <a:rPr lang="en-US" altLang="ja-JP" sz="1800" b="0" dirty="0"/>
            </a:br>
            <a:r>
              <a:rPr lang="en-US" altLang="ja-JP" sz="1800" dirty="0" smtClean="0">
                <a:solidFill>
                  <a:schemeClr val="accent1"/>
                </a:solidFill>
              </a:rPr>
              <a:t>Introduction to New Content:</a:t>
            </a:r>
            <a:br>
              <a:rPr lang="en-US" altLang="ja-JP" sz="1800" dirty="0" smtClean="0">
                <a:solidFill>
                  <a:schemeClr val="accent1"/>
                </a:solidFill>
              </a:rPr>
            </a:br>
            <a:r>
              <a:rPr lang="en-US" altLang="ja-JP" sz="1800" b="0" dirty="0" smtClean="0"/>
              <a:t>Job Application Genre Analysis</a:t>
            </a:r>
            <a:br>
              <a:rPr lang="en-US" altLang="ja-JP" sz="1800" b="0" dirty="0" smtClean="0"/>
            </a:br>
            <a:r>
              <a:rPr lang="en-US" altLang="ja-JP" sz="1800" b="0" dirty="0"/>
              <a:t/>
            </a:r>
            <a:br>
              <a:rPr lang="en-US" altLang="ja-JP" sz="1800" b="0" dirty="0"/>
            </a:br>
            <a:r>
              <a:rPr lang="en-US" altLang="ja-JP" sz="1800" dirty="0" smtClean="0">
                <a:solidFill>
                  <a:srgbClr val="F4891E"/>
                </a:solidFill>
              </a:rPr>
              <a:t>Skills/Content in Context:</a:t>
            </a:r>
            <a:br>
              <a:rPr lang="en-US" altLang="ja-JP" sz="1800" dirty="0" smtClean="0">
                <a:solidFill>
                  <a:srgbClr val="F4891E"/>
                </a:solidFill>
              </a:rPr>
            </a:br>
            <a:r>
              <a:rPr lang="en-US" altLang="ja-JP" sz="1800" b="0" dirty="0" smtClean="0"/>
              <a:t>Identify specific information from a sample job application</a:t>
            </a:r>
            <a:br>
              <a:rPr lang="en-US" altLang="ja-JP" sz="1800" b="0" dirty="0" smtClean="0"/>
            </a:br>
            <a:r>
              <a:rPr lang="en-US" altLang="ja-JP" sz="1800" b="0" dirty="0"/>
              <a:t/>
            </a:r>
            <a:br>
              <a:rPr lang="en-US" altLang="ja-JP" sz="1800" b="0" dirty="0"/>
            </a:br>
            <a:r>
              <a:rPr lang="en-US" altLang="ja-JP" sz="1800" dirty="0" smtClean="0">
                <a:solidFill>
                  <a:srgbClr val="F4891E"/>
                </a:solidFill>
              </a:rPr>
              <a:t>Synthesis/Production:</a:t>
            </a:r>
            <a:br>
              <a:rPr lang="en-US" altLang="ja-JP" sz="1800" dirty="0" smtClean="0">
                <a:solidFill>
                  <a:srgbClr val="F4891E"/>
                </a:solidFill>
              </a:rPr>
            </a:br>
            <a:r>
              <a:rPr lang="en-US" altLang="ja-JP" sz="1800" b="0" dirty="0" smtClean="0"/>
              <a:t>Complete an actual job application</a:t>
            </a:r>
            <a:endParaRPr kumimoji="1" lang="ja-JP" altLang="en-US" sz="1800" b="0" dirty="0"/>
          </a:p>
        </p:txBody>
      </p:sp>
      <p:sp>
        <p:nvSpPr>
          <p:cNvPr id="5" name="Title 1"/>
          <p:cNvSpPr txBox="1">
            <a:spLocks/>
          </p:cNvSpPr>
          <p:nvPr/>
        </p:nvSpPr>
        <p:spPr>
          <a:xfrm>
            <a:off x="228600" y="2469"/>
            <a:ext cx="3008313" cy="894002"/>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solidFill>
                  <a:srgbClr val="F4891E"/>
                </a:solidFill>
              </a:rPr>
              <a:t>Lesson Plan</a:t>
            </a:r>
            <a:endParaRPr lang="ja-JP" altLang="en-US" sz="4400" dirty="0">
              <a:solidFill>
                <a:srgbClr val="F4891E"/>
              </a:solidFill>
            </a:endParaRPr>
          </a:p>
        </p:txBody>
      </p:sp>
      <p:sp>
        <p:nvSpPr>
          <p:cNvPr id="6" name="Rectangle 5"/>
          <p:cNvSpPr/>
          <p:nvPr/>
        </p:nvSpPr>
        <p:spPr>
          <a:xfrm>
            <a:off x="3891351" y="673683"/>
            <a:ext cx="4918236" cy="5386090"/>
          </a:xfrm>
          <a:prstGeom prst="rect">
            <a:avLst/>
          </a:prstGeom>
        </p:spPr>
        <p:txBody>
          <a:bodyPr wrap="square">
            <a:spAutoFit/>
          </a:bodyPr>
          <a:lstStyle/>
          <a:p>
            <a:pPr marL="365125" indent="-365125"/>
            <a:r>
              <a:rPr lang="en-US" altLang="ja-JP" sz="2400" dirty="0">
                <a:solidFill>
                  <a:schemeClr val="bg1"/>
                </a:solidFill>
              </a:rPr>
              <a:t>•</a:t>
            </a:r>
            <a:r>
              <a:rPr lang="en-US" altLang="ja-JP" sz="2000" dirty="0">
                <a:solidFill>
                  <a:schemeClr val="bg1"/>
                </a:solidFill>
              </a:rPr>
              <a:t>	Before class, the teacher will have prepared 7 pieces of paper with different bits of information about a fictional person.  The teacher will tape these pieces of paper around the room</a:t>
            </a:r>
            <a:r>
              <a:rPr lang="en-US" altLang="ja-JP" sz="2000" dirty="0" smtClean="0">
                <a:solidFill>
                  <a:schemeClr val="bg1"/>
                </a:solidFill>
              </a:rPr>
              <a:t>.</a:t>
            </a:r>
          </a:p>
          <a:p>
            <a:pPr marL="365125" indent="-365125"/>
            <a:endParaRPr lang="en-US" altLang="ja-JP" sz="2000" dirty="0">
              <a:solidFill>
                <a:schemeClr val="bg1"/>
              </a:solidFill>
            </a:endParaRPr>
          </a:p>
          <a:p>
            <a:pPr marL="365125" indent="-365125"/>
            <a:r>
              <a:rPr lang="en-US" altLang="ja-JP" sz="2000" dirty="0">
                <a:solidFill>
                  <a:schemeClr val="bg1"/>
                </a:solidFill>
              </a:rPr>
              <a:t>•	Students will make pairs.  Teacher will give each pair a handout with a blank information form on it</a:t>
            </a:r>
            <a:r>
              <a:rPr lang="en-US" altLang="ja-JP" sz="2000" dirty="0" smtClean="0">
                <a:solidFill>
                  <a:schemeClr val="bg1"/>
                </a:solidFill>
              </a:rPr>
              <a:t>.</a:t>
            </a:r>
          </a:p>
          <a:p>
            <a:pPr marL="365125" indent="-365125"/>
            <a:endParaRPr lang="en-US" altLang="ja-JP" sz="2000" dirty="0">
              <a:solidFill>
                <a:schemeClr val="bg1"/>
              </a:solidFill>
            </a:endParaRPr>
          </a:p>
          <a:p>
            <a:pPr marL="365125" indent="-365125"/>
            <a:r>
              <a:rPr lang="en-US" altLang="ja-JP" sz="2000" dirty="0">
                <a:solidFill>
                  <a:schemeClr val="bg1"/>
                </a:solidFill>
              </a:rPr>
              <a:t>•	Using the 7 sheets of paper around the room, the pair must work together to fill the information into the matching fields on the information form</a:t>
            </a:r>
            <a:r>
              <a:rPr lang="en-US" altLang="ja-JP" sz="2000" dirty="0" smtClean="0">
                <a:solidFill>
                  <a:schemeClr val="bg1"/>
                </a:solidFill>
              </a:rPr>
              <a:t>.  </a:t>
            </a:r>
            <a:r>
              <a:rPr lang="en-US" altLang="ja-JP" sz="2000" dirty="0">
                <a:solidFill>
                  <a:schemeClr val="bg1"/>
                </a:solidFill>
              </a:rPr>
              <a:t>T</a:t>
            </a:r>
            <a:r>
              <a:rPr lang="en-US" altLang="ja-JP" sz="2000" dirty="0" smtClean="0">
                <a:solidFill>
                  <a:schemeClr val="bg1"/>
                </a:solidFill>
              </a:rPr>
              <a:t>he </a:t>
            </a:r>
            <a:r>
              <a:rPr lang="en-US" altLang="ja-JP" sz="2000" dirty="0">
                <a:solidFill>
                  <a:schemeClr val="bg1"/>
                </a:solidFill>
              </a:rPr>
              <a:t>form can be required to remain at a central location so that students have to use their memories to fill-out the form</a:t>
            </a:r>
            <a:r>
              <a:rPr lang="en-US" altLang="ja-JP" sz="2000" dirty="0" smtClean="0">
                <a:solidFill>
                  <a:schemeClr val="bg1"/>
                </a:solidFill>
              </a:rPr>
              <a:t>.</a:t>
            </a:r>
          </a:p>
        </p:txBody>
      </p:sp>
    </p:spTree>
    <p:extLst>
      <p:ext uri="{BB962C8B-B14F-4D97-AF65-F5344CB8AC3E}">
        <p14:creationId xmlns:p14="http://schemas.microsoft.com/office/powerpoint/2010/main" val="36915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Callout 11"/>
          <p:cNvSpPr/>
          <p:nvPr/>
        </p:nvSpPr>
        <p:spPr>
          <a:xfrm>
            <a:off x="228600" y="1837356"/>
            <a:ext cx="3473588" cy="729540"/>
          </a:xfrm>
          <a:prstGeom prst="rightArrowCallout">
            <a:avLst>
              <a:gd name="adj1" fmla="val 43538"/>
              <a:gd name="adj2" fmla="val 50000"/>
              <a:gd name="adj3" fmla="val 56391"/>
              <a:gd name="adj4" fmla="val 7707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Title 1"/>
          <p:cNvSpPr>
            <a:spLocks noGrp="1"/>
          </p:cNvSpPr>
          <p:nvPr>
            <p:ph type="title"/>
          </p:nvPr>
        </p:nvSpPr>
        <p:spPr>
          <a:xfrm>
            <a:off x="228600" y="896472"/>
            <a:ext cx="3008313" cy="4721410"/>
          </a:xfrm>
        </p:spPr>
        <p:txBody>
          <a:bodyPr anchor="t">
            <a:normAutofit fontScale="90000"/>
          </a:bodyPr>
          <a:lstStyle/>
          <a:p>
            <a:r>
              <a:rPr kumimoji="1" lang="en-US" altLang="ja-JP" sz="1800" dirty="0" smtClean="0">
                <a:solidFill>
                  <a:srgbClr val="F4891E"/>
                </a:solidFill>
              </a:rPr>
              <a:t>Warm up:  </a:t>
            </a:r>
            <a:r>
              <a:rPr kumimoji="1" lang="en-US" altLang="ja-JP" sz="1800" b="0" dirty="0" smtClean="0">
                <a:solidFill>
                  <a:schemeClr val="accent1">
                    <a:lumMod val="50000"/>
                  </a:schemeClr>
                </a:solidFill>
              </a:rPr>
              <a:t/>
            </a:r>
            <a:br>
              <a:rPr kumimoji="1" lang="en-US" altLang="ja-JP" sz="1800" b="0" dirty="0" smtClean="0">
                <a:solidFill>
                  <a:schemeClr val="accent1">
                    <a:lumMod val="50000"/>
                  </a:schemeClr>
                </a:solidFill>
              </a:rPr>
            </a:br>
            <a:r>
              <a:rPr lang="en-US" altLang="ja-JP" sz="1800" b="0" dirty="0" smtClean="0"/>
              <a:t>Personal Information Form Wall Race</a:t>
            </a:r>
            <a:br>
              <a:rPr lang="en-US" altLang="ja-JP" sz="1800" b="0" dirty="0" smtClean="0"/>
            </a:br>
            <a:r>
              <a:rPr lang="en-US" altLang="ja-JP" sz="1800" b="0" dirty="0"/>
              <a:t/>
            </a:r>
            <a:br>
              <a:rPr lang="en-US" altLang="ja-JP" sz="1800" b="0" dirty="0"/>
            </a:br>
            <a:r>
              <a:rPr lang="en-US" altLang="ja-JP" sz="1800" dirty="0" smtClean="0">
                <a:solidFill>
                  <a:schemeClr val="accent1">
                    <a:lumMod val="50000"/>
                  </a:schemeClr>
                </a:solidFill>
              </a:rPr>
              <a:t>Vocabulary Review: </a:t>
            </a:r>
            <a:br>
              <a:rPr lang="en-US" altLang="ja-JP" sz="1800" dirty="0" smtClean="0">
                <a:solidFill>
                  <a:schemeClr val="accent1">
                    <a:lumMod val="50000"/>
                  </a:schemeClr>
                </a:solidFill>
              </a:rPr>
            </a:br>
            <a:r>
              <a:rPr lang="en-US" altLang="ja-JP" sz="1800" b="0" dirty="0" smtClean="0"/>
              <a:t>Card Slapping Activity</a:t>
            </a:r>
            <a:br>
              <a:rPr lang="en-US" altLang="ja-JP" sz="1800" b="0" dirty="0" smtClean="0"/>
            </a:br>
            <a:r>
              <a:rPr lang="en-US" altLang="ja-JP" sz="1800" b="0" dirty="0"/>
              <a:t/>
            </a:r>
            <a:br>
              <a:rPr lang="en-US" altLang="ja-JP" sz="1800" b="0" dirty="0"/>
            </a:br>
            <a:r>
              <a:rPr lang="en-US" altLang="ja-JP" sz="1800" dirty="0" smtClean="0">
                <a:solidFill>
                  <a:schemeClr val="accent1"/>
                </a:solidFill>
              </a:rPr>
              <a:t>Introduction to New Content:</a:t>
            </a:r>
            <a:br>
              <a:rPr lang="en-US" altLang="ja-JP" sz="1800" dirty="0" smtClean="0">
                <a:solidFill>
                  <a:schemeClr val="accent1"/>
                </a:solidFill>
              </a:rPr>
            </a:br>
            <a:r>
              <a:rPr lang="en-US" altLang="ja-JP" sz="1800" b="0" dirty="0" smtClean="0"/>
              <a:t>Job Application Genre Analysis</a:t>
            </a:r>
            <a:br>
              <a:rPr lang="en-US" altLang="ja-JP" sz="1800" b="0" dirty="0" smtClean="0"/>
            </a:br>
            <a:r>
              <a:rPr lang="en-US" altLang="ja-JP" sz="1800" b="0" dirty="0"/>
              <a:t/>
            </a:r>
            <a:br>
              <a:rPr lang="en-US" altLang="ja-JP" sz="1800" b="0" dirty="0"/>
            </a:br>
            <a:r>
              <a:rPr lang="en-US" altLang="ja-JP" sz="1800" dirty="0" smtClean="0">
                <a:solidFill>
                  <a:srgbClr val="F4891E"/>
                </a:solidFill>
              </a:rPr>
              <a:t>Skills/Content in Context:</a:t>
            </a:r>
            <a:br>
              <a:rPr lang="en-US" altLang="ja-JP" sz="1800" dirty="0" smtClean="0">
                <a:solidFill>
                  <a:srgbClr val="F4891E"/>
                </a:solidFill>
              </a:rPr>
            </a:br>
            <a:r>
              <a:rPr lang="en-US" altLang="ja-JP" sz="1800" b="0" dirty="0" smtClean="0"/>
              <a:t>Identify specific information from a sample job application</a:t>
            </a:r>
            <a:br>
              <a:rPr lang="en-US" altLang="ja-JP" sz="1800" b="0" dirty="0" smtClean="0"/>
            </a:br>
            <a:r>
              <a:rPr lang="en-US" altLang="ja-JP" sz="1800" b="0" dirty="0"/>
              <a:t/>
            </a:r>
            <a:br>
              <a:rPr lang="en-US" altLang="ja-JP" sz="1800" b="0" dirty="0"/>
            </a:br>
            <a:r>
              <a:rPr lang="en-US" altLang="ja-JP" sz="1800" dirty="0" smtClean="0">
                <a:solidFill>
                  <a:srgbClr val="F4891E"/>
                </a:solidFill>
              </a:rPr>
              <a:t>Synthesis/Production:</a:t>
            </a:r>
            <a:br>
              <a:rPr lang="en-US" altLang="ja-JP" sz="1800" dirty="0" smtClean="0">
                <a:solidFill>
                  <a:srgbClr val="F4891E"/>
                </a:solidFill>
              </a:rPr>
            </a:br>
            <a:r>
              <a:rPr lang="en-US" altLang="ja-JP" sz="1800" b="0" dirty="0" smtClean="0"/>
              <a:t>Complete an actual job application</a:t>
            </a:r>
            <a:endParaRPr kumimoji="1" lang="ja-JP" altLang="en-US" sz="1800" b="0" dirty="0"/>
          </a:p>
        </p:txBody>
      </p:sp>
      <p:sp>
        <p:nvSpPr>
          <p:cNvPr id="5" name="Title 1"/>
          <p:cNvSpPr txBox="1">
            <a:spLocks/>
          </p:cNvSpPr>
          <p:nvPr/>
        </p:nvSpPr>
        <p:spPr>
          <a:xfrm>
            <a:off x="228600" y="2469"/>
            <a:ext cx="3008313" cy="894002"/>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solidFill>
                  <a:srgbClr val="F4891E"/>
                </a:solidFill>
              </a:rPr>
              <a:t>Lesson Plan</a:t>
            </a:r>
            <a:endParaRPr lang="ja-JP" altLang="en-US" sz="4400" dirty="0">
              <a:solidFill>
                <a:srgbClr val="F4891E"/>
              </a:solidFill>
            </a:endParaRPr>
          </a:p>
        </p:txBody>
      </p:sp>
      <p:sp>
        <p:nvSpPr>
          <p:cNvPr id="6" name="Rectangle 5"/>
          <p:cNvSpPr/>
          <p:nvPr/>
        </p:nvSpPr>
        <p:spPr>
          <a:xfrm>
            <a:off x="3891351" y="673683"/>
            <a:ext cx="4918236" cy="5632311"/>
          </a:xfrm>
          <a:prstGeom prst="rect">
            <a:avLst/>
          </a:prstGeom>
        </p:spPr>
        <p:txBody>
          <a:bodyPr wrap="square">
            <a:spAutoFit/>
          </a:bodyPr>
          <a:lstStyle/>
          <a:p>
            <a:pPr marL="269875" indent="-269875"/>
            <a:r>
              <a:rPr lang="en-US" altLang="ja-JP" sz="2000" dirty="0">
                <a:solidFill>
                  <a:schemeClr val="bg1"/>
                </a:solidFill>
              </a:rPr>
              <a:t>•	Before class, the teacher will have prepared sets of 12 cards each with a picture of a different </a:t>
            </a:r>
            <a:r>
              <a:rPr lang="en-US" altLang="ja-JP" sz="2000" dirty="0" smtClean="0">
                <a:solidFill>
                  <a:schemeClr val="bg1"/>
                </a:solidFill>
              </a:rPr>
              <a:t>job.</a:t>
            </a:r>
          </a:p>
          <a:p>
            <a:pPr marL="269875" indent="-269875"/>
            <a:endParaRPr lang="en-US" altLang="ja-JP" sz="2000" dirty="0">
              <a:solidFill>
                <a:schemeClr val="bg1"/>
              </a:solidFill>
            </a:endParaRPr>
          </a:p>
          <a:p>
            <a:pPr marL="269875" indent="-269875"/>
            <a:r>
              <a:rPr lang="en-US" altLang="ja-JP" sz="2000" dirty="0">
                <a:solidFill>
                  <a:schemeClr val="bg1"/>
                </a:solidFill>
              </a:rPr>
              <a:t>•	The students will form groups of two or three.  Teacher will give each group a set of the cards</a:t>
            </a:r>
            <a:r>
              <a:rPr lang="en-US" altLang="ja-JP" sz="2000" dirty="0" smtClean="0">
                <a:solidFill>
                  <a:schemeClr val="bg1"/>
                </a:solidFill>
              </a:rPr>
              <a:t>.</a:t>
            </a:r>
          </a:p>
          <a:p>
            <a:pPr marL="269875" indent="-269875"/>
            <a:endParaRPr lang="en-US" altLang="ja-JP" sz="2000" dirty="0">
              <a:solidFill>
                <a:schemeClr val="bg1"/>
              </a:solidFill>
            </a:endParaRPr>
          </a:p>
          <a:p>
            <a:pPr marL="269875" indent="-269875"/>
            <a:r>
              <a:rPr lang="en-US" altLang="ja-JP" sz="2000" dirty="0">
                <a:solidFill>
                  <a:schemeClr val="bg1"/>
                </a:solidFill>
              </a:rPr>
              <a:t>•	Students will arrange the cards on their desk, facing up</a:t>
            </a:r>
            <a:r>
              <a:rPr lang="en-US" altLang="ja-JP" sz="2000" dirty="0" smtClean="0">
                <a:solidFill>
                  <a:schemeClr val="bg1"/>
                </a:solidFill>
              </a:rPr>
              <a:t>.</a:t>
            </a:r>
          </a:p>
          <a:p>
            <a:pPr marL="269875" indent="-269875"/>
            <a:endParaRPr lang="en-US" altLang="ja-JP" sz="2000" dirty="0">
              <a:solidFill>
                <a:schemeClr val="bg1"/>
              </a:solidFill>
            </a:endParaRPr>
          </a:p>
          <a:p>
            <a:pPr marL="269875" indent="-269875"/>
            <a:r>
              <a:rPr lang="en-US" altLang="ja-JP" sz="2000" dirty="0">
                <a:solidFill>
                  <a:schemeClr val="bg1"/>
                </a:solidFill>
              </a:rPr>
              <a:t>•	While the teacher says the name of a job, the students must slap and take the card that matches that job name. </a:t>
            </a:r>
            <a:endParaRPr lang="en-US" altLang="ja-JP" sz="2000" dirty="0" smtClean="0">
              <a:solidFill>
                <a:schemeClr val="bg1"/>
              </a:solidFill>
            </a:endParaRPr>
          </a:p>
          <a:p>
            <a:pPr marL="269875" indent="-269875"/>
            <a:endParaRPr lang="en-US" altLang="ja-JP" sz="2000" dirty="0">
              <a:solidFill>
                <a:schemeClr val="bg1"/>
              </a:solidFill>
            </a:endParaRPr>
          </a:p>
          <a:p>
            <a:pPr marL="269875" indent="-269875"/>
            <a:r>
              <a:rPr lang="en-US" altLang="ja-JP" sz="2000" dirty="0">
                <a:solidFill>
                  <a:schemeClr val="bg1"/>
                </a:solidFill>
              </a:rPr>
              <a:t>•	The student with the most cards in their group when all the professions have been called wins.</a:t>
            </a:r>
          </a:p>
        </p:txBody>
      </p:sp>
    </p:spTree>
    <p:extLst>
      <p:ext uri="{BB962C8B-B14F-4D97-AF65-F5344CB8AC3E}">
        <p14:creationId xmlns:p14="http://schemas.microsoft.com/office/powerpoint/2010/main" val="5163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Callout 11"/>
          <p:cNvSpPr/>
          <p:nvPr/>
        </p:nvSpPr>
        <p:spPr>
          <a:xfrm>
            <a:off x="228600" y="2526364"/>
            <a:ext cx="3473588" cy="783579"/>
          </a:xfrm>
          <a:prstGeom prst="rightArrowCallout">
            <a:avLst>
              <a:gd name="adj1" fmla="val 45689"/>
              <a:gd name="adj2" fmla="val 49138"/>
              <a:gd name="adj3" fmla="val 49141"/>
              <a:gd name="adj4" fmla="val 82516"/>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Title 1"/>
          <p:cNvSpPr>
            <a:spLocks noGrp="1"/>
          </p:cNvSpPr>
          <p:nvPr>
            <p:ph type="title"/>
          </p:nvPr>
        </p:nvSpPr>
        <p:spPr>
          <a:xfrm>
            <a:off x="228600" y="896472"/>
            <a:ext cx="3008313" cy="4721410"/>
          </a:xfrm>
        </p:spPr>
        <p:txBody>
          <a:bodyPr anchor="t">
            <a:normAutofit fontScale="90000"/>
          </a:bodyPr>
          <a:lstStyle/>
          <a:p>
            <a:r>
              <a:rPr kumimoji="1" lang="en-US" altLang="ja-JP" sz="1800" dirty="0" smtClean="0">
                <a:solidFill>
                  <a:schemeClr val="accent1"/>
                </a:solidFill>
              </a:rPr>
              <a:t>Warm up:  </a:t>
            </a:r>
            <a:r>
              <a:rPr kumimoji="1" lang="en-US" altLang="ja-JP" sz="1800" b="0" dirty="0" smtClean="0">
                <a:solidFill>
                  <a:schemeClr val="accent6"/>
                </a:solidFill>
              </a:rPr>
              <a:t/>
            </a:r>
            <a:br>
              <a:rPr kumimoji="1" lang="en-US" altLang="ja-JP" sz="1800" b="0" dirty="0" smtClean="0">
                <a:solidFill>
                  <a:schemeClr val="accent6"/>
                </a:solidFill>
              </a:rPr>
            </a:br>
            <a:r>
              <a:rPr lang="en-US" altLang="ja-JP" sz="1800" b="0" dirty="0" smtClean="0"/>
              <a:t>Personal Information Form Wall Race</a:t>
            </a:r>
            <a:br>
              <a:rPr lang="en-US" altLang="ja-JP" sz="1800" b="0" dirty="0" smtClean="0"/>
            </a:br>
            <a:r>
              <a:rPr lang="en-US" altLang="ja-JP" sz="1800" b="0" dirty="0"/>
              <a:t/>
            </a:r>
            <a:br>
              <a:rPr lang="en-US" altLang="ja-JP" sz="1800" b="0" dirty="0"/>
            </a:br>
            <a:r>
              <a:rPr lang="en-US" altLang="ja-JP" sz="1800" dirty="0" smtClean="0">
                <a:solidFill>
                  <a:srgbClr val="F4891E"/>
                </a:solidFill>
              </a:rPr>
              <a:t>Vocabulary Review: </a:t>
            </a:r>
            <a:br>
              <a:rPr lang="en-US" altLang="ja-JP" sz="1800" dirty="0" smtClean="0">
                <a:solidFill>
                  <a:srgbClr val="F4891E"/>
                </a:solidFill>
              </a:rPr>
            </a:br>
            <a:r>
              <a:rPr lang="en-US" altLang="ja-JP" sz="1800" b="0" dirty="0" smtClean="0"/>
              <a:t>Card Slapping Activity</a:t>
            </a:r>
            <a:br>
              <a:rPr lang="en-US" altLang="ja-JP" sz="1800" b="0" dirty="0" smtClean="0"/>
            </a:br>
            <a:r>
              <a:rPr lang="en-US" altLang="ja-JP" sz="1800" b="0" dirty="0"/>
              <a:t/>
            </a:r>
            <a:br>
              <a:rPr lang="en-US" altLang="ja-JP" sz="1800" b="0" dirty="0"/>
            </a:br>
            <a:r>
              <a:rPr lang="en-US" altLang="ja-JP" sz="1800" dirty="0" smtClean="0">
                <a:solidFill>
                  <a:schemeClr val="accent1">
                    <a:lumMod val="50000"/>
                  </a:schemeClr>
                </a:solidFill>
              </a:rPr>
              <a:t>Introduction to New Content:</a:t>
            </a:r>
            <a:r>
              <a:rPr lang="en-US" altLang="ja-JP" sz="1800" dirty="0" smtClean="0">
                <a:solidFill>
                  <a:schemeClr val="accent1">
                    <a:lumMod val="75000"/>
                  </a:schemeClr>
                </a:solidFill>
              </a:rPr>
              <a:t/>
            </a:r>
            <a:br>
              <a:rPr lang="en-US" altLang="ja-JP" sz="1800" dirty="0" smtClean="0">
                <a:solidFill>
                  <a:schemeClr val="accent1">
                    <a:lumMod val="75000"/>
                  </a:schemeClr>
                </a:solidFill>
              </a:rPr>
            </a:br>
            <a:r>
              <a:rPr lang="en-US" altLang="ja-JP" sz="1800" b="0" dirty="0" smtClean="0"/>
              <a:t>Job Application Genre Analysis</a:t>
            </a:r>
            <a:br>
              <a:rPr lang="en-US" altLang="ja-JP" sz="1800" b="0" dirty="0" smtClean="0"/>
            </a:br>
            <a:r>
              <a:rPr lang="en-US" altLang="ja-JP" sz="1800" b="0" dirty="0"/>
              <a:t/>
            </a:r>
            <a:br>
              <a:rPr lang="en-US" altLang="ja-JP" sz="1800" b="0" dirty="0"/>
            </a:br>
            <a:r>
              <a:rPr lang="en-US" altLang="ja-JP" sz="1800" dirty="0" smtClean="0">
                <a:solidFill>
                  <a:srgbClr val="F4891E"/>
                </a:solidFill>
              </a:rPr>
              <a:t>Skills/Content in Context:</a:t>
            </a:r>
            <a:br>
              <a:rPr lang="en-US" altLang="ja-JP" sz="1800" dirty="0" smtClean="0">
                <a:solidFill>
                  <a:srgbClr val="F4891E"/>
                </a:solidFill>
              </a:rPr>
            </a:br>
            <a:r>
              <a:rPr lang="en-US" altLang="ja-JP" sz="1800" b="0" dirty="0" smtClean="0"/>
              <a:t>Identify specific information from a sample job application</a:t>
            </a:r>
            <a:br>
              <a:rPr lang="en-US" altLang="ja-JP" sz="1800" b="0" dirty="0" smtClean="0"/>
            </a:br>
            <a:r>
              <a:rPr lang="en-US" altLang="ja-JP" sz="1800" b="0" dirty="0"/>
              <a:t/>
            </a:r>
            <a:br>
              <a:rPr lang="en-US" altLang="ja-JP" sz="1800" b="0" dirty="0"/>
            </a:br>
            <a:r>
              <a:rPr lang="en-US" altLang="ja-JP" sz="1800" dirty="0" smtClean="0">
                <a:solidFill>
                  <a:srgbClr val="F4891E"/>
                </a:solidFill>
              </a:rPr>
              <a:t>Synthesis/Production:</a:t>
            </a:r>
            <a:br>
              <a:rPr lang="en-US" altLang="ja-JP" sz="1800" dirty="0" smtClean="0">
                <a:solidFill>
                  <a:srgbClr val="F4891E"/>
                </a:solidFill>
              </a:rPr>
            </a:br>
            <a:r>
              <a:rPr lang="en-US" altLang="ja-JP" sz="1800" b="0" dirty="0" smtClean="0"/>
              <a:t>Complete an actual job application</a:t>
            </a:r>
            <a:endParaRPr kumimoji="1" lang="ja-JP" altLang="en-US" sz="1800" b="0" dirty="0"/>
          </a:p>
        </p:txBody>
      </p:sp>
      <p:sp>
        <p:nvSpPr>
          <p:cNvPr id="5" name="Title 1"/>
          <p:cNvSpPr txBox="1">
            <a:spLocks/>
          </p:cNvSpPr>
          <p:nvPr/>
        </p:nvSpPr>
        <p:spPr>
          <a:xfrm>
            <a:off x="228600" y="2469"/>
            <a:ext cx="3008313" cy="894002"/>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solidFill>
                  <a:srgbClr val="F4891E"/>
                </a:solidFill>
              </a:rPr>
              <a:t>Lesson Plan</a:t>
            </a:r>
            <a:endParaRPr lang="ja-JP" altLang="en-US" sz="4400" dirty="0">
              <a:solidFill>
                <a:srgbClr val="F4891E"/>
              </a:solidFill>
            </a:endParaRPr>
          </a:p>
        </p:txBody>
      </p:sp>
      <p:sp>
        <p:nvSpPr>
          <p:cNvPr id="10" name="Text Box 5"/>
          <p:cNvSpPr txBox="1"/>
          <p:nvPr/>
        </p:nvSpPr>
        <p:spPr>
          <a:xfrm>
            <a:off x="3702188" y="540399"/>
            <a:ext cx="5161446" cy="6025448"/>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69875" lvl="0" indent="-269875">
              <a:buFont typeface="Wingdings" charset="2"/>
              <a:buChar char="l"/>
            </a:pPr>
            <a:endParaRPr lang="en-US" altLang="ja-JP" sz="1400" dirty="0" smtClean="0"/>
          </a:p>
          <a:p>
            <a:pPr marL="342900" lvl="0" indent="-342900">
              <a:buFont typeface="+mj-lt"/>
              <a:buAutoNum type="arabicPeriod"/>
            </a:pPr>
            <a:r>
              <a:rPr lang="en-US" altLang="ja-JP" sz="2000" dirty="0" smtClean="0">
                <a:solidFill>
                  <a:schemeClr val="bg1"/>
                </a:solidFill>
              </a:rPr>
              <a:t>Students </a:t>
            </a:r>
            <a:r>
              <a:rPr lang="en-US" altLang="ja-JP" sz="2000" dirty="0">
                <a:solidFill>
                  <a:schemeClr val="bg1"/>
                </a:solidFill>
              </a:rPr>
              <a:t>make groups of three, while teacher passes out a set of 3 </a:t>
            </a:r>
            <a:r>
              <a:rPr lang="en-US" altLang="ja-JP" sz="2000" dirty="0" smtClean="0">
                <a:solidFill>
                  <a:schemeClr val="bg1"/>
                </a:solidFill>
              </a:rPr>
              <a:t>different sample </a:t>
            </a:r>
            <a:r>
              <a:rPr lang="en-US" altLang="ja-JP" sz="2000" dirty="0">
                <a:solidFill>
                  <a:schemeClr val="bg1"/>
                </a:solidFill>
              </a:rPr>
              <a:t>job applications </a:t>
            </a:r>
            <a:r>
              <a:rPr lang="en-US" altLang="ja-JP" sz="2000" dirty="0" smtClean="0">
                <a:solidFill>
                  <a:schemeClr val="bg1"/>
                </a:solidFill>
              </a:rPr>
              <a:t>to </a:t>
            </a:r>
            <a:r>
              <a:rPr lang="en-US" altLang="ja-JP" sz="2000" dirty="0">
                <a:solidFill>
                  <a:schemeClr val="bg1"/>
                </a:solidFill>
              </a:rPr>
              <a:t>each group. </a:t>
            </a:r>
            <a:endParaRPr lang="en-US" altLang="ja-JP" sz="2000" dirty="0" smtClean="0">
              <a:solidFill>
                <a:schemeClr val="bg1"/>
              </a:solidFill>
            </a:endParaRPr>
          </a:p>
          <a:p>
            <a:pPr marL="342900" lvl="0" indent="-342900">
              <a:buFont typeface="+mj-lt"/>
              <a:buAutoNum type="arabicPeriod"/>
            </a:pPr>
            <a:endParaRPr lang="en-US" altLang="ja-JP" sz="2000" dirty="0" smtClean="0">
              <a:solidFill>
                <a:schemeClr val="bg1"/>
              </a:solidFill>
            </a:endParaRPr>
          </a:p>
          <a:p>
            <a:pPr marL="342900" lvl="0" indent="-342900">
              <a:buFont typeface="+mj-lt"/>
              <a:buAutoNum type="arabicPeriod"/>
            </a:pPr>
            <a:r>
              <a:rPr lang="en-US" altLang="ja-JP" sz="2000" dirty="0" smtClean="0">
                <a:solidFill>
                  <a:schemeClr val="bg1"/>
                </a:solidFill>
              </a:rPr>
              <a:t>Teacher </a:t>
            </a:r>
            <a:r>
              <a:rPr lang="en-US" altLang="ja-JP" sz="2000" dirty="0">
                <a:solidFill>
                  <a:schemeClr val="bg1"/>
                </a:solidFill>
              </a:rPr>
              <a:t>will ask each group to look at the applications and compare them.  Together, each will circle words or phrases or labels that are the same on all applications.  Students will make a running list of these words</a:t>
            </a:r>
            <a:r>
              <a:rPr lang="en-US" altLang="ja-JP" sz="2000" dirty="0" smtClean="0">
                <a:solidFill>
                  <a:schemeClr val="bg1"/>
                </a:solidFill>
              </a:rPr>
              <a:t>.</a:t>
            </a:r>
          </a:p>
          <a:p>
            <a:pPr marL="342900" lvl="0" indent="-342900">
              <a:buFont typeface="+mj-lt"/>
              <a:buAutoNum type="arabicPeriod"/>
            </a:pPr>
            <a:endParaRPr lang="en-US" altLang="ja-JP" sz="2000" dirty="0">
              <a:solidFill>
                <a:schemeClr val="bg1"/>
              </a:solidFill>
            </a:endParaRPr>
          </a:p>
          <a:p>
            <a:pPr marL="342900" lvl="0" indent="-342900">
              <a:buFont typeface="+mj-lt"/>
              <a:buAutoNum type="arabicPeriod"/>
            </a:pPr>
            <a:r>
              <a:rPr lang="en-US" altLang="ja-JP" sz="2000" dirty="0">
                <a:solidFill>
                  <a:schemeClr val="bg1"/>
                </a:solidFill>
              </a:rPr>
              <a:t>Teacher will record some of the words from each group on the board, then the teacher will ask if students know the words.  If students don’t know the words, they must record them in their vocabulary diaries so that they can be looked up later</a:t>
            </a:r>
            <a:r>
              <a:rPr lang="en-US" altLang="ja-JP" sz="2000" dirty="0" smtClean="0">
                <a:solidFill>
                  <a:schemeClr val="bg1"/>
                </a:solidFill>
              </a:rPr>
              <a:t>.</a:t>
            </a:r>
          </a:p>
          <a:p>
            <a:pPr marL="342900" lvl="0" indent="-342900">
              <a:buFont typeface="+mj-lt"/>
              <a:buAutoNum type="arabicPeriod"/>
            </a:pPr>
            <a:endParaRPr lang="en-US" altLang="ja-JP" sz="2000" dirty="0">
              <a:solidFill>
                <a:schemeClr val="bg1"/>
              </a:solidFill>
            </a:endParaRPr>
          </a:p>
          <a:p>
            <a:pPr lvl="0" algn="r"/>
            <a:r>
              <a:rPr lang="en-US" altLang="ja-JP" sz="2000" dirty="0" smtClean="0">
                <a:solidFill>
                  <a:schemeClr val="bg1"/>
                </a:solidFill>
              </a:rPr>
              <a:t>(4 – 5) </a:t>
            </a:r>
            <a:r>
              <a:rPr lang="en-US" altLang="ja-JP" sz="2000" dirty="0" smtClean="0">
                <a:solidFill>
                  <a:schemeClr val="bg1"/>
                </a:solidFill>
                <a:sym typeface="Wingdings"/>
              </a:rPr>
              <a:t></a:t>
            </a:r>
            <a:endParaRPr lang="en-US" altLang="ja-JP" sz="2000" dirty="0" smtClean="0">
              <a:solidFill>
                <a:schemeClr val="bg1"/>
              </a:solidFill>
            </a:endParaRPr>
          </a:p>
        </p:txBody>
      </p:sp>
    </p:spTree>
    <p:extLst>
      <p:ext uri="{BB962C8B-B14F-4D97-AF65-F5344CB8AC3E}">
        <p14:creationId xmlns:p14="http://schemas.microsoft.com/office/powerpoint/2010/main" val="27143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Callout 11"/>
          <p:cNvSpPr/>
          <p:nvPr/>
        </p:nvSpPr>
        <p:spPr>
          <a:xfrm>
            <a:off x="228600" y="2526364"/>
            <a:ext cx="3473588" cy="783579"/>
          </a:xfrm>
          <a:prstGeom prst="rightArrowCallout">
            <a:avLst>
              <a:gd name="adj1" fmla="val 45689"/>
              <a:gd name="adj2" fmla="val 49138"/>
              <a:gd name="adj3" fmla="val 49141"/>
              <a:gd name="adj4" fmla="val 82516"/>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Title 1"/>
          <p:cNvSpPr>
            <a:spLocks noGrp="1"/>
          </p:cNvSpPr>
          <p:nvPr>
            <p:ph type="title"/>
          </p:nvPr>
        </p:nvSpPr>
        <p:spPr>
          <a:xfrm>
            <a:off x="228600" y="896472"/>
            <a:ext cx="3008313" cy="4721410"/>
          </a:xfrm>
        </p:spPr>
        <p:txBody>
          <a:bodyPr anchor="t">
            <a:normAutofit fontScale="90000"/>
          </a:bodyPr>
          <a:lstStyle/>
          <a:p>
            <a:r>
              <a:rPr kumimoji="1" lang="en-US" altLang="ja-JP" sz="1800" dirty="0" smtClean="0">
                <a:solidFill>
                  <a:schemeClr val="accent1"/>
                </a:solidFill>
              </a:rPr>
              <a:t>Warm up:  </a:t>
            </a:r>
            <a:r>
              <a:rPr kumimoji="1" lang="en-US" altLang="ja-JP" sz="1800" b="0" dirty="0" smtClean="0">
                <a:solidFill>
                  <a:schemeClr val="accent6"/>
                </a:solidFill>
              </a:rPr>
              <a:t/>
            </a:r>
            <a:br>
              <a:rPr kumimoji="1" lang="en-US" altLang="ja-JP" sz="1800" b="0" dirty="0" smtClean="0">
                <a:solidFill>
                  <a:schemeClr val="accent6"/>
                </a:solidFill>
              </a:rPr>
            </a:br>
            <a:r>
              <a:rPr lang="en-US" altLang="ja-JP" sz="1800" b="0" dirty="0" smtClean="0"/>
              <a:t>Personal Information Form Wall Race</a:t>
            </a:r>
            <a:br>
              <a:rPr lang="en-US" altLang="ja-JP" sz="1800" b="0" dirty="0" smtClean="0"/>
            </a:br>
            <a:r>
              <a:rPr lang="en-US" altLang="ja-JP" sz="1800" b="0" dirty="0"/>
              <a:t/>
            </a:r>
            <a:br>
              <a:rPr lang="en-US" altLang="ja-JP" sz="1800" b="0" dirty="0"/>
            </a:br>
            <a:r>
              <a:rPr lang="en-US" altLang="ja-JP" sz="1800" dirty="0" smtClean="0">
                <a:solidFill>
                  <a:srgbClr val="F4891E"/>
                </a:solidFill>
              </a:rPr>
              <a:t>Vocabulary Review: </a:t>
            </a:r>
            <a:br>
              <a:rPr lang="en-US" altLang="ja-JP" sz="1800" dirty="0" smtClean="0">
                <a:solidFill>
                  <a:srgbClr val="F4891E"/>
                </a:solidFill>
              </a:rPr>
            </a:br>
            <a:r>
              <a:rPr lang="en-US" altLang="ja-JP" sz="1800" b="0" dirty="0" smtClean="0"/>
              <a:t>Card Slapping Activity</a:t>
            </a:r>
            <a:br>
              <a:rPr lang="en-US" altLang="ja-JP" sz="1800" b="0" dirty="0" smtClean="0"/>
            </a:br>
            <a:r>
              <a:rPr lang="en-US" altLang="ja-JP" sz="1800" b="0" dirty="0"/>
              <a:t/>
            </a:r>
            <a:br>
              <a:rPr lang="en-US" altLang="ja-JP" sz="1800" b="0" dirty="0"/>
            </a:br>
            <a:r>
              <a:rPr lang="en-US" altLang="ja-JP" sz="1800" dirty="0" smtClean="0">
                <a:solidFill>
                  <a:schemeClr val="accent1">
                    <a:lumMod val="50000"/>
                  </a:schemeClr>
                </a:solidFill>
              </a:rPr>
              <a:t>Introduction to New Content:</a:t>
            </a:r>
            <a:r>
              <a:rPr lang="en-US" altLang="ja-JP" sz="1800" dirty="0" smtClean="0">
                <a:solidFill>
                  <a:schemeClr val="accent1">
                    <a:lumMod val="75000"/>
                  </a:schemeClr>
                </a:solidFill>
              </a:rPr>
              <a:t/>
            </a:r>
            <a:br>
              <a:rPr lang="en-US" altLang="ja-JP" sz="1800" dirty="0" smtClean="0">
                <a:solidFill>
                  <a:schemeClr val="accent1">
                    <a:lumMod val="75000"/>
                  </a:schemeClr>
                </a:solidFill>
              </a:rPr>
            </a:br>
            <a:r>
              <a:rPr lang="en-US" altLang="ja-JP" sz="1800" b="0" dirty="0" smtClean="0"/>
              <a:t>Job Application Genre Analysis</a:t>
            </a:r>
            <a:br>
              <a:rPr lang="en-US" altLang="ja-JP" sz="1800" b="0" dirty="0" smtClean="0"/>
            </a:br>
            <a:r>
              <a:rPr lang="en-US" altLang="ja-JP" sz="1800" b="0" dirty="0"/>
              <a:t/>
            </a:r>
            <a:br>
              <a:rPr lang="en-US" altLang="ja-JP" sz="1800" b="0" dirty="0"/>
            </a:br>
            <a:r>
              <a:rPr lang="en-US" altLang="ja-JP" sz="1800" dirty="0" smtClean="0">
                <a:solidFill>
                  <a:srgbClr val="F4891E"/>
                </a:solidFill>
              </a:rPr>
              <a:t>Skills/Content in Context:</a:t>
            </a:r>
            <a:br>
              <a:rPr lang="en-US" altLang="ja-JP" sz="1800" dirty="0" smtClean="0">
                <a:solidFill>
                  <a:srgbClr val="F4891E"/>
                </a:solidFill>
              </a:rPr>
            </a:br>
            <a:r>
              <a:rPr lang="en-US" altLang="ja-JP" sz="1800" b="0" dirty="0" smtClean="0"/>
              <a:t>Identify specific information from a sample job application</a:t>
            </a:r>
            <a:br>
              <a:rPr lang="en-US" altLang="ja-JP" sz="1800" b="0" dirty="0" smtClean="0"/>
            </a:br>
            <a:r>
              <a:rPr lang="en-US" altLang="ja-JP" sz="1800" b="0" dirty="0"/>
              <a:t/>
            </a:r>
            <a:br>
              <a:rPr lang="en-US" altLang="ja-JP" sz="1800" b="0" dirty="0"/>
            </a:br>
            <a:r>
              <a:rPr lang="en-US" altLang="ja-JP" sz="1800" dirty="0" smtClean="0">
                <a:solidFill>
                  <a:srgbClr val="F4891E"/>
                </a:solidFill>
              </a:rPr>
              <a:t>Synthesis/Production:</a:t>
            </a:r>
            <a:br>
              <a:rPr lang="en-US" altLang="ja-JP" sz="1800" dirty="0" smtClean="0">
                <a:solidFill>
                  <a:srgbClr val="F4891E"/>
                </a:solidFill>
              </a:rPr>
            </a:br>
            <a:r>
              <a:rPr lang="en-US" altLang="ja-JP" sz="1800" b="0" dirty="0" smtClean="0"/>
              <a:t>Complete an actual job application</a:t>
            </a:r>
            <a:endParaRPr kumimoji="1" lang="ja-JP" altLang="en-US" sz="1800" b="0" dirty="0"/>
          </a:p>
        </p:txBody>
      </p:sp>
      <p:sp>
        <p:nvSpPr>
          <p:cNvPr id="5" name="Title 1"/>
          <p:cNvSpPr txBox="1">
            <a:spLocks/>
          </p:cNvSpPr>
          <p:nvPr/>
        </p:nvSpPr>
        <p:spPr>
          <a:xfrm>
            <a:off x="228600" y="2469"/>
            <a:ext cx="3008313" cy="894002"/>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solidFill>
                  <a:srgbClr val="F4891E"/>
                </a:solidFill>
              </a:rPr>
              <a:t>Lesson Plan</a:t>
            </a:r>
            <a:endParaRPr lang="ja-JP" altLang="en-US" sz="4400" dirty="0">
              <a:solidFill>
                <a:srgbClr val="F4891E"/>
              </a:solidFill>
            </a:endParaRPr>
          </a:p>
        </p:txBody>
      </p:sp>
      <p:sp>
        <p:nvSpPr>
          <p:cNvPr id="10" name="Text Box 5"/>
          <p:cNvSpPr txBox="1"/>
          <p:nvPr/>
        </p:nvSpPr>
        <p:spPr>
          <a:xfrm>
            <a:off x="3702188" y="540399"/>
            <a:ext cx="5161446" cy="6025448"/>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buFont typeface="+mj-lt"/>
              <a:buAutoNum type="arabicPeriod"/>
            </a:pPr>
            <a:endParaRPr lang="en-US" altLang="ja-JP" sz="1400" dirty="0" smtClean="0">
              <a:solidFill>
                <a:schemeClr val="bg1"/>
              </a:solidFill>
            </a:endParaRPr>
          </a:p>
          <a:p>
            <a:pPr marL="457200" lvl="0" indent="-457200">
              <a:buAutoNum type="arabicPeriod" startAt="4"/>
            </a:pPr>
            <a:r>
              <a:rPr lang="en-US" altLang="ja-JP" sz="2000" dirty="0" smtClean="0">
                <a:solidFill>
                  <a:schemeClr val="bg1"/>
                </a:solidFill>
              </a:rPr>
              <a:t>With the list of common words on the board, the teacher will call on students to give their own information in relation to the word.  For example, common words on a job application may include name, phone number, date of birth, Are you a citizen of the U.S.?, etc.  Students will respond with this information and the teacher will write it on the board beside the corresponding word.  This is repeated.</a:t>
            </a:r>
          </a:p>
          <a:p>
            <a:pPr lvl="0"/>
            <a:endParaRPr lang="en-US" altLang="ja-JP" sz="2000" dirty="0" smtClean="0">
              <a:solidFill>
                <a:schemeClr val="bg1"/>
              </a:solidFill>
            </a:endParaRPr>
          </a:p>
          <a:p>
            <a:pPr marL="457200" indent="-457200">
              <a:buAutoNum type="arabicPeriod" startAt="4"/>
            </a:pPr>
            <a:r>
              <a:rPr lang="en-US" altLang="ja-JP" sz="2000" dirty="0" smtClean="0">
                <a:solidFill>
                  <a:schemeClr val="bg1"/>
                </a:solidFill>
              </a:rPr>
              <a:t>The above activity is repeated for the words that are not common to all the applications in each group.  The students will draw boxes around these words, and a list will be made on the board again. </a:t>
            </a:r>
          </a:p>
          <a:p>
            <a:pPr marL="457200" indent="-457200">
              <a:buAutoNum type="arabicPeriod" startAt="4"/>
            </a:pPr>
            <a:endParaRPr lang="en-US" sz="2000" dirty="0">
              <a:solidFill>
                <a:schemeClr val="bg1"/>
              </a:solidFill>
              <a:effectLst/>
              <a:ea typeface="MS ??"/>
              <a:cs typeface="Cordia New"/>
            </a:endParaRPr>
          </a:p>
          <a:p>
            <a:r>
              <a:rPr lang="en-US" sz="2000" dirty="0" smtClean="0">
                <a:solidFill>
                  <a:srgbClr val="FFFF00"/>
                </a:solidFill>
                <a:ea typeface="MS ??"/>
                <a:cs typeface="Cordia New"/>
              </a:rPr>
              <a:t>[Throughout this process, the teacher will use an inquiry-based approach.]</a:t>
            </a:r>
            <a:endParaRPr lang="en-US" sz="2000" dirty="0">
              <a:solidFill>
                <a:srgbClr val="FFFF00"/>
              </a:solidFill>
              <a:effectLst/>
              <a:ea typeface="MS ??"/>
              <a:cs typeface="Cordia New"/>
            </a:endParaRPr>
          </a:p>
        </p:txBody>
      </p:sp>
    </p:spTree>
    <p:extLst>
      <p:ext uri="{BB962C8B-B14F-4D97-AF65-F5344CB8AC3E}">
        <p14:creationId xmlns:p14="http://schemas.microsoft.com/office/powerpoint/2010/main" val="291141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2469"/>
            <a:ext cx="3008313" cy="894002"/>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solidFill>
                  <a:srgbClr val="F4891E"/>
                </a:solidFill>
              </a:rPr>
              <a:t>Lesson Plan</a:t>
            </a:r>
            <a:endParaRPr lang="ja-JP" altLang="en-US" sz="4400" dirty="0">
              <a:solidFill>
                <a:srgbClr val="F4891E"/>
              </a:solidFill>
            </a:endParaRPr>
          </a:p>
        </p:txBody>
      </p:sp>
      <p:sp>
        <p:nvSpPr>
          <p:cNvPr id="10" name="Text Box 5"/>
          <p:cNvSpPr txBox="1"/>
          <p:nvPr/>
        </p:nvSpPr>
        <p:spPr>
          <a:xfrm>
            <a:off x="3702188" y="540399"/>
            <a:ext cx="5161446" cy="2026496"/>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r>
              <a:rPr lang="en-US" altLang="ja-JP" sz="2000" dirty="0" smtClean="0">
                <a:solidFill>
                  <a:schemeClr val="bg1"/>
                </a:solidFill>
              </a:rPr>
              <a:t>Working </a:t>
            </a:r>
            <a:r>
              <a:rPr lang="en-US" altLang="ja-JP" sz="2000" dirty="0">
                <a:solidFill>
                  <a:schemeClr val="bg1"/>
                </a:solidFill>
              </a:rPr>
              <a:t>from the textbook, Life Skills and Test Prep, p. 165 &amp; 167) </a:t>
            </a:r>
            <a:r>
              <a:rPr lang="en-US" altLang="ja-JP" sz="2000" dirty="0" smtClean="0">
                <a:solidFill>
                  <a:schemeClr val="bg1"/>
                </a:solidFill>
              </a:rPr>
              <a:t>students </a:t>
            </a:r>
            <a:r>
              <a:rPr lang="en-US" altLang="ja-JP" sz="2000" dirty="0">
                <a:solidFill>
                  <a:schemeClr val="bg1"/>
                </a:solidFill>
              </a:rPr>
              <a:t>will be presented with </a:t>
            </a:r>
            <a:r>
              <a:rPr lang="en-US" altLang="ja-JP" sz="2000" dirty="0" smtClean="0">
                <a:solidFill>
                  <a:schemeClr val="bg1"/>
                </a:solidFill>
              </a:rPr>
              <a:t>completed </a:t>
            </a:r>
            <a:r>
              <a:rPr lang="en-US" altLang="ja-JP" sz="2000" dirty="0">
                <a:solidFill>
                  <a:schemeClr val="bg1"/>
                </a:solidFill>
              </a:rPr>
              <a:t>job applications and be asked to identify specific information from the application and answer questions using that information</a:t>
            </a:r>
            <a:r>
              <a:rPr lang="en-US" altLang="ja-JP" sz="2000" dirty="0" smtClean="0">
                <a:solidFill>
                  <a:schemeClr val="bg1"/>
                </a:solidFill>
              </a:rPr>
              <a:t>.</a:t>
            </a:r>
            <a:endParaRPr lang="en-US" altLang="ja-JP" sz="2000" dirty="0">
              <a:solidFill>
                <a:schemeClr val="bg1"/>
              </a:solidFill>
            </a:endParaRPr>
          </a:p>
        </p:txBody>
      </p:sp>
      <p:pic>
        <p:nvPicPr>
          <p:cNvPr id="7" name="Picture 6" descr="Macintosh HD:Users:phagin3:Desktop:Job Application Lesson Plan:Job Application Lesson Plan Page-4.jpg"/>
          <p:cNvPicPr/>
          <p:nvPr/>
        </p:nvPicPr>
        <p:blipFill rotWithShape="1">
          <a:blip r:embed="rId2">
            <a:biLevel thresh="75000"/>
            <a:extLst>
              <a:ext uri="{28A0092B-C50C-407E-A947-70E740481C1C}">
                <a14:useLocalDpi xmlns:a14="http://schemas.microsoft.com/office/drawing/2010/main" val="0"/>
              </a:ext>
            </a:extLst>
          </a:blip>
          <a:srcRect b="6242"/>
          <a:stretch/>
        </p:blipFill>
        <p:spPr bwMode="auto">
          <a:xfrm rot="649080">
            <a:off x="6218025" y="3023845"/>
            <a:ext cx="2658521" cy="3589543"/>
          </a:xfrm>
          <a:prstGeom prst="rect">
            <a:avLst/>
          </a:prstGeom>
          <a:noFill/>
          <a:ln w="9525" cap="flat" cmpd="sng" algn="ctr">
            <a:solidFill>
              <a:sysClr val="windowText" lastClr="000000"/>
            </a:solidFill>
            <a:prstDash val="solid"/>
            <a:round/>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descr="Macintosh HD:Users:phagin3:Desktop:Job Application Lesson Plan:Job Application Lesson Plan Page-2.jpg"/>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rot="21178070">
            <a:off x="3662855" y="2650630"/>
            <a:ext cx="2634717" cy="3704261"/>
          </a:xfrm>
          <a:prstGeom prst="rect">
            <a:avLst/>
          </a:prstGeom>
          <a:noFill/>
          <a:ln>
            <a:solidFill>
              <a:schemeClr val="tx1"/>
            </a:solidFill>
          </a:ln>
          <a:effectLst>
            <a:outerShdw blurRad="50800" dist="38100" dir="2700000" algn="tl" rotWithShape="0">
              <a:srgbClr val="000000">
                <a:alpha val="43000"/>
              </a:srgbClr>
            </a:outerShdw>
          </a:effectLst>
        </p:spPr>
      </p:pic>
      <p:sp>
        <p:nvSpPr>
          <p:cNvPr id="12" name="Right Arrow Callout 11"/>
          <p:cNvSpPr/>
          <p:nvPr/>
        </p:nvSpPr>
        <p:spPr>
          <a:xfrm>
            <a:off x="228600" y="3309943"/>
            <a:ext cx="3473588" cy="918679"/>
          </a:xfrm>
          <a:prstGeom prst="rightArrowCallout">
            <a:avLst>
              <a:gd name="adj1" fmla="val 38336"/>
              <a:gd name="adj2" fmla="val 47668"/>
              <a:gd name="adj3" fmla="val 36639"/>
              <a:gd name="adj4" fmla="val 8446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Title 1"/>
          <p:cNvSpPr>
            <a:spLocks noGrp="1"/>
          </p:cNvSpPr>
          <p:nvPr>
            <p:ph type="title"/>
          </p:nvPr>
        </p:nvSpPr>
        <p:spPr>
          <a:xfrm>
            <a:off x="228600" y="896472"/>
            <a:ext cx="3008313" cy="4721410"/>
          </a:xfrm>
        </p:spPr>
        <p:txBody>
          <a:bodyPr anchor="t">
            <a:normAutofit fontScale="90000"/>
          </a:bodyPr>
          <a:lstStyle/>
          <a:p>
            <a:r>
              <a:rPr kumimoji="1" lang="en-US" altLang="ja-JP" sz="1800" dirty="0" smtClean="0">
                <a:solidFill>
                  <a:schemeClr val="accent1"/>
                </a:solidFill>
              </a:rPr>
              <a:t>Warm </a:t>
            </a:r>
            <a:r>
              <a:rPr kumimoji="1" lang="en-US" altLang="ja-JP" sz="1800" dirty="0" smtClean="0">
                <a:solidFill>
                  <a:schemeClr val="accent1"/>
                </a:solidFill>
              </a:rPr>
              <a:t>up/Content Review:  </a:t>
            </a:r>
            <a:r>
              <a:rPr kumimoji="1" lang="en-US" altLang="ja-JP" sz="1800" b="0" dirty="0" smtClean="0">
                <a:solidFill>
                  <a:schemeClr val="accent6"/>
                </a:solidFill>
              </a:rPr>
              <a:t/>
            </a:r>
            <a:br>
              <a:rPr kumimoji="1" lang="en-US" altLang="ja-JP" sz="1800" b="0" dirty="0" smtClean="0">
                <a:solidFill>
                  <a:schemeClr val="accent6"/>
                </a:solidFill>
              </a:rPr>
            </a:br>
            <a:r>
              <a:rPr lang="en-US" altLang="ja-JP" sz="1800" b="0" dirty="0" smtClean="0"/>
              <a:t>Personal Information Form Wall Race</a:t>
            </a:r>
            <a:br>
              <a:rPr lang="en-US" altLang="ja-JP" sz="1800" b="0" dirty="0" smtClean="0"/>
            </a:br>
            <a:r>
              <a:rPr lang="en-US" altLang="ja-JP" sz="1800" b="0" dirty="0"/>
              <a:t/>
            </a:r>
            <a:br>
              <a:rPr lang="en-US" altLang="ja-JP" sz="1800" b="0" dirty="0"/>
            </a:br>
            <a:r>
              <a:rPr lang="en-US" altLang="ja-JP" sz="1800" dirty="0" smtClean="0">
                <a:solidFill>
                  <a:srgbClr val="F4891E"/>
                </a:solidFill>
              </a:rPr>
              <a:t>Vocabulary Review: </a:t>
            </a:r>
            <a:br>
              <a:rPr lang="en-US" altLang="ja-JP" sz="1800" dirty="0" smtClean="0">
                <a:solidFill>
                  <a:srgbClr val="F4891E"/>
                </a:solidFill>
              </a:rPr>
            </a:br>
            <a:r>
              <a:rPr lang="en-US" altLang="ja-JP" sz="1800" b="0" dirty="0" smtClean="0"/>
              <a:t>Card Slapping Activity</a:t>
            </a:r>
            <a:br>
              <a:rPr lang="en-US" altLang="ja-JP" sz="1800" b="0" dirty="0" smtClean="0"/>
            </a:br>
            <a:r>
              <a:rPr lang="en-US" altLang="ja-JP" sz="1800" b="0" dirty="0"/>
              <a:t/>
            </a:r>
            <a:br>
              <a:rPr lang="en-US" altLang="ja-JP" sz="1800" b="0" dirty="0"/>
            </a:br>
            <a:r>
              <a:rPr lang="en-US" altLang="ja-JP" sz="1800" dirty="0" smtClean="0">
                <a:solidFill>
                  <a:schemeClr val="accent1"/>
                </a:solidFill>
              </a:rPr>
              <a:t>Introduction to New Content:</a:t>
            </a:r>
            <a:br>
              <a:rPr lang="en-US" altLang="ja-JP" sz="1800" dirty="0" smtClean="0">
                <a:solidFill>
                  <a:schemeClr val="accent1"/>
                </a:solidFill>
              </a:rPr>
            </a:br>
            <a:r>
              <a:rPr lang="en-US" altLang="ja-JP" sz="1800" b="0" dirty="0" smtClean="0"/>
              <a:t>Job Application Genre Analysis</a:t>
            </a:r>
            <a:br>
              <a:rPr lang="en-US" altLang="ja-JP" sz="1800" b="0" dirty="0" smtClean="0"/>
            </a:br>
            <a:r>
              <a:rPr lang="en-US" altLang="ja-JP" sz="1800" b="0" dirty="0"/>
              <a:t/>
            </a:r>
            <a:br>
              <a:rPr lang="en-US" altLang="ja-JP" sz="1800" b="0" dirty="0"/>
            </a:br>
            <a:r>
              <a:rPr lang="en-US" altLang="ja-JP" sz="1800" dirty="0" smtClean="0">
                <a:solidFill>
                  <a:schemeClr val="accent1">
                    <a:lumMod val="50000"/>
                  </a:schemeClr>
                </a:solidFill>
              </a:rPr>
              <a:t>Skills/Content in Context:</a:t>
            </a:r>
            <a:br>
              <a:rPr lang="en-US" altLang="ja-JP" sz="1800" dirty="0" smtClean="0">
                <a:solidFill>
                  <a:schemeClr val="accent1">
                    <a:lumMod val="50000"/>
                  </a:schemeClr>
                </a:solidFill>
              </a:rPr>
            </a:br>
            <a:r>
              <a:rPr lang="en-US" altLang="ja-JP" sz="1800" b="0" dirty="0" smtClean="0"/>
              <a:t>Identify specific information from a sample job application</a:t>
            </a:r>
            <a:br>
              <a:rPr lang="en-US" altLang="ja-JP" sz="1800" b="0" dirty="0" smtClean="0"/>
            </a:br>
            <a:r>
              <a:rPr lang="en-US" altLang="ja-JP" sz="1800" b="0" dirty="0"/>
              <a:t/>
            </a:r>
            <a:br>
              <a:rPr lang="en-US" altLang="ja-JP" sz="1800" b="0" dirty="0"/>
            </a:br>
            <a:r>
              <a:rPr lang="en-US" altLang="ja-JP" sz="1800" dirty="0" smtClean="0">
                <a:solidFill>
                  <a:schemeClr val="accent1"/>
                </a:solidFill>
              </a:rPr>
              <a:t>Synthesis/Production:</a:t>
            </a:r>
            <a:br>
              <a:rPr lang="en-US" altLang="ja-JP" sz="1800" dirty="0" smtClean="0">
                <a:solidFill>
                  <a:schemeClr val="accent1"/>
                </a:solidFill>
              </a:rPr>
            </a:br>
            <a:r>
              <a:rPr lang="en-US" altLang="ja-JP" sz="1800" b="0" dirty="0" smtClean="0"/>
              <a:t>Complete an actual job application</a:t>
            </a:r>
            <a:endParaRPr kumimoji="1" lang="ja-JP" altLang="en-US" sz="1800" b="0" dirty="0"/>
          </a:p>
        </p:txBody>
      </p:sp>
    </p:spTree>
    <p:extLst>
      <p:ext uri="{BB962C8B-B14F-4D97-AF65-F5344CB8AC3E}">
        <p14:creationId xmlns:p14="http://schemas.microsoft.com/office/powerpoint/2010/main" val="34011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504" y="1269863"/>
            <a:ext cx="7284337" cy="1117141"/>
          </a:xfrm>
        </p:spPr>
        <p:txBody>
          <a:bodyPr>
            <a:noAutofit/>
          </a:bodyPr>
          <a:lstStyle/>
          <a:p>
            <a:pPr marL="534988" indent="-534988"/>
            <a:r>
              <a:rPr lang="en-US" altLang="ja-JP" sz="3600" dirty="0" smtClean="0">
                <a:latin typeface="Chalkboard"/>
                <a:cs typeface="Chalkboard"/>
              </a:rPr>
              <a:t>Program Development</a:t>
            </a:r>
            <a:r>
              <a:rPr lang="en-US" altLang="ja-JP" sz="3600" dirty="0" smtClean="0">
                <a:latin typeface="Chalkboard"/>
                <a:cs typeface="Chalkboard"/>
              </a:rPr>
              <a:t/>
            </a:r>
            <a:br>
              <a:rPr lang="en-US" altLang="ja-JP" sz="3600" dirty="0" smtClean="0">
                <a:latin typeface="Chalkboard"/>
                <a:cs typeface="Chalkboard"/>
              </a:rPr>
            </a:br>
            <a:endParaRPr kumimoji="1" lang="ja-JP" altLang="en-US" sz="2400" dirty="0">
              <a:latin typeface="+mn-lt"/>
            </a:endParaRPr>
          </a:p>
        </p:txBody>
      </p:sp>
      <p:pic>
        <p:nvPicPr>
          <p:cNvPr id="3" name="Picture 2" descr="hawaii-islands-clip-art.png"/>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299925" y="-116981"/>
            <a:ext cx="3034147" cy="1750469"/>
          </a:xfrm>
          <a:prstGeom prst="rect">
            <a:avLst/>
          </a:prstGeom>
        </p:spPr>
      </p:pic>
      <p:sp>
        <p:nvSpPr>
          <p:cNvPr id="4" name="Rectangle 3"/>
          <p:cNvSpPr/>
          <p:nvPr/>
        </p:nvSpPr>
        <p:spPr>
          <a:xfrm>
            <a:off x="1136212" y="2003974"/>
            <a:ext cx="7058629" cy="2308324"/>
          </a:xfrm>
          <a:prstGeom prst="rect">
            <a:avLst/>
          </a:prstGeom>
        </p:spPr>
        <p:txBody>
          <a:bodyPr wrap="square">
            <a:spAutoFit/>
          </a:bodyPr>
          <a:lstStyle/>
          <a:p>
            <a:pPr marL="350838" indent="-350838">
              <a:buFont typeface="Wingdings" charset="2"/>
              <a:buChar char="l"/>
            </a:pPr>
            <a:r>
              <a:rPr lang="en-US" altLang="ja-JP" sz="2400" dirty="0" smtClean="0"/>
              <a:t>to </a:t>
            </a:r>
            <a:r>
              <a:rPr lang="en-US" altLang="ja-JP" sz="2400" dirty="0"/>
              <a:t>investigate the situational and linguistic needs of </a:t>
            </a:r>
            <a:r>
              <a:rPr lang="en-US" altLang="ja-JP" sz="2400" dirty="0" smtClean="0"/>
              <a:t>a new English program for adult learners </a:t>
            </a:r>
            <a:r>
              <a:rPr lang="en-US" altLang="ja-JP" sz="2400" dirty="0"/>
              <a:t>at a </a:t>
            </a:r>
            <a:r>
              <a:rPr lang="en-US" altLang="ja-JP" sz="2400" dirty="0" smtClean="0"/>
              <a:t>homeless </a:t>
            </a:r>
            <a:r>
              <a:rPr lang="en-US" altLang="ja-JP" sz="2400" dirty="0"/>
              <a:t>shelter serving a </a:t>
            </a:r>
            <a:r>
              <a:rPr lang="en-US" altLang="ja-JP" sz="2400" dirty="0" smtClean="0"/>
              <a:t>Micronesian </a:t>
            </a:r>
            <a:r>
              <a:rPr lang="en-US" altLang="ja-JP" sz="2400" dirty="0"/>
              <a:t>migrant population in Hawaii. </a:t>
            </a:r>
            <a:endParaRPr lang="en-US" altLang="ja-JP" sz="2400" dirty="0" smtClean="0"/>
          </a:p>
          <a:p>
            <a:pPr marL="350838" indent="-350838">
              <a:buFont typeface="Wingdings" charset="2"/>
              <a:buChar char="l"/>
            </a:pPr>
            <a:r>
              <a:rPr lang="en-US" altLang="ja-JP" sz="2400" dirty="0"/>
              <a:t>to develop a language program informed by those findings</a:t>
            </a:r>
            <a:r>
              <a:rPr lang="en-US" altLang="ja-JP" sz="2400" dirty="0" smtClean="0"/>
              <a:t>.</a:t>
            </a:r>
            <a:endParaRPr lang="en-US" altLang="ja-JP" sz="2400" dirty="0"/>
          </a:p>
        </p:txBody>
      </p:sp>
      <p:sp>
        <p:nvSpPr>
          <p:cNvPr id="6" name="TextBox 5"/>
          <p:cNvSpPr txBox="1"/>
          <p:nvPr/>
        </p:nvSpPr>
        <p:spPr>
          <a:xfrm>
            <a:off x="401156" y="6052472"/>
            <a:ext cx="8438044" cy="307777"/>
          </a:xfrm>
          <a:prstGeom prst="rect">
            <a:avLst/>
          </a:prstGeom>
          <a:noFill/>
        </p:spPr>
        <p:txBody>
          <a:bodyPr wrap="square" rtlCol="0">
            <a:spAutoFit/>
          </a:bodyPr>
          <a:lstStyle/>
          <a:p>
            <a:pPr algn="r"/>
            <a:r>
              <a:rPr lang="en-US" altLang="ja-JP" sz="1400" dirty="0" smtClean="0"/>
              <a:t>[Barbee, Escalona, Holdway, 2012]</a:t>
            </a:r>
            <a:endParaRPr kumimoji="1" lang="ja-JP" altLang="en-US" sz="1400" dirty="0">
              <a:latin typeface="Century Gothic"/>
              <a:cs typeface="Century Gothic"/>
            </a:endParaRPr>
          </a:p>
        </p:txBody>
      </p:sp>
      <p:sp>
        <p:nvSpPr>
          <p:cNvPr id="7" name="Title 1"/>
          <p:cNvSpPr txBox="1">
            <a:spLocks/>
          </p:cNvSpPr>
          <p:nvPr/>
        </p:nvSpPr>
        <p:spPr>
          <a:xfrm>
            <a:off x="401156" y="391459"/>
            <a:ext cx="6784411" cy="699890"/>
          </a:xfrm>
          <a:prstGeom prst="rect">
            <a:avLst/>
          </a:prstGeom>
        </p:spPr>
        <p:txBody>
          <a:bodyPr vert="horz" lIns="91440" tIns="45720" rIns="91440" bIns="45720" rtlCol="0" anchor="ctr">
            <a:noAutofit/>
          </a:bodyPr>
          <a:lstStyle>
            <a:lvl1pPr algn="l"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600" b="1" dirty="0" smtClean="0">
                <a:solidFill>
                  <a:schemeClr val="accent4">
                    <a:lumMod val="60000"/>
                    <a:lumOff val="40000"/>
                  </a:schemeClr>
                </a:solidFill>
                <a:latin typeface="Handwriting - Dakota"/>
                <a:cs typeface="Handwriting - Dakota"/>
              </a:rPr>
              <a:t>Last year…</a:t>
            </a:r>
            <a:endParaRPr lang="ja-JP" altLang="en-US" sz="3600" b="1" dirty="0">
              <a:solidFill>
                <a:schemeClr val="accent4">
                  <a:lumMod val="60000"/>
                  <a:lumOff val="40000"/>
                </a:schemeClr>
              </a:solidFill>
              <a:latin typeface="Handwriting - Dakota"/>
              <a:cs typeface="Handwriting - Dakota"/>
            </a:endParaRPr>
          </a:p>
        </p:txBody>
      </p:sp>
    </p:spTree>
    <p:extLst>
      <p:ext uri="{BB962C8B-B14F-4D97-AF65-F5344CB8AC3E}">
        <p14:creationId xmlns:p14="http://schemas.microsoft.com/office/powerpoint/2010/main" val="78939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2469"/>
            <a:ext cx="3008313" cy="894002"/>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1" sz="2000" b="1" kern="1200">
                <a:solidFill>
                  <a:schemeClr val="tx1"/>
                </a:solidFill>
                <a:latin typeface="+mj-lt"/>
                <a:ea typeface="+mj-ea"/>
                <a:cs typeface="+mj-cs"/>
              </a:defRPr>
            </a:lvl1pPr>
          </a:lstStyle>
          <a:p>
            <a:pPr algn="ctr"/>
            <a:r>
              <a:rPr lang="en-US" altLang="ja-JP" sz="4400" dirty="0" smtClean="0">
                <a:solidFill>
                  <a:srgbClr val="F4891E"/>
                </a:solidFill>
              </a:rPr>
              <a:t>Lesson Plan</a:t>
            </a:r>
            <a:endParaRPr lang="ja-JP" altLang="en-US" sz="4400" dirty="0">
              <a:solidFill>
                <a:srgbClr val="F4891E"/>
              </a:solidFill>
            </a:endParaRPr>
          </a:p>
        </p:txBody>
      </p:sp>
      <p:sp>
        <p:nvSpPr>
          <p:cNvPr id="10" name="Text Box 5"/>
          <p:cNvSpPr txBox="1"/>
          <p:nvPr/>
        </p:nvSpPr>
        <p:spPr>
          <a:xfrm>
            <a:off x="3702188" y="540399"/>
            <a:ext cx="5161446" cy="1850866"/>
          </a:xfrm>
          <a:prstGeom prst="rect">
            <a:avLst/>
          </a:prstGeom>
          <a:noFill/>
          <a:ln>
            <a:no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r>
              <a:rPr lang="en-US" altLang="ja-JP" dirty="0" smtClean="0">
                <a:solidFill>
                  <a:srgbClr val="FFFFFF"/>
                </a:solidFill>
              </a:rPr>
              <a:t>Students </a:t>
            </a:r>
            <a:r>
              <a:rPr lang="en-US" altLang="ja-JP" dirty="0" smtClean="0">
                <a:solidFill>
                  <a:srgbClr val="FFFFFF"/>
                </a:solidFill>
              </a:rPr>
              <a:t>can bring in real </a:t>
            </a:r>
            <a:r>
              <a:rPr lang="en-US" altLang="ja-JP" dirty="0">
                <a:solidFill>
                  <a:srgbClr val="FFFFFF"/>
                </a:solidFill>
              </a:rPr>
              <a:t>job </a:t>
            </a:r>
            <a:r>
              <a:rPr lang="en-US" altLang="ja-JP" dirty="0" smtClean="0">
                <a:solidFill>
                  <a:srgbClr val="FFFFFF"/>
                </a:solidFill>
              </a:rPr>
              <a:t>applications from </a:t>
            </a:r>
            <a:r>
              <a:rPr lang="en-US" altLang="ja-JP" dirty="0">
                <a:solidFill>
                  <a:srgbClr val="FFFFFF"/>
                </a:solidFill>
              </a:rPr>
              <a:t>popular </a:t>
            </a:r>
            <a:r>
              <a:rPr lang="en-US" altLang="ja-JP" dirty="0" smtClean="0">
                <a:solidFill>
                  <a:srgbClr val="FFFFFF"/>
                </a:solidFill>
              </a:rPr>
              <a:t>companies </a:t>
            </a:r>
            <a:r>
              <a:rPr lang="en-US" altLang="ja-JP" dirty="0">
                <a:solidFill>
                  <a:srgbClr val="FFFFFF"/>
                </a:solidFill>
              </a:rPr>
              <a:t>in the </a:t>
            </a:r>
            <a:r>
              <a:rPr lang="en-US" altLang="ja-JP" dirty="0" smtClean="0">
                <a:solidFill>
                  <a:srgbClr val="FFFFFF"/>
                </a:solidFill>
              </a:rPr>
              <a:t>area that they are interested in working at.  Students </a:t>
            </a:r>
            <a:r>
              <a:rPr lang="en-US" altLang="ja-JP" dirty="0">
                <a:solidFill>
                  <a:srgbClr val="FFFFFF"/>
                </a:solidFill>
              </a:rPr>
              <a:t>can work together in groups to fill-out the </a:t>
            </a:r>
            <a:r>
              <a:rPr lang="en-US" altLang="ja-JP" dirty="0" smtClean="0">
                <a:solidFill>
                  <a:srgbClr val="FFFFFF"/>
                </a:solidFill>
              </a:rPr>
              <a:t>applications </a:t>
            </a:r>
            <a:r>
              <a:rPr lang="en-US" altLang="ja-JP" dirty="0">
                <a:solidFill>
                  <a:srgbClr val="FFFFFF"/>
                </a:solidFill>
              </a:rPr>
              <a:t>with their own information.</a:t>
            </a:r>
          </a:p>
        </p:txBody>
      </p:sp>
      <p:pic>
        <p:nvPicPr>
          <p:cNvPr id="3" name="Picture 2" descr="HavaJavaJobApplication.jpg"/>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rot="855383">
            <a:off x="6269396" y="2697811"/>
            <a:ext cx="3006727" cy="4135134"/>
          </a:xfrm>
          <a:prstGeom prst="rect">
            <a:avLst/>
          </a:prstGeom>
          <a:ln w="19050">
            <a:solidFill>
              <a:schemeClr val="tx1"/>
            </a:solidFill>
          </a:ln>
        </p:spPr>
      </p:pic>
      <p:pic>
        <p:nvPicPr>
          <p:cNvPr id="4" name="Picture 3" descr="Knowles Employment Application_JPG_Page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60782">
            <a:off x="3584215" y="2258179"/>
            <a:ext cx="3128743" cy="4048961"/>
          </a:xfrm>
          <a:prstGeom prst="rect">
            <a:avLst/>
          </a:prstGeom>
          <a:ln w="19050">
            <a:solidFill>
              <a:schemeClr val="tx1"/>
            </a:solidFill>
          </a:ln>
        </p:spPr>
      </p:pic>
      <p:sp>
        <p:nvSpPr>
          <p:cNvPr id="12" name="Right Arrow Callout 11"/>
          <p:cNvSpPr/>
          <p:nvPr/>
        </p:nvSpPr>
        <p:spPr>
          <a:xfrm>
            <a:off x="228600" y="4282661"/>
            <a:ext cx="3473588" cy="864639"/>
          </a:xfrm>
          <a:prstGeom prst="rightArrowCallout">
            <a:avLst>
              <a:gd name="adj1" fmla="val 42012"/>
              <a:gd name="adj2" fmla="val 48679"/>
              <a:gd name="adj3" fmla="val 39213"/>
              <a:gd name="adj4" fmla="val 8446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 name="Title 1"/>
          <p:cNvSpPr>
            <a:spLocks noGrp="1"/>
          </p:cNvSpPr>
          <p:nvPr>
            <p:ph type="title"/>
          </p:nvPr>
        </p:nvSpPr>
        <p:spPr>
          <a:xfrm>
            <a:off x="228600" y="896472"/>
            <a:ext cx="3008313" cy="4721410"/>
          </a:xfrm>
        </p:spPr>
        <p:txBody>
          <a:bodyPr anchor="t">
            <a:normAutofit fontScale="90000"/>
          </a:bodyPr>
          <a:lstStyle/>
          <a:p>
            <a:r>
              <a:rPr kumimoji="1" lang="en-US" altLang="ja-JP" sz="1800" dirty="0" smtClean="0">
                <a:solidFill>
                  <a:schemeClr val="accent1"/>
                </a:solidFill>
              </a:rPr>
              <a:t>Warm up:  </a:t>
            </a:r>
            <a:r>
              <a:rPr kumimoji="1" lang="en-US" altLang="ja-JP" sz="1800" b="0" dirty="0" smtClean="0">
                <a:solidFill>
                  <a:schemeClr val="accent6"/>
                </a:solidFill>
              </a:rPr>
              <a:t/>
            </a:r>
            <a:br>
              <a:rPr kumimoji="1" lang="en-US" altLang="ja-JP" sz="1800" b="0" dirty="0" smtClean="0">
                <a:solidFill>
                  <a:schemeClr val="accent6"/>
                </a:solidFill>
              </a:rPr>
            </a:br>
            <a:r>
              <a:rPr lang="en-US" altLang="ja-JP" sz="1800" b="0" dirty="0" smtClean="0"/>
              <a:t>Personal Information Form Wall Race</a:t>
            </a:r>
            <a:br>
              <a:rPr lang="en-US" altLang="ja-JP" sz="1800" b="0" dirty="0" smtClean="0"/>
            </a:br>
            <a:r>
              <a:rPr lang="en-US" altLang="ja-JP" sz="1800" b="0" dirty="0"/>
              <a:t/>
            </a:r>
            <a:br>
              <a:rPr lang="en-US" altLang="ja-JP" sz="1800" b="0" dirty="0"/>
            </a:br>
            <a:r>
              <a:rPr lang="en-US" altLang="ja-JP" sz="1800" dirty="0" smtClean="0">
                <a:solidFill>
                  <a:srgbClr val="F4891E"/>
                </a:solidFill>
              </a:rPr>
              <a:t>Vocabulary Review: </a:t>
            </a:r>
            <a:br>
              <a:rPr lang="en-US" altLang="ja-JP" sz="1800" dirty="0" smtClean="0">
                <a:solidFill>
                  <a:srgbClr val="F4891E"/>
                </a:solidFill>
              </a:rPr>
            </a:br>
            <a:r>
              <a:rPr lang="en-US" altLang="ja-JP" sz="1800" b="0" dirty="0" smtClean="0"/>
              <a:t>Card Slapping Activity</a:t>
            </a:r>
            <a:br>
              <a:rPr lang="en-US" altLang="ja-JP" sz="1800" b="0" dirty="0" smtClean="0"/>
            </a:br>
            <a:r>
              <a:rPr lang="en-US" altLang="ja-JP" sz="1800" b="0" dirty="0"/>
              <a:t/>
            </a:r>
            <a:br>
              <a:rPr lang="en-US" altLang="ja-JP" sz="1800" b="0" dirty="0"/>
            </a:br>
            <a:r>
              <a:rPr lang="en-US" altLang="ja-JP" sz="1800" dirty="0" smtClean="0">
                <a:solidFill>
                  <a:schemeClr val="accent1"/>
                </a:solidFill>
              </a:rPr>
              <a:t>Introduction to New Content:</a:t>
            </a:r>
            <a:br>
              <a:rPr lang="en-US" altLang="ja-JP" sz="1800" dirty="0" smtClean="0">
                <a:solidFill>
                  <a:schemeClr val="accent1"/>
                </a:solidFill>
              </a:rPr>
            </a:br>
            <a:r>
              <a:rPr lang="en-US" altLang="ja-JP" sz="1800" b="0" dirty="0" smtClean="0"/>
              <a:t>Job Application Genre Analysis</a:t>
            </a:r>
            <a:br>
              <a:rPr lang="en-US" altLang="ja-JP" sz="1800" b="0" dirty="0" smtClean="0"/>
            </a:br>
            <a:r>
              <a:rPr lang="en-US" altLang="ja-JP" sz="1800" b="0" dirty="0"/>
              <a:t/>
            </a:r>
            <a:br>
              <a:rPr lang="en-US" altLang="ja-JP" sz="1800" b="0" dirty="0"/>
            </a:br>
            <a:r>
              <a:rPr lang="en-US" altLang="ja-JP" sz="1800" dirty="0" smtClean="0">
                <a:solidFill>
                  <a:srgbClr val="F4891E"/>
                </a:solidFill>
              </a:rPr>
              <a:t>Skills/Content in Context:</a:t>
            </a:r>
            <a:br>
              <a:rPr lang="en-US" altLang="ja-JP" sz="1800" dirty="0" smtClean="0">
                <a:solidFill>
                  <a:srgbClr val="F4891E"/>
                </a:solidFill>
              </a:rPr>
            </a:br>
            <a:r>
              <a:rPr lang="en-US" altLang="ja-JP" sz="1800" b="0" dirty="0" smtClean="0"/>
              <a:t>Identify specific information from a sample job application</a:t>
            </a:r>
            <a:br>
              <a:rPr lang="en-US" altLang="ja-JP" sz="1800" b="0" dirty="0" smtClean="0"/>
            </a:br>
            <a:r>
              <a:rPr lang="en-US" altLang="ja-JP" sz="1800" b="0" dirty="0"/>
              <a:t/>
            </a:r>
            <a:br>
              <a:rPr lang="en-US" altLang="ja-JP" sz="1800" b="0" dirty="0"/>
            </a:br>
            <a:r>
              <a:rPr lang="en-US" altLang="ja-JP" sz="1800" dirty="0" smtClean="0">
                <a:solidFill>
                  <a:srgbClr val="834506"/>
                </a:solidFill>
              </a:rPr>
              <a:t>Synthesis/Production:</a:t>
            </a:r>
            <a:br>
              <a:rPr lang="en-US" altLang="ja-JP" sz="1800" dirty="0" smtClean="0">
                <a:solidFill>
                  <a:srgbClr val="834506"/>
                </a:solidFill>
              </a:rPr>
            </a:br>
            <a:r>
              <a:rPr lang="en-US" altLang="ja-JP" sz="1800" b="0" dirty="0" smtClean="0"/>
              <a:t>Complete an actual job application</a:t>
            </a:r>
            <a:endParaRPr kumimoji="1" lang="ja-JP" altLang="en-US" sz="1800" b="0" dirty="0"/>
          </a:p>
        </p:txBody>
      </p:sp>
    </p:spTree>
    <p:extLst>
      <p:ext uri="{BB962C8B-B14F-4D97-AF65-F5344CB8AC3E}">
        <p14:creationId xmlns:p14="http://schemas.microsoft.com/office/powerpoint/2010/main" val="384235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55909" y="217250"/>
            <a:ext cx="8583291"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3600" dirty="0" smtClean="0">
                <a:solidFill>
                  <a:schemeClr val="accent1"/>
                </a:solidFill>
                <a:latin typeface="+mj-lt"/>
              </a:rPr>
              <a:t>Advantages of Genre Analysis </a:t>
            </a:r>
            <a:endParaRPr lang="en-US" altLang="ja-JP" sz="3600" dirty="0">
              <a:solidFill>
                <a:schemeClr val="accent1"/>
              </a:solidFill>
              <a:latin typeface="+mj-lt"/>
            </a:endParaRPr>
          </a:p>
        </p:txBody>
      </p:sp>
      <p:sp>
        <p:nvSpPr>
          <p:cNvPr id="6" name="Rectangle 5"/>
          <p:cNvSpPr/>
          <p:nvPr/>
        </p:nvSpPr>
        <p:spPr>
          <a:xfrm>
            <a:off x="-1" y="1487327"/>
            <a:ext cx="7970193" cy="4060906"/>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pic>
        <p:nvPicPr>
          <p:cNvPr id="7" name="Picture 6"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81885" y="5067597"/>
            <a:ext cx="1376613" cy="1376613"/>
          </a:xfrm>
          <a:prstGeom prst="rect">
            <a:avLst/>
          </a:prstGeom>
        </p:spPr>
      </p:pic>
      <p:sp>
        <p:nvSpPr>
          <p:cNvPr id="2" name="Rectangle 1"/>
          <p:cNvSpPr/>
          <p:nvPr/>
        </p:nvSpPr>
        <p:spPr>
          <a:xfrm>
            <a:off x="431561" y="1594273"/>
            <a:ext cx="6959629" cy="3847207"/>
          </a:xfrm>
          <a:prstGeom prst="rect">
            <a:avLst/>
          </a:prstGeom>
        </p:spPr>
        <p:txBody>
          <a:bodyPr wrap="square">
            <a:spAutoFit/>
          </a:bodyPr>
          <a:lstStyle/>
          <a:p>
            <a:pPr marL="285750" lvl="1" indent="-285750">
              <a:buFont typeface="Wingdings" charset="2"/>
              <a:buChar char="l"/>
            </a:pPr>
            <a:r>
              <a:rPr lang="en-US" altLang="ja-JP" sz="2400" dirty="0">
                <a:solidFill>
                  <a:schemeClr val="bg1"/>
                </a:solidFill>
              </a:rPr>
              <a:t>A</a:t>
            </a:r>
            <a:r>
              <a:rPr lang="en-US" altLang="ja-JP" sz="2400" dirty="0" smtClean="0">
                <a:solidFill>
                  <a:schemeClr val="bg1"/>
                </a:solidFill>
              </a:rPr>
              <a:t>llows students </a:t>
            </a:r>
            <a:r>
              <a:rPr lang="en-US" altLang="ja-JP" sz="2400" dirty="0">
                <a:solidFill>
                  <a:schemeClr val="bg1"/>
                </a:solidFill>
              </a:rPr>
              <a:t>access to a certain genre of writing or discourse so that they can make their own discoveries and </a:t>
            </a:r>
            <a:r>
              <a:rPr lang="en-US" altLang="ja-JP" sz="2400" dirty="0" smtClean="0">
                <a:solidFill>
                  <a:schemeClr val="bg1"/>
                </a:solidFill>
              </a:rPr>
              <a:t>connect language to its purpose.</a:t>
            </a:r>
          </a:p>
          <a:p>
            <a:pPr marL="0" lvl="1"/>
            <a:endParaRPr lang="en-US" altLang="ja-JP" sz="1600" dirty="0" smtClean="0">
              <a:solidFill>
                <a:schemeClr val="bg1"/>
              </a:solidFill>
            </a:endParaRPr>
          </a:p>
          <a:p>
            <a:pPr marL="285750" lvl="1" indent="-285750">
              <a:buFont typeface="Wingdings" charset="2"/>
              <a:buChar char="l"/>
            </a:pPr>
            <a:r>
              <a:rPr lang="en-US" altLang="ja-JP" sz="2400" dirty="0">
                <a:solidFill>
                  <a:schemeClr val="bg1"/>
                </a:solidFill>
              </a:rPr>
              <a:t>Allows students to meet language face-to-face rather than being “hit” with </a:t>
            </a:r>
            <a:r>
              <a:rPr lang="en-US" altLang="ja-JP" sz="2400" dirty="0" smtClean="0">
                <a:solidFill>
                  <a:schemeClr val="bg1"/>
                </a:solidFill>
              </a:rPr>
              <a:t>it</a:t>
            </a:r>
            <a:r>
              <a:rPr lang="en-US" altLang="ja-JP" sz="2400" dirty="0" smtClean="0">
                <a:solidFill>
                  <a:schemeClr val="bg1"/>
                </a:solidFill>
              </a:rPr>
              <a:t>.  [own level]</a:t>
            </a:r>
            <a:endParaRPr lang="en-US" altLang="ja-JP" sz="2400" dirty="0" smtClean="0">
              <a:solidFill>
                <a:schemeClr val="bg1"/>
              </a:solidFill>
            </a:endParaRPr>
          </a:p>
          <a:p>
            <a:pPr marL="0" lvl="1"/>
            <a:endParaRPr lang="en-US" altLang="ja-JP" sz="1600" dirty="0">
              <a:solidFill>
                <a:schemeClr val="bg1"/>
              </a:solidFill>
            </a:endParaRPr>
          </a:p>
          <a:p>
            <a:pPr marL="285750" lvl="1" indent="-285750">
              <a:buFont typeface="Wingdings" charset="2"/>
              <a:buChar char="l"/>
            </a:pPr>
            <a:r>
              <a:rPr lang="en-US" altLang="ja-JP" sz="2400" dirty="0" smtClean="0">
                <a:solidFill>
                  <a:schemeClr val="bg1"/>
                </a:solidFill>
              </a:rPr>
              <a:t>Teachers don’t have to ‘reinvent the wheel’ or be experts in every field.</a:t>
            </a:r>
          </a:p>
          <a:p>
            <a:pPr marL="0" lvl="1"/>
            <a:r>
              <a:rPr lang="en-US" altLang="ja-JP" sz="1600" dirty="0">
                <a:solidFill>
                  <a:schemeClr val="bg1"/>
                </a:solidFill>
              </a:rPr>
              <a:t> </a:t>
            </a:r>
          </a:p>
          <a:p>
            <a:pPr marL="285750" lvl="1" indent="-285750">
              <a:buFont typeface="Wingdings" charset="2"/>
              <a:buChar char="l"/>
            </a:pPr>
            <a:r>
              <a:rPr lang="en-US" altLang="ja-JP" sz="2400" dirty="0" smtClean="0">
                <a:solidFill>
                  <a:schemeClr val="bg1"/>
                </a:solidFill>
              </a:rPr>
              <a:t>Student-</a:t>
            </a:r>
            <a:r>
              <a:rPr lang="en-US" altLang="ja-JP" sz="2400" dirty="0" smtClean="0">
                <a:solidFill>
                  <a:schemeClr val="bg1"/>
                </a:solidFill>
              </a:rPr>
              <a:t>centered classrooms lead to autonomy.</a:t>
            </a:r>
            <a:endParaRPr lang="en-US" altLang="ja-JP" sz="2400" dirty="0" smtClean="0">
              <a:solidFill>
                <a:schemeClr val="bg1"/>
              </a:solidFill>
            </a:endParaRPr>
          </a:p>
        </p:txBody>
      </p:sp>
    </p:spTree>
    <p:extLst>
      <p:ext uri="{BB962C8B-B14F-4D97-AF65-F5344CB8AC3E}">
        <p14:creationId xmlns:p14="http://schemas.microsoft.com/office/powerpoint/2010/main" val="420764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287" y="548352"/>
            <a:ext cx="7547544" cy="4682362"/>
          </a:xfrm>
        </p:spPr>
        <p:txBody>
          <a:bodyPr>
            <a:noAutofit/>
          </a:bodyPr>
          <a:lstStyle/>
          <a:p>
            <a:pPr algn="ctr"/>
            <a:r>
              <a:rPr lang="en-US" altLang="ja-JP" b="1" dirty="0" smtClean="0">
                <a:solidFill>
                  <a:schemeClr val="accent6"/>
                </a:solidFill>
                <a:latin typeface="+mn-lt"/>
                <a:cs typeface="Chalkboard"/>
              </a:rPr>
              <a:t>NEED FOR VOLUNTEERS! </a:t>
            </a:r>
            <a:br>
              <a:rPr lang="en-US" altLang="ja-JP" b="1" dirty="0" smtClean="0">
                <a:solidFill>
                  <a:schemeClr val="accent6"/>
                </a:solidFill>
                <a:latin typeface="+mn-lt"/>
                <a:cs typeface="Chalkboard"/>
              </a:rPr>
            </a:br>
            <a:r>
              <a:rPr lang="en-US" altLang="ja-JP" sz="3200" dirty="0" smtClean="0">
                <a:latin typeface="+mn-lt"/>
                <a:cs typeface="Chalkboard"/>
              </a:rPr>
              <a:t>The future of the ESP program at IHS is dependent on skilled volunteers, like you, to serve as teachers. Please contact me or IHS Hawaii for more information on how you can help.</a:t>
            </a:r>
            <a:endParaRPr kumimoji="1" lang="ja-JP" altLang="en-US" sz="2000" dirty="0">
              <a:latin typeface="+mn-lt"/>
            </a:endParaRPr>
          </a:p>
        </p:txBody>
      </p:sp>
      <p:pic>
        <p:nvPicPr>
          <p:cNvPr id="3" name="Picture 2" descr="hawaii-islands-clip-art.png"/>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677236" y="-116981"/>
            <a:ext cx="3574857" cy="2062417"/>
          </a:xfrm>
          <a:prstGeom prst="rect">
            <a:avLst/>
          </a:prstGeom>
        </p:spPr>
      </p:pic>
      <p:sp>
        <p:nvSpPr>
          <p:cNvPr id="4" name="TextBox 3"/>
          <p:cNvSpPr txBox="1"/>
          <p:nvPr/>
        </p:nvSpPr>
        <p:spPr>
          <a:xfrm>
            <a:off x="3540049" y="6124164"/>
            <a:ext cx="5603950" cy="584776"/>
          </a:xfrm>
          <a:prstGeom prst="rect">
            <a:avLst/>
          </a:prstGeom>
          <a:noFill/>
        </p:spPr>
        <p:txBody>
          <a:bodyPr wrap="square" rtlCol="0">
            <a:spAutoFit/>
          </a:bodyPr>
          <a:lstStyle/>
          <a:p>
            <a:pPr algn="ctr"/>
            <a:r>
              <a:rPr kumimoji="1" lang="en-US" altLang="ja-JP" sz="3200" dirty="0" smtClean="0">
                <a:latin typeface="Century Gothic"/>
                <a:cs typeface="Century Gothic"/>
              </a:rPr>
              <a:t>www.ihshawaii.org</a:t>
            </a:r>
            <a:endParaRPr kumimoji="1" lang="ja-JP" altLang="en-US" sz="3200" dirty="0">
              <a:latin typeface="Century Gothic"/>
              <a:cs typeface="Century Gothic"/>
            </a:endParaRPr>
          </a:p>
        </p:txBody>
      </p:sp>
    </p:spTree>
    <p:extLst>
      <p:ext uri="{BB962C8B-B14F-4D97-AF65-F5344CB8AC3E}">
        <p14:creationId xmlns:p14="http://schemas.microsoft.com/office/powerpoint/2010/main" val="35651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626"/>
            <a:ext cx="8229600" cy="533460"/>
          </a:xfrm>
        </p:spPr>
        <p:txBody>
          <a:bodyPr>
            <a:noAutofit/>
          </a:bodyPr>
          <a:lstStyle/>
          <a:p>
            <a:pPr algn="l"/>
            <a:r>
              <a:rPr kumimoji="1" lang="en-US" altLang="ja-JP" sz="3600" b="1" dirty="0" smtClean="0">
                <a:solidFill>
                  <a:srgbClr val="F79646"/>
                </a:solidFill>
              </a:rPr>
              <a:t>Selected References</a:t>
            </a:r>
            <a:endParaRPr kumimoji="1" lang="ja-JP" altLang="en-US" sz="3600" b="1" dirty="0">
              <a:solidFill>
                <a:srgbClr val="F79646"/>
              </a:solidFill>
            </a:endParaRPr>
          </a:p>
        </p:txBody>
      </p:sp>
      <p:pic>
        <p:nvPicPr>
          <p:cNvPr id="5" name="Picture 4" descr="hawaii-islands-clip-art.png"/>
          <p:cNvPicPr>
            <a:picLocks noChangeAspect="1"/>
          </p:cNvPicPr>
          <p:nvPr/>
        </p:nvPicPr>
        <p:blipFill>
          <a:blip r:embed="rId2">
            <a:duotone>
              <a:schemeClr val="accent4">
                <a:shade val="45000"/>
                <a:satMod val="135000"/>
              </a:schemeClr>
              <a:prstClr val="white"/>
            </a:duotone>
            <a:alphaModFix amt="30000"/>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aintBrush/>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7200" y="914400"/>
            <a:ext cx="8229600" cy="4718380"/>
          </a:xfrm>
          <a:prstGeom prst="rect">
            <a:avLst/>
          </a:prstGeom>
        </p:spPr>
      </p:pic>
      <p:sp>
        <p:nvSpPr>
          <p:cNvPr id="3" name="Content Placeholder 2"/>
          <p:cNvSpPr>
            <a:spLocks noGrp="1"/>
          </p:cNvSpPr>
          <p:nvPr>
            <p:ph idx="1"/>
          </p:nvPr>
        </p:nvSpPr>
        <p:spPr>
          <a:xfrm>
            <a:off x="218139" y="707086"/>
            <a:ext cx="8806331" cy="5329149"/>
          </a:xfrm>
        </p:spPr>
        <p:txBody>
          <a:bodyPr>
            <a:noAutofit/>
          </a:bodyPr>
          <a:lstStyle/>
          <a:p>
            <a:pPr marL="179388" indent="-179388"/>
            <a:r>
              <a:rPr lang="en-US" altLang="ja-JP" sz="1550" dirty="0" smtClean="0"/>
              <a:t>Barbee</a:t>
            </a:r>
            <a:r>
              <a:rPr lang="en-US" altLang="ja-JP" sz="1550" dirty="0"/>
              <a:t>, M., Escalona, J., &amp; Holdway, J.  (2012).  Development of an ESP program for a Micronesian population in Hawaii.  In H. </a:t>
            </a:r>
            <a:r>
              <a:rPr lang="en-US" altLang="ja-JP" sz="1550" dirty="0" err="1"/>
              <a:t>Ahn</a:t>
            </a:r>
            <a:r>
              <a:rPr lang="en-US" altLang="ja-JP" sz="1550" dirty="0"/>
              <a:t> &amp; M. Vidal (Eds.) Proceedings 2012: Selected papers from the sixteenth college-wide conference for students in languages, linguistics, and literature (pp. 29-40).  College of Languages, Linguistics, and Literature, University of Hawaii at Manoa</a:t>
            </a:r>
            <a:r>
              <a:rPr lang="en-US" altLang="ja-JP" sz="1550" dirty="0" smtClean="0"/>
              <a:t>.</a:t>
            </a:r>
          </a:p>
          <a:p>
            <a:pPr marL="179388" indent="-179388"/>
            <a:r>
              <a:rPr lang="en-US" altLang="ja-JP" sz="1550" dirty="0" smtClean="0"/>
              <a:t>Bhatia, V. K.  (2008).  Genre Analysis, ESP and professional practice.  </a:t>
            </a:r>
            <a:r>
              <a:rPr lang="en-US" altLang="ja-JP" sz="1550" i="1" dirty="0" smtClean="0"/>
              <a:t>English for Specific Purposes, 27</a:t>
            </a:r>
            <a:r>
              <a:rPr lang="en-US" altLang="ja-JP" sz="1550" dirty="0" smtClean="0"/>
              <a:t>(2), 161-174.</a:t>
            </a:r>
            <a:endParaRPr lang="en-US" altLang="ja-JP" sz="1550" dirty="0"/>
          </a:p>
          <a:p>
            <a:pPr marL="179388" indent="-179388"/>
            <a:r>
              <a:rPr lang="en-US" altLang="ja-JP" sz="1550" dirty="0"/>
              <a:t>Belcher, D. (2006). Teaching to Perceived Needs and Imagined Futures in Worlds, Study, and Everyday Life. </a:t>
            </a:r>
            <a:r>
              <a:rPr lang="en-US" altLang="ja-JP" sz="1550" i="1" dirty="0"/>
              <a:t>TESOL Quarterly, 40</a:t>
            </a:r>
            <a:r>
              <a:rPr lang="en-US" altLang="ja-JP" sz="1550" dirty="0"/>
              <a:t>(1), 133-156.</a:t>
            </a:r>
          </a:p>
          <a:p>
            <a:pPr marL="179388" indent="-179388"/>
            <a:r>
              <a:rPr lang="en-US" altLang="ja-JP" sz="1550" dirty="0"/>
              <a:t>Frye, D. (1999). Participatory Education as a Critical Framework for an Immigrant Women’s ESL Class. </a:t>
            </a:r>
            <a:r>
              <a:rPr lang="en-US" altLang="ja-JP" sz="1550" i="1" dirty="0"/>
              <a:t>TESOL Quarterly</a:t>
            </a:r>
            <a:r>
              <a:rPr lang="en-US" altLang="ja-JP" sz="1550" dirty="0"/>
              <a:t>, 33(3), 501-513</a:t>
            </a:r>
            <a:r>
              <a:rPr lang="en-US" altLang="ja-JP" sz="1550" dirty="0" smtClean="0"/>
              <a:t>.</a:t>
            </a:r>
          </a:p>
          <a:p>
            <a:pPr marL="179388" indent="-179388"/>
            <a:r>
              <a:rPr lang="en-US" altLang="ja-JP" sz="1550" dirty="0" err="1" smtClean="0"/>
              <a:t>Huttner</a:t>
            </a:r>
            <a:r>
              <a:rPr lang="en-US" altLang="ja-JP" sz="1550" dirty="0" smtClean="0"/>
              <a:t>, J., </a:t>
            </a:r>
            <a:r>
              <a:rPr lang="en-US" altLang="ja-JP" sz="1550" dirty="0" err="1" smtClean="0"/>
              <a:t>Smit</a:t>
            </a:r>
            <a:r>
              <a:rPr lang="en-US" altLang="ja-JP" sz="1550" dirty="0" smtClean="0"/>
              <a:t>, U., &amp; </a:t>
            </a:r>
            <a:r>
              <a:rPr lang="en-US" altLang="ja-JP" sz="1550" dirty="0" err="1" smtClean="0"/>
              <a:t>Mehlmauer-Larcher</a:t>
            </a:r>
            <a:r>
              <a:rPr lang="en-US" altLang="ja-JP" sz="1550" dirty="0" smtClean="0"/>
              <a:t>, B.  (2009).  ESP teacher education at the interface of theory and practice: Introducing a model of mediated corpus-based genre analysis.  </a:t>
            </a:r>
            <a:r>
              <a:rPr lang="en-US" altLang="ja-JP" sz="1550" i="1" dirty="0" smtClean="0"/>
              <a:t>System, 37</a:t>
            </a:r>
            <a:r>
              <a:rPr lang="en-US" altLang="ja-JP" sz="1550" dirty="0" smtClean="0"/>
              <a:t>, 99-109.</a:t>
            </a:r>
            <a:endParaRPr lang="en-US" altLang="ja-JP" sz="1550" dirty="0"/>
          </a:p>
          <a:p>
            <a:pPr marL="179388" indent="-179388"/>
            <a:r>
              <a:rPr lang="en-US" altLang="ja-JP" sz="1550" dirty="0" smtClean="0"/>
              <a:t>Hyland</a:t>
            </a:r>
            <a:r>
              <a:rPr lang="en-US" altLang="ja-JP" sz="1550" dirty="0"/>
              <a:t>, K.  (2007).  Genre Pedagogy: Language, literacy and L2 writing instruction.   </a:t>
            </a:r>
            <a:r>
              <a:rPr lang="en-US" altLang="ja-JP" sz="1550" i="1" dirty="0"/>
              <a:t>Journal of Second Language Writing, 16, </a:t>
            </a:r>
            <a:r>
              <a:rPr lang="en-US" altLang="ja-JP" sz="1550" dirty="0"/>
              <a:t>148-164.</a:t>
            </a:r>
          </a:p>
          <a:p>
            <a:pPr marL="179388" indent="-179388"/>
            <a:r>
              <a:rPr lang="en-US" altLang="ja-JP" sz="1550" dirty="0"/>
              <a:t>Hyon, S. (1996). Genre in three traditions: Implications for ESL.  </a:t>
            </a:r>
            <a:r>
              <a:rPr lang="en-US" altLang="ja-JP" sz="1550" i="1" dirty="0"/>
              <a:t>TESOL Quarterly, 30</a:t>
            </a:r>
            <a:r>
              <a:rPr lang="en-US" altLang="ja-JP" sz="1550" dirty="0"/>
              <a:t>(4), 693-722.</a:t>
            </a:r>
          </a:p>
          <a:p>
            <a:pPr marL="179388" indent="-179388"/>
            <a:r>
              <a:rPr lang="en-US" altLang="ja-JP" sz="1550" dirty="0" err="1"/>
              <a:t>Magy</a:t>
            </a:r>
            <a:r>
              <a:rPr lang="en-US" altLang="ja-JP" sz="1550" dirty="0"/>
              <a:t>, R., &amp; </a:t>
            </a:r>
            <a:r>
              <a:rPr lang="en-US" altLang="ja-JP" sz="1550" dirty="0" err="1"/>
              <a:t>Pomann</a:t>
            </a:r>
            <a:r>
              <a:rPr lang="en-US" altLang="ja-JP" sz="1550" dirty="0"/>
              <a:t>, H.  (2007).  </a:t>
            </a:r>
            <a:r>
              <a:rPr lang="en-US" altLang="ja-JP" sz="1550" i="1" dirty="0"/>
              <a:t>Life skills and test prep 2.  </a:t>
            </a:r>
            <a:r>
              <a:rPr lang="en-US" altLang="ja-JP" sz="1550" dirty="0"/>
              <a:t>White Plains, NY:  Pearson Education.</a:t>
            </a:r>
          </a:p>
          <a:p>
            <a:pPr marL="179388" indent="-179388"/>
            <a:r>
              <a:rPr lang="en-US" altLang="ja-JP" sz="1550" dirty="0"/>
              <a:t>Migrant Policy Institute. (2003).  Migration facts, stats, and maps: Hawaii social and demographic characteristics.  Retrieved from http://</a:t>
            </a:r>
            <a:r>
              <a:rPr lang="en-US" altLang="ja-JP" sz="1550" dirty="0" err="1"/>
              <a:t>www.migrationinformation.org</a:t>
            </a:r>
            <a:r>
              <a:rPr lang="en-US" altLang="ja-JP" sz="1550" dirty="0"/>
              <a:t>/</a:t>
            </a:r>
            <a:r>
              <a:rPr lang="en-US" altLang="ja-JP" sz="1550" dirty="0" err="1"/>
              <a:t>datahub</a:t>
            </a:r>
            <a:r>
              <a:rPr lang="en-US" altLang="ja-JP" sz="1550" dirty="0"/>
              <a:t>/</a:t>
            </a:r>
            <a:r>
              <a:rPr lang="en-US" altLang="ja-JP" sz="1550" dirty="0" err="1"/>
              <a:t>state.cfm?ID</a:t>
            </a:r>
            <a:r>
              <a:rPr lang="en-US" altLang="ja-JP" sz="1550" dirty="0"/>
              <a:t>=HI </a:t>
            </a:r>
          </a:p>
          <a:p>
            <a:pPr marL="179388" indent="-179388"/>
            <a:r>
              <a:rPr lang="en-US" altLang="ja-JP" sz="1550" dirty="0" smtClean="0"/>
              <a:t>Swales</a:t>
            </a:r>
            <a:r>
              <a:rPr lang="en-US" altLang="ja-JP" sz="1550" dirty="0"/>
              <a:t>, J. M. (1990).  </a:t>
            </a:r>
            <a:r>
              <a:rPr lang="en-US" altLang="ja-JP" sz="1550" i="1" dirty="0"/>
              <a:t>Genre analysis: English in academic and research settings.  </a:t>
            </a:r>
            <a:r>
              <a:rPr lang="en-US" altLang="ja-JP" sz="1550" dirty="0"/>
              <a:t>Cambridge:  Cambridge University Press</a:t>
            </a:r>
            <a:r>
              <a:rPr lang="en-US" altLang="ja-JP" sz="1550" dirty="0" smtClean="0"/>
              <a:t>.</a:t>
            </a:r>
            <a:endParaRPr lang="en-US" altLang="ja-JP" sz="1550" dirty="0"/>
          </a:p>
        </p:txBody>
      </p:sp>
      <p:sp>
        <p:nvSpPr>
          <p:cNvPr id="6" name="TextBox 5"/>
          <p:cNvSpPr txBox="1"/>
          <p:nvPr/>
        </p:nvSpPr>
        <p:spPr>
          <a:xfrm>
            <a:off x="5915950" y="5257800"/>
            <a:ext cx="3228050" cy="2015936"/>
          </a:xfrm>
          <a:prstGeom prst="rect">
            <a:avLst/>
          </a:prstGeom>
          <a:noFill/>
        </p:spPr>
        <p:txBody>
          <a:bodyPr wrap="square" rtlCol="0">
            <a:spAutoFit/>
          </a:bodyPr>
          <a:lstStyle/>
          <a:p>
            <a:pPr algn="ctr"/>
            <a:r>
              <a:rPr kumimoji="1" lang="en-US" altLang="ja-JP" sz="12500" b="1" dirty="0" smtClean="0">
                <a:solidFill>
                  <a:srgbClr val="008000"/>
                </a:solidFill>
              </a:rPr>
              <a:t>PAO</a:t>
            </a:r>
            <a:endParaRPr kumimoji="1" lang="ja-JP" altLang="en-US" sz="12500" b="1" dirty="0">
              <a:solidFill>
                <a:srgbClr val="008000"/>
              </a:solidFill>
            </a:endParaRPr>
          </a:p>
        </p:txBody>
      </p:sp>
    </p:spTree>
    <p:extLst>
      <p:ext uri="{BB962C8B-B14F-4D97-AF65-F5344CB8AC3E}">
        <p14:creationId xmlns:p14="http://schemas.microsoft.com/office/powerpoint/2010/main" val="277618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16981"/>
            <a:ext cx="3726107" cy="2109253"/>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90000"/>
              </a:lnSpc>
            </a:pPr>
            <a:r>
              <a:rPr lang="en-US" altLang="ja-JP" sz="2800" dirty="0">
                <a:solidFill>
                  <a:schemeClr val="bg1"/>
                </a:solidFill>
              </a:rPr>
              <a:t>Needs Analysis and Genre Analysis in Developing Student Centered ESP Curriculum</a:t>
            </a:r>
            <a:endParaRPr lang="ja-JP" altLang="en-US" sz="2800" b="1" dirty="0">
              <a:solidFill>
                <a:schemeClr val="bg1"/>
              </a:solidFill>
            </a:endParaRPr>
          </a:p>
        </p:txBody>
      </p:sp>
      <p:pic>
        <p:nvPicPr>
          <p:cNvPr id="4" name="Picture 3" descr="hawaii-islands-clip-art.png"/>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04725" y="211609"/>
            <a:ext cx="4350758" cy="2510053"/>
          </a:xfrm>
          <a:prstGeom prst="rect">
            <a:avLst/>
          </a:prstGeom>
        </p:spPr>
      </p:pic>
      <p:sp>
        <p:nvSpPr>
          <p:cNvPr id="5" name="TextBox 4"/>
          <p:cNvSpPr txBox="1"/>
          <p:nvPr/>
        </p:nvSpPr>
        <p:spPr>
          <a:xfrm>
            <a:off x="150382" y="4918501"/>
            <a:ext cx="8993618" cy="2215991"/>
          </a:xfrm>
          <a:prstGeom prst="rect">
            <a:avLst/>
          </a:prstGeom>
          <a:noFill/>
        </p:spPr>
        <p:txBody>
          <a:bodyPr wrap="square" rtlCol="0">
            <a:spAutoFit/>
          </a:bodyPr>
          <a:lstStyle/>
          <a:p>
            <a:r>
              <a:rPr kumimoji="1" lang="en-US" altLang="ja-JP" sz="13800" b="1" dirty="0" smtClean="0">
                <a:solidFill>
                  <a:srgbClr val="14821F"/>
                </a:solidFill>
              </a:rPr>
              <a:t>QUESTIONS</a:t>
            </a:r>
            <a:endParaRPr kumimoji="1" lang="ja-JP" altLang="en-US" sz="13800" b="1" dirty="0">
              <a:solidFill>
                <a:srgbClr val="14821F"/>
              </a:solidFill>
            </a:endParaRPr>
          </a:p>
        </p:txBody>
      </p:sp>
      <p:sp>
        <p:nvSpPr>
          <p:cNvPr id="6" name="Rectangle 5"/>
          <p:cNvSpPr/>
          <p:nvPr/>
        </p:nvSpPr>
        <p:spPr>
          <a:xfrm>
            <a:off x="463176" y="3556129"/>
            <a:ext cx="3262932" cy="738664"/>
          </a:xfrm>
          <a:prstGeom prst="rect">
            <a:avLst/>
          </a:prstGeom>
        </p:spPr>
        <p:txBody>
          <a:bodyPr wrap="square">
            <a:spAutoFit/>
          </a:bodyPr>
          <a:lstStyle/>
          <a:p>
            <a:pPr algn="r"/>
            <a:r>
              <a:rPr lang="en-US" altLang="ja-JP" sz="2400" dirty="0">
                <a:solidFill>
                  <a:schemeClr val="bg1"/>
                </a:solidFill>
                <a:latin typeface="Chalkboard"/>
                <a:cs typeface="Chalkboard"/>
              </a:rPr>
              <a:t>Matthew </a:t>
            </a:r>
            <a:r>
              <a:rPr lang="en-US" altLang="ja-JP" sz="2400" dirty="0" smtClean="0">
                <a:solidFill>
                  <a:schemeClr val="bg1"/>
                </a:solidFill>
                <a:latin typeface="Chalkboard"/>
                <a:cs typeface="Chalkboard"/>
              </a:rPr>
              <a:t>Barbee</a:t>
            </a:r>
          </a:p>
          <a:p>
            <a:pPr algn="r"/>
            <a:r>
              <a:rPr lang="en-US" altLang="ja-JP" dirty="0" smtClean="0">
                <a:solidFill>
                  <a:schemeClr val="bg1"/>
                </a:solidFill>
                <a:latin typeface="Chalkboard"/>
                <a:cs typeface="Chalkboard"/>
              </a:rPr>
              <a:t>University of Hawaii Manoa</a:t>
            </a:r>
            <a:endParaRPr lang="en-US" altLang="ja-JP" dirty="0">
              <a:solidFill>
                <a:schemeClr val="bg1"/>
              </a:solidFill>
              <a:latin typeface="Chalkboard"/>
              <a:cs typeface="Chalkboard"/>
            </a:endParaRPr>
          </a:p>
        </p:txBody>
      </p:sp>
      <p:sp>
        <p:nvSpPr>
          <p:cNvPr id="7" name="TextBox 6"/>
          <p:cNvSpPr txBox="1"/>
          <p:nvPr/>
        </p:nvSpPr>
        <p:spPr>
          <a:xfrm>
            <a:off x="3862448" y="3218087"/>
            <a:ext cx="5171513" cy="1077218"/>
          </a:xfrm>
          <a:prstGeom prst="rect">
            <a:avLst/>
          </a:prstGeom>
          <a:noFill/>
        </p:spPr>
        <p:txBody>
          <a:bodyPr wrap="square" rtlCol="0">
            <a:spAutoFit/>
          </a:bodyPr>
          <a:lstStyle/>
          <a:p>
            <a:pPr algn="r"/>
            <a:r>
              <a:rPr lang="en-US" altLang="ja-JP" sz="3200" dirty="0" smtClean="0">
                <a:latin typeface="Chalkboard"/>
                <a:cs typeface="Chalkboard"/>
              </a:rPr>
              <a:t>www.matthewbarbee.com</a:t>
            </a:r>
          </a:p>
          <a:p>
            <a:pPr algn="r"/>
            <a:r>
              <a:rPr lang="en-US" altLang="ja-JP" sz="3200" dirty="0" smtClean="0">
                <a:latin typeface="Chalkboard"/>
                <a:cs typeface="Chalkboard"/>
              </a:rPr>
              <a:t>matthewkamden@gmail.com</a:t>
            </a:r>
          </a:p>
        </p:txBody>
      </p:sp>
    </p:spTree>
    <p:extLst>
      <p:ext uri="{BB962C8B-B14F-4D97-AF65-F5344CB8AC3E}">
        <p14:creationId xmlns:p14="http://schemas.microsoft.com/office/powerpoint/2010/main" val="351082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3058213"/>
            <a:ext cx="7010400" cy="1818587"/>
          </a:xfrm>
        </p:spPr>
        <p:txBody>
          <a:bodyPr anchor="t">
            <a:normAutofit fontScale="90000"/>
          </a:bodyPr>
          <a:lstStyle/>
          <a:p>
            <a:r>
              <a:rPr kumimoji="1" lang="en-US" altLang="ja-JP" sz="3600" dirty="0" smtClean="0">
                <a:latin typeface="Wingdings"/>
                <a:ea typeface="Wingdings"/>
                <a:cs typeface="Wingdings"/>
                <a:sym typeface="Wingdings"/>
              </a:rPr>
              <a:t> </a:t>
            </a:r>
            <a:r>
              <a:rPr lang="en-US" altLang="ja-JP" sz="3600" dirty="0" smtClean="0">
                <a:sym typeface="Wingdings"/>
              </a:rPr>
              <a:t>Micronesian I</a:t>
            </a:r>
            <a:r>
              <a:rPr kumimoji="1" lang="en-US" altLang="ja-JP" sz="3600" dirty="0" smtClean="0"/>
              <a:t>mmigrants in Hawaii</a:t>
            </a:r>
            <a:r>
              <a:rPr kumimoji="1" lang="en-US" altLang="ja-JP" sz="3600" dirty="0" smtClean="0"/>
              <a:t/>
            </a:r>
            <a:br>
              <a:rPr kumimoji="1" lang="en-US" altLang="ja-JP" sz="3600" dirty="0" smtClean="0"/>
            </a:br>
            <a:r>
              <a:rPr kumimoji="1" lang="en-US" altLang="ja-JP" sz="3600" dirty="0" smtClean="0">
                <a:latin typeface="Wingdings"/>
                <a:ea typeface="Wingdings"/>
                <a:cs typeface="Wingdings"/>
                <a:sym typeface="Wingdings"/>
              </a:rPr>
              <a:t> </a:t>
            </a:r>
            <a:r>
              <a:rPr lang="en-US" altLang="ja-JP" sz="3600" dirty="0" smtClean="0"/>
              <a:t>Adult Learners of English</a:t>
            </a:r>
            <a:br>
              <a:rPr lang="en-US" altLang="ja-JP" sz="3600" dirty="0" smtClean="0"/>
            </a:br>
            <a:r>
              <a:rPr lang="en-US" altLang="ja-JP" sz="3600" dirty="0" smtClean="0">
                <a:latin typeface="Wingdings"/>
                <a:ea typeface="Wingdings"/>
                <a:cs typeface="Wingdings"/>
                <a:sym typeface="Wingdings"/>
              </a:rPr>
              <a:t> </a:t>
            </a:r>
            <a:r>
              <a:rPr lang="en-US" altLang="ja-JP" sz="3600" dirty="0" smtClean="0"/>
              <a:t>English for Specific Purposes (ESP)</a:t>
            </a:r>
            <a:endParaRPr kumimoji="1" lang="ja-JP" altLang="en-US" sz="3600" dirty="0"/>
          </a:p>
        </p:txBody>
      </p:sp>
      <p:sp>
        <p:nvSpPr>
          <p:cNvPr id="3" name="Text Placeholder 2"/>
          <p:cNvSpPr>
            <a:spLocks noGrp="1"/>
          </p:cNvSpPr>
          <p:nvPr>
            <p:ph type="body" sz="quarter" idx="14"/>
          </p:nvPr>
        </p:nvSpPr>
        <p:spPr>
          <a:xfrm>
            <a:off x="414867" y="217250"/>
            <a:ext cx="8424333" cy="828530"/>
          </a:xfrm>
        </p:spPr>
        <p:txBody>
          <a:bodyPr anchor="ctr">
            <a:normAutofit/>
          </a:bodyPr>
          <a:lstStyle/>
          <a:p>
            <a:pPr algn="l"/>
            <a:r>
              <a:rPr kumimoji="1" lang="en-US" altLang="ja-JP" sz="4400" dirty="0" smtClean="0">
                <a:latin typeface="+mj-lt"/>
              </a:rPr>
              <a:t>What </a:t>
            </a:r>
            <a:r>
              <a:rPr lang="en-US" altLang="ja-JP" sz="4400" dirty="0">
                <a:latin typeface="+mj-lt"/>
              </a:rPr>
              <a:t>W</a:t>
            </a:r>
            <a:r>
              <a:rPr kumimoji="1" lang="en-US" altLang="ja-JP" sz="4400" dirty="0" smtClean="0">
                <a:latin typeface="+mj-lt"/>
              </a:rPr>
              <a:t>e Knew</a:t>
            </a:r>
            <a:endParaRPr kumimoji="1" lang="ja-JP" altLang="en-US" sz="4400" dirty="0">
              <a:latin typeface="+mj-lt"/>
            </a:endParaRPr>
          </a:p>
        </p:txBody>
      </p:sp>
      <p:pic>
        <p:nvPicPr>
          <p:cNvPr id="4" name="Picture 3"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val="74886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52" y="552825"/>
            <a:ext cx="7769412" cy="4884192"/>
          </a:xfrm>
        </p:spPr>
        <p:txBody>
          <a:bodyPr>
            <a:noAutofit/>
          </a:bodyPr>
          <a:lstStyle/>
          <a:p>
            <a:r>
              <a:rPr lang="en-US" altLang="ja-JP" sz="3600" dirty="0" smtClean="0">
                <a:latin typeface="Chalkboard"/>
                <a:cs typeface="Chalkboard"/>
              </a:rPr>
              <a:t>The realities of the</a:t>
            </a:r>
            <a:br>
              <a:rPr lang="en-US" altLang="ja-JP" sz="3600" dirty="0" smtClean="0">
                <a:latin typeface="Chalkboard"/>
                <a:cs typeface="Chalkboard"/>
              </a:rPr>
            </a:br>
            <a:r>
              <a:rPr lang="en-US" altLang="ja-JP" sz="3600" dirty="0" smtClean="0">
                <a:latin typeface="Chalkboard"/>
                <a:cs typeface="Chalkboard"/>
              </a:rPr>
              <a:t>U.S. migrant population.</a:t>
            </a:r>
            <a:r>
              <a:rPr lang="en-US" altLang="ja-JP" sz="3600" dirty="0" smtClean="0"/>
              <a:t/>
            </a:r>
            <a:br>
              <a:rPr lang="en-US" altLang="ja-JP" sz="3600" dirty="0" smtClean="0"/>
            </a:br>
            <a:r>
              <a:rPr lang="en-US" altLang="ja-JP" sz="1400" dirty="0" smtClean="0"/>
              <a:t> </a:t>
            </a:r>
            <a:r>
              <a:rPr lang="en-US" altLang="ja-JP" sz="1100" dirty="0" smtClean="0"/>
              <a:t>  </a:t>
            </a:r>
            <a:br>
              <a:rPr lang="en-US" altLang="ja-JP" sz="1100" dirty="0" smtClean="0"/>
            </a:br>
            <a:r>
              <a:rPr lang="en-US" altLang="ja-JP" sz="2000" dirty="0" smtClean="0"/>
              <a:t/>
            </a:r>
            <a:br>
              <a:rPr lang="en-US" altLang="ja-JP" sz="2000" dirty="0" smtClean="0"/>
            </a:br>
            <a:r>
              <a:rPr lang="en-US" altLang="ja-JP" sz="2800" dirty="0" smtClean="0"/>
              <a:t>Reason for migration:</a:t>
            </a:r>
            <a:br>
              <a:rPr lang="en-US" altLang="ja-JP" sz="2800" dirty="0" smtClean="0"/>
            </a:br>
            <a:r>
              <a:rPr lang="en-US" altLang="ja-JP" sz="2000" dirty="0" smtClean="0">
                <a:latin typeface="Zapf Dingbats"/>
                <a:ea typeface="Zapf Dingbats"/>
                <a:cs typeface="Zapf Dingbats"/>
                <a:sym typeface="Zapf Dingbats"/>
              </a:rPr>
              <a:t>✓ </a:t>
            </a:r>
            <a:r>
              <a:rPr lang="en-US" altLang="ja-JP" sz="2000" dirty="0" smtClean="0"/>
              <a:t>improved health care</a:t>
            </a:r>
            <a:br>
              <a:rPr lang="en-US" altLang="ja-JP" sz="2000" dirty="0" smtClean="0"/>
            </a:br>
            <a:r>
              <a:rPr lang="en-US" altLang="ja-JP" sz="2000" dirty="0" smtClean="0">
                <a:latin typeface="Zapf Dingbats"/>
                <a:ea typeface="Zapf Dingbats"/>
                <a:cs typeface="Zapf Dingbats"/>
                <a:sym typeface="Zapf Dingbats"/>
              </a:rPr>
              <a:t>✓ </a:t>
            </a:r>
            <a:r>
              <a:rPr lang="en-US" altLang="ja-JP" sz="2000" dirty="0" smtClean="0"/>
              <a:t>education</a:t>
            </a:r>
            <a:br>
              <a:rPr lang="en-US" altLang="ja-JP" sz="2000" dirty="0" smtClean="0"/>
            </a:br>
            <a:r>
              <a:rPr lang="en-US" altLang="ja-JP" sz="2000" dirty="0" smtClean="0">
                <a:latin typeface="Zapf Dingbats"/>
                <a:ea typeface="Zapf Dingbats"/>
                <a:cs typeface="Zapf Dingbats"/>
                <a:sym typeface="Zapf Dingbats"/>
              </a:rPr>
              <a:t>✓ </a:t>
            </a:r>
            <a:r>
              <a:rPr lang="en-US" altLang="ja-JP" sz="2000" dirty="0" smtClean="0"/>
              <a:t>employment opportunities</a:t>
            </a:r>
            <a:br>
              <a:rPr lang="en-US" altLang="ja-JP" sz="2000" dirty="0" smtClean="0"/>
            </a:br>
            <a:r>
              <a:rPr lang="en-US" altLang="ja-JP" sz="2000" dirty="0"/>
              <a:t/>
            </a:r>
            <a:br>
              <a:rPr lang="en-US" altLang="ja-JP" sz="2000" dirty="0"/>
            </a:br>
            <a:r>
              <a:rPr lang="en-US" altLang="ja-JP" sz="2800" dirty="0" smtClean="0"/>
              <a:t>Difficulties after arrival:</a:t>
            </a:r>
            <a:br>
              <a:rPr lang="en-US" altLang="ja-JP" sz="2800" dirty="0" smtClean="0"/>
            </a:br>
            <a:r>
              <a:rPr lang="en-US" altLang="ja-JP" sz="2000" dirty="0" smtClean="0">
                <a:latin typeface="Zapf Dingbats"/>
                <a:ea typeface="Zapf Dingbats"/>
                <a:cs typeface="Zapf Dingbats"/>
                <a:sym typeface="Zapf Dingbats"/>
              </a:rPr>
              <a:t>✗ </a:t>
            </a:r>
            <a:r>
              <a:rPr lang="en-US" altLang="ja-JP" sz="2000" dirty="0" smtClean="0"/>
              <a:t>inability </a:t>
            </a:r>
            <a:r>
              <a:rPr lang="en-US" altLang="ja-JP" sz="2000" dirty="0"/>
              <a:t>to find </a:t>
            </a:r>
            <a:r>
              <a:rPr lang="en-US" altLang="ja-JP" sz="2000" dirty="0" smtClean="0"/>
              <a:t>work</a:t>
            </a:r>
            <a:br>
              <a:rPr lang="en-US" altLang="ja-JP" sz="2000" dirty="0" smtClean="0"/>
            </a:br>
            <a:r>
              <a:rPr lang="en-US" altLang="ja-JP" sz="2000" dirty="0" smtClean="0">
                <a:latin typeface="Zapf Dingbats"/>
                <a:ea typeface="Zapf Dingbats"/>
                <a:cs typeface="Zapf Dingbats"/>
                <a:sym typeface="Zapf Dingbats"/>
              </a:rPr>
              <a:t>✗ </a:t>
            </a:r>
            <a:r>
              <a:rPr lang="en-US" altLang="ja-JP" sz="2000" dirty="0" smtClean="0"/>
              <a:t>inability to find housing</a:t>
            </a:r>
            <a:br>
              <a:rPr lang="en-US" altLang="ja-JP" sz="2000" dirty="0" smtClean="0"/>
            </a:br>
            <a:r>
              <a:rPr lang="en-US" altLang="ja-JP" sz="2000" dirty="0" smtClean="0">
                <a:latin typeface="Zapf Dingbats"/>
                <a:ea typeface="Zapf Dingbats"/>
                <a:cs typeface="Zapf Dingbats"/>
                <a:sym typeface="Zapf Dingbats"/>
              </a:rPr>
              <a:t>✗ </a:t>
            </a:r>
            <a:r>
              <a:rPr lang="en-US" altLang="ja-JP" sz="2000" dirty="0" smtClean="0"/>
              <a:t>inability to communicate in English</a:t>
            </a:r>
            <a:br>
              <a:rPr lang="en-US" altLang="ja-JP" sz="2000" dirty="0" smtClean="0"/>
            </a:br>
            <a:r>
              <a:rPr lang="en-US" altLang="ja-JP" sz="2000" dirty="0" smtClean="0"/>
              <a:t/>
            </a:r>
            <a:br>
              <a:rPr lang="en-US" altLang="ja-JP" sz="2000" dirty="0" smtClean="0"/>
            </a:br>
            <a:endParaRPr kumimoji="1" lang="ja-JP" altLang="en-US" sz="2000" dirty="0">
              <a:latin typeface="+mn-lt"/>
            </a:endParaRPr>
          </a:p>
        </p:txBody>
      </p:sp>
      <p:sp>
        <p:nvSpPr>
          <p:cNvPr id="3" name="TextBox 2"/>
          <p:cNvSpPr txBox="1"/>
          <p:nvPr/>
        </p:nvSpPr>
        <p:spPr>
          <a:xfrm>
            <a:off x="284054" y="6279770"/>
            <a:ext cx="8665712" cy="307777"/>
          </a:xfrm>
          <a:prstGeom prst="rect">
            <a:avLst/>
          </a:prstGeom>
          <a:noFill/>
        </p:spPr>
        <p:txBody>
          <a:bodyPr wrap="square" rtlCol="0">
            <a:spAutoFit/>
          </a:bodyPr>
          <a:lstStyle/>
          <a:p>
            <a:pPr algn="r"/>
            <a:r>
              <a:rPr lang="en-US" altLang="ja-JP" sz="1400" dirty="0"/>
              <a:t>[</a:t>
            </a:r>
            <a:r>
              <a:rPr lang="en-US" altLang="ja-JP" sz="1400" dirty="0" smtClean="0"/>
              <a:t>Migrant Policy Institute 2009]</a:t>
            </a:r>
            <a:endParaRPr kumimoji="1" lang="ja-JP" altLang="en-US" sz="1400" dirty="0">
              <a:latin typeface="Century Gothic"/>
              <a:cs typeface="Century Gothic"/>
            </a:endParaRPr>
          </a:p>
        </p:txBody>
      </p:sp>
      <p:graphicFrame>
        <p:nvGraphicFramePr>
          <p:cNvPr id="6" name="Chart 5"/>
          <p:cNvGraphicFramePr/>
          <p:nvPr>
            <p:extLst>
              <p:ext uri="{D42A27DB-BD31-4B8C-83A1-F6EECF244321}">
                <p14:modId xmlns:p14="http://schemas.microsoft.com/office/powerpoint/2010/main" val="2165056622"/>
              </p:ext>
            </p:extLst>
          </p:nvPr>
        </p:nvGraphicFramePr>
        <p:xfrm>
          <a:off x="4153649" y="1777189"/>
          <a:ext cx="4796117" cy="357771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hawaii-islands-clip-art.png"/>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333343" y="-123286"/>
            <a:ext cx="3034147" cy="1750469"/>
          </a:xfrm>
          <a:prstGeom prst="rect">
            <a:avLst/>
          </a:prstGeom>
        </p:spPr>
      </p:pic>
    </p:spTree>
    <p:extLst>
      <p:ext uri="{BB962C8B-B14F-4D97-AF65-F5344CB8AC3E}">
        <p14:creationId xmlns:p14="http://schemas.microsoft.com/office/powerpoint/2010/main" val="4592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Micronesians in Hawaii</a:t>
            </a:r>
            <a:endParaRPr kumimoji="1" lang="ja-JP" altLang="en-US" sz="3200" i="1" dirty="0">
              <a:solidFill>
                <a:srgbClr val="5DD4FF"/>
              </a:solidFill>
            </a:endParaRPr>
          </a:p>
        </p:txBody>
      </p:sp>
      <p:pic>
        <p:nvPicPr>
          <p:cNvPr id="6" name="Picture 5" descr="MicronesianMag03.JPG"/>
          <p:cNvPicPr>
            <a:picLocks noChangeAspect="1"/>
          </p:cNvPicPr>
          <p:nvPr/>
        </p:nvPicPr>
        <p:blipFill rotWithShape="1">
          <a:blip r:embed="rId3">
            <a:extLst>
              <a:ext uri="{28A0092B-C50C-407E-A947-70E740481C1C}">
                <a14:useLocalDpi xmlns:a14="http://schemas.microsoft.com/office/drawing/2010/main" val="0"/>
              </a:ext>
            </a:extLst>
          </a:blip>
          <a:srcRect b="24352"/>
          <a:stretch/>
        </p:blipFill>
        <p:spPr>
          <a:xfrm rot="21160833">
            <a:off x="29009" y="1475329"/>
            <a:ext cx="3867160" cy="4127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rot="633062">
            <a:off x="4150514" y="4972776"/>
            <a:ext cx="2820618" cy="338554"/>
          </a:xfrm>
          <a:prstGeom prst="rect">
            <a:avLst/>
          </a:prstGeom>
          <a:noFill/>
        </p:spPr>
        <p:txBody>
          <a:bodyPr wrap="square" rtlCol="0" anchor="b">
            <a:spAutoFit/>
          </a:bodyPr>
          <a:lstStyle/>
          <a:p>
            <a:r>
              <a:rPr lang="en-US" altLang="ja-JP" sz="800" dirty="0" smtClean="0">
                <a:latin typeface="Arial Narrow"/>
                <a:cs typeface="Arial Narrow"/>
              </a:rPr>
              <a:t>[</a:t>
            </a:r>
            <a:r>
              <a:rPr lang="en-US" altLang="ja-JP" sz="800" i="1" dirty="0">
                <a:latin typeface="Arial"/>
                <a:cs typeface="Arial"/>
              </a:rPr>
              <a:t>Photography by Elyse Butler and Matt </a:t>
            </a:r>
            <a:r>
              <a:rPr lang="en-US" altLang="ja-JP" sz="800" i="1" dirty="0" err="1" smtClean="0">
                <a:latin typeface="Arial"/>
                <a:cs typeface="Arial"/>
              </a:rPr>
              <a:t>Mallams</a:t>
            </a:r>
            <a:r>
              <a:rPr lang="en-US" altLang="ja-JP" sz="800" i="1" dirty="0" smtClean="0">
                <a:latin typeface="Arial"/>
                <a:cs typeface="Arial"/>
              </a:rPr>
              <a:t>, From </a:t>
            </a:r>
            <a:r>
              <a:rPr lang="en-US" altLang="ja-JP" sz="800" i="1" dirty="0">
                <a:latin typeface="Arial"/>
                <a:cs typeface="Arial"/>
              </a:rPr>
              <a:t>the article, Micronesians in Hawaii (2010) by Michael </a:t>
            </a:r>
            <a:r>
              <a:rPr lang="en-US" altLang="ja-JP" sz="800" i="1" dirty="0" err="1" smtClean="0">
                <a:latin typeface="Arial"/>
                <a:cs typeface="Arial"/>
              </a:rPr>
              <a:t>Keany</a:t>
            </a:r>
            <a:r>
              <a:rPr lang="en-US" altLang="ja-JP" sz="800" i="1" dirty="0" smtClean="0">
                <a:latin typeface="Arial"/>
                <a:cs typeface="Arial"/>
              </a:rPr>
              <a:t>]</a:t>
            </a:r>
            <a:endParaRPr lang="ja-JP" altLang="en-US" sz="800" i="1" dirty="0">
              <a:latin typeface="Arial"/>
              <a:cs typeface="Arial"/>
            </a:endParaRPr>
          </a:p>
        </p:txBody>
      </p:sp>
      <p:sp>
        <p:nvSpPr>
          <p:cNvPr id="9" name="TextBox 8"/>
          <p:cNvSpPr txBox="1"/>
          <p:nvPr/>
        </p:nvSpPr>
        <p:spPr>
          <a:xfrm>
            <a:off x="162139" y="6075689"/>
            <a:ext cx="8796075" cy="307777"/>
          </a:xfrm>
          <a:prstGeom prst="rect">
            <a:avLst/>
          </a:prstGeom>
          <a:noFill/>
        </p:spPr>
        <p:txBody>
          <a:bodyPr wrap="square" rtlCol="0">
            <a:spAutoFit/>
          </a:bodyPr>
          <a:lstStyle/>
          <a:p>
            <a:pPr algn="r"/>
            <a:r>
              <a:rPr lang="en-US" altLang="ja-JP" sz="1400" dirty="0" smtClean="0"/>
              <a:t>[</a:t>
            </a:r>
            <a:r>
              <a:rPr lang="en-US" altLang="ja-JP" sz="1400" dirty="0" err="1" smtClean="0"/>
              <a:t>Grieco</a:t>
            </a:r>
            <a:r>
              <a:rPr lang="en-US" altLang="ja-JP" sz="1400" dirty="0" smtClean="0"/>
              <a:t> 2003, </a:t>
            </a:r>
            <a:r>
              <a:rPr lang="en-US" altLang="ja-JP" sz="1400" dirty="0" err="1" smtClean="0"/>
              <a:t>Pobutsky</a:t>
            </a:r>
            <a:r>
              <a:rPr lang="en-US" altLang="ja-JP" sz="1400" dirty="0" smtClean="0"/>
              <a:t> </a:t>
            </a:r>
            <a:r>
              <a:rPr lang="en-US" altLang="ja-JP" sz="1400" dirty="0" smtClean="0"/>
              <a:t>et al. 2005, Omori et al. 2007, </a:t>
            </a:r>
            <a:r>
              <a:rPr lang="en-US" altLang="ja-JP" sz="1400" dirty="0"/>
              <a:t>Hezel &amp; </a:t>
            </a:r>
            <a:r>
              <a:rPr lang="en-US" altLang="ja-JP" sz="1400" dirty="0" smtClean="0"/>
              <a:t>Samuel 2006, “</a:t>
            </a:r>
            <a:r>
              <a:rPr lang="en-US" altLang="ja-JP" sz="1400" dirty="0"/>
              <a:t>Status of Micronesian </a:t>
            </a:r>
            <a:r>
              <a:rPr lang="en-US" altLang="ja-JP" sz="1400" dirty="0" smtClean="0"/>
              <a:t>Migrants” 2003]</a:t>
            </a:r>
            <a:endParaRPr kumimoji="1" lang="ja-JP" altLang="en-US" sz="1400" dirty="0">
              <a:latin typeface="Century Gothic"/>
              <a:cs typeface="Century Gothic"/>
            </a:endParaRPr>
          </a:p>
        </p:txBody>
      </p:sp>
      <p:pic>
        <p:nvPicPr>
          <p:cNvPr id="4" name="Picture 3" descr="MicronesianMag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5869">
            <a:off x="4037401" y="1594374"/>
            <a:ext cx="5056489" cy="3524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00749" y="145073"/>
            <a:ext cx="3310351" cy="707886"/>
          </a:xfrm>
          <a:prstGeom prst="rect">
            <a:avLst/>
          </a:prstGeom>
          <a:noFill/>
        </p:spPr>
        <p:txBody>
          <a:bodyPr wrap="square" rtlCol="0">
            <a:spAutoFit/>
          </a:bodyPr>
          <a:lstStyle/>
          <a:p>
            <a:pPr algn="ctr"/>
            <a:r>
              <a:rPr lang="en-US" altLang="ja-JP" sz="2000" dirty="0" smtClean="0">
                <a:latin typeface="Handwriting - Dakota"/>
                <a:cs typeface="Handwriting - Dakota"/>
              </a:rPr>
              <a:t>Compact of Free Association (19986)</a:t>
            </a:r>
            <a:endParaRPr kumimoji="1" lang="ja-JP" altLang="en-US" sz="2000" dirty="0">
              <a:latin typeface="Handwriting - Dakota"/>
              <a:cs typeface="Handwriting - Dakota"/>
            </a:endParaRPr>
          </a:p>
        </p:txBody>
      </p:sp>
    </p:spTree>
    <p:extLst>
      <p:ext uri="{BB962C8B-B14F-4D97-AF65-F5344CB8AC3E}">
        <p14:creationId xmlns:p14="http://schemas.microsoft.com/office/powerpoint/2010/main" val="109769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Adult Learners of English</a:t>
            </a:r>
            <a:endParaRPr kumimoji="1" lang="ja-JP" altLang="en-US" sz="3200" i="1" dirty="0">
              <a:solidFill>
                <a:srgbClr val="5DD4FF"/>
              </a:solidFill>
            </a:endParaRPr>
          </a:p>
        </p:txBody>
      </p:sp>
      <p:sp>
        <p:nvSpPr>
          <p:cNvPr id="3" name="Content Placeholder 2"/>
          <p:cNvSpPr>
            <a:spLocks noGrp="1"/>
          </p:cNvSpPr>
          <p:nvPr>
            <p:ph idx="1"/>
          </p:nvPr>
        </p:nvSpPr>
        <p:spPr>
          <a:xfrm>
            <a:off x="674417" y="1270078"/>
            <a:ext cx="7028432" cy="4486754"/>
          </a:xfrm>
        </p:spPr>
        <p:txBody>
          <a:bodyPr>
            <a:normAutofit/>
          </a:bodyPr>
          <a:lstStyle/>
          <a:p>
            <a:pPr marL="0" indent="0">
              <a:buNone/>
            </a:pPr>
            <a:r>
              <a:rPr lang="en-US" altLang="ja-JP" dirty="0"/>
              <a:t>What challenges do </a:t>
            </a:r>
            <a:r>
              <a:rPr lang="en-US" altLang="ja-JP" dirty="0" smtClean="0"/>
              <a:t>adult learners of English face? </a:t>
            </a:r>
            <a:endParaRPr lang="en-US" altLang="ja-JP" sz="2400" dirty="0"/>
          </a:p>
          <a:p>
            <a:pPr marL="534988" indent="-268288"/>
            <a:r>
              <a:rPr lang="en-US" altLang="ja-JP" sz="2800" strike="sngStrike" dirty="0"/>
              <a:t>Logistical challenges</a:t>
            </a:r>
          </a:p>
          <a:p>
            <a:pPr marL="534988" indent="-268288"/>
            <a:r>
              <a:rPr lang="en-US" altLang="ja-JP" sz="2800" strike="sngStrike" dirty="0"/>
              <a:t>Program availability challenges</a:t>
            </a:r>
          </a:p>
          <a:p>
            <a:pPr marL="534988" indent="-268288"/>
            <a:r>
              <a:rPr lang="en-US" altLang="ja-JP" sz="2800" dirty="0"/>
              <a:t>Language barriers</a:t>
            </a:r>
          </a:p>
          <a:p>
            <a:pPr marL="534988" indent="-268288"/>
            <a:r>
              <a:rPr lang="en-US" altLang="ja-JP" sz="2800" b="1" dirty="0" smtClean="0">
                <a:solidFill>
                  <a:srgbClr val="FF0000"/>
                </a:solidFill>
              </a:rPr>
              <a:t>Employment</a:t>
            </a:r>
            <a:endParaRPr lang="en-US" altLang="ja-JP" sz="2800" b="1" dirty="0">
              <a:solidFill>
                <a:srgbClr val="FF0000"/>
              </a:solidFill>
            </a:endParaRPr>
          </a:p>
          <a:p>
            <a:pPr marL="534988" indent="-268288"/>
            <a:r>
              <a:rPr lang="en-US" altLang="ja-JP" sz="2800" dirty="0" smtClean="0"/>
              <a:t>Housing</a:t>
            </a:r>
            <a:endParaRPr lang="en-US" altLang="ja-JP" sz="2800" dirty="0"/>
          </a:p>
          <a:p>
            <a:pPr marL="534988" indent="-268288"/>
            <a:r>
              <a:rPr lang="en-US" altLang="ja-JP" sz="2800" dirty="0" smtClean="0"/>
              <a:t>Medical issues</a:t>
            </a:r>
            <a:endParaRPr lang="en-US" altLang="ja-JP" sz="2800" dirty="0"/>
          </a:p>
        </p:txBody>
      </p:sp>
      <p:sp>
        <p:nvSpPr>
          <p:cNvPr id="4" name="TextBox 3"/>
          <p:cNvSpPr txBox="1"/>
          <p:nvPr/>
        </p:nvSpPr>
        <p:spPr>
          <a:xfrm>
            <a:off x="284054" y="5744696"/>
            <a:ext cx="8665712" cy="307777"/>
          </a:xfrm>
          <a:prstGeom prst="rect">
            <a:avLst/>
          </a:prstGeom>
          <a:noFill/>
        </p:spPr>
        <p:txBody>
          <a:bodyPr wrap="square" rtlCol="0">
            <a:spAutoFit/>
          </a:bodyPr>
          <a:lstStyle/>
          <a:p>
            <a:pPr algn="r"/>
            <a:r>
              <a:rPr lang="en-US" altLang="ja-JP" sz="1400" dirty="0" smtClean="0"/>
              <a:t>[National Center for Education Statistics 1995]</a:t>
            </a:r>
            <a:endParaRPr kumimoji="1" lang="ja-JP" altLang="en-US" sz="1400" dirty="0">
              <a:latin typeface="Century Gothic"/>
              <a:cs typeface="Century Gothic"/>
            </a:endParaRPr>
          </a:p>
        </p:txBody>
      </p:sp>
    </p:spTree>
    <p:extLst>
      <p:ext uri="{BB962C8B-B14F-4D97-AF65-F5344CB8AC3E}">
        <p14:creationId xmlns:p14="http://schemas.microsoft.com/office/powerpoint/2010/main" val="132225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Adult Learners of English</a:t>
            </a:r>
            <a:endParaRPr kumimoji="1" lang="ja-JP" altLang="en-US" sz="3200" i="1" dirty="0">
              <a:solidFill>
                <a:srgbClr val="5DD4FF"/>
              </a:solidFill>
            </a:endParaRPr>
          </a:p>
        </p:txBody>
      </p:sp>
      <p:sp>
        <p:nvSpPr>
          <p:cNvPr id="3" name="Content Placeholder 2"/>
          <p:cNvSpPr>
            <a:spLocks noGrp="1"/>
          </p:cNvSpPr>
          <p:nvPr>
            <p:ph idx="1"/>
          </p:nvPr>
        </p:nvSpPr>
        <p:spPr>
          <a:xfrm>
            <a:off x="601524" y="1270078"/>
            <a:ext cx="8085276" cy="4486754"/>
          </a:xfrm>
        </p:spPr>
        <p:txBody>
          <a:bodyPr>
            <a:normAutofit/>
          </a:bodyPr>
          <a:lstStyle/>
          <a:p>
            <a:pPr marL="0" indent="0">
              <a:buNone/>
            </a:pPr>
            <a:r>
              <a:rPr lang="en-US" altLang="ja-JP" dirty="0" smtClean="0"/>
              <a:t>Why </a:t>
            </a:r>
            <a:r>
              <a:rPr lang="en-US" altLang="ja-JP" dirty="0"/>
              <a:t>do </a:t>
            </a:r>
            <a:r>
              <a:rPr lang="en-US" altLang="ja-JP" dirty="0" smtClean="0"/>
              <a:t>adult learners of English </a:t>
            </a:r>
            <a:r>
              <a:rPr lang="en-US" altLang="ja-JP" dirty="0"/>
              <a:t>choose to participate in education programs</a:t>
            </a:r>
            <a:r>
              <a:rPr lang="en-US" altLang="ja-JP" dirty="0" smtClean="0"/>
              <a:t>?</a:t>
            </a:r>
          </a:p>
          <a:p>
            <a:pPr marL="450850" indent="-266700"/>
            <a:r>
              <a:rPr lang="en-US" altLang="ja-JP" sz="2800" dirty="0" smtClean="0"/>
              <a:t>Communicate </a:t>
            </a:r>
            <a:r>
              <a:rPr lang="en-US" altLang="ja-JP" sz="2800" dirty="0"/>
              <a:t>in their everyday lives </a:t>
            </a:r>
          </a:p>
          <a:p>
            <a:pPr marL="450850" lvl="0" indent="-266700"/>
            <a:r>
              <a:rPr lang="en-US" altLang="ja-JP" sz="2800" b="1" dirty="0" smtClean="0">
                <a:solidFill>
                  <a:srgbClr val="FF0000"/>
                </a:solidFill>
              </a:rPr>
              <a:t>Get </a:t>
            </a:r>
            <a:r>
              <a:rPr lang="en-US" altLang="ja-JP" sz="2800" b="1" dirty="0">
                <a:solidFill>
                  <a:srgbClr val="FF0000"/>
                </a:solidFill>
              </a:rPr>
              <a:t>a job or </a:t>
            </a:r>
            <a:r>
              <a:rPr lang="en-US" altLang="ja-JP" sz="2800" b="1" dirty="0" smtClean="0">
                <a:solidFill>
                  <a:srgbClr val="FF0000"/>
                </a:solidFill>
              </a:rPr>
              <a:t>pursue </a:t>
            </a:r>
            <a:r>
              <a:rPr lang="en-US" altLang="ja-JP" sz="2800" b="1" dirty="0">
                <a:solidFill>
                  <a:srgbClr val="FF0000"/>
                </a:solidFill>
              </a:rPr>
              <a:t>better employment </a:t>
            </a:r>
          </a:p>
          <a:p>
            <a:pPr marL="450850" lvl="0" indent="-266700"/>
            <a:r>
              <a:rPr lang="en-US" altLang="ja-JP" sz="2800" strike="sngStrike" dirty="0" smtClean="0"/>
              <a:t>Become </a:t>
            </a:r>
            <a:r>
              <a:rPr lang="en-US" altLang="ja-JP" sz="2800" strike="sngStrike" dirty="0"/>
              <a:t>a citizen of the United States </a:t>
            </a:r>
          </a:p>
          <a:p>
            <a:pPr marL="450850" lvl="0" indent="-266700"/>
            <a:r>
              <a:rPr lang="en-US" altLang="ja-JP" sz="2800" dirty="0"/>
              <a:t>Get a high school diploma or </a:t>
            </a:r>
            <a:r>
              <a:rPr lang="en-US" altLang="ja-JP" sz="2800" dirty="0" smtClean="0"/>
              <a:t>GED certificate </a:t>
            </a:r>
            <a:endParaRPr lang="en-US" altLang="ja-JP" sz="2800" dirty="0"/>
          </a:p>
          <a:p>
            <a:pPr marL="450850" lvl="0" indent="-266700"/>
            <a:r>
              <a:rPr lang="en-US" altLang="ja-JP" sz="2800" dirty="0" smtClean="0"/>
              <a:t>Help their </a:t>
            </a:r>
            <a:r>
              <a:rPr lang="en-US" altLang="ja-JP" sz="2800" dirty="0"/>
              <a:t>children </a:t>
            </a:r>
            <a:r>
              <a:rPr lang="en-US" altLang="ja-JP" sz="2800" dirty="0" smtClean="0"/>
              <a:t>succeed </a:t>
            </a:r>
            <a:endParaRPr lang="en-US" altLang="ja-JP" sz="2800" dirty="0"/>
          </a:p>
          <a:p>
            <a:endParaRPr kumimoji="1" lang="ja-JP" altLang="en-US" dirty="0"/>
          </a:p>
        </p:txBody>
      </p:sp>
      <p:sp>
        <p:nvSpPr>
          <p:cNvPr id="4" name="TextBox 3"/>
          <p:cNvSpPr txBox="1"/>
          <p:nvPr/>
        </p:nvSpPr>
        <p:spPr>
          <a:xfrm>
            <a:off x="284054" y="5573005"/>
            <a:ext cx="8665712" cy="738664"/>
          </a:xfrm>
          <a:prstGeom prst="rect">
            <a:avLst/>
          </a:prstGeom>
          <a:noFill/>
        </p:spPr>
        <p:txBody>
          <a:bodyPr wrap="square" rtlCol="0">
            <a:spAutoFit/>
          </a:bodyPr>
          <a:lstStyle/>
          <a:p>
            <a:pPr algn="r"/>
            <a:r>
              <a:rPr lang="en-US" altLang="ja-JP" sz="1400" dirty="0" smtClean="0"/>
              <a:t>[National Center for Education Statistics 1995, </a:t>
            </a:r>
            <a:r>
              <a:rPr lang="en-US" altLang="ja-JP" sz="1400" dirty="0" err="1" smtClean="0"/>
              <a:t>Skilton</a:t>
            </a:r>
            <a:r>
              <a:rPr lang="en-US" altLang="ja-JP" sz="1400" dirty="0" smtClean="0"/>
              <a:t>-Sylvester &amp; Carlo 1998,</a:t>
            </a:r>
          </a:p>
          <a:p>
            <a:pPr algn="r"/>
            <a:r>
              <a:rPr lang="en-US" altLang="ja-JP" sz="1400" i="1" dirty="0" smtClean="0"/>
              <a:t>Teachers of English to Speakers of Other Languages</a:t>
            </a:r>
            <a:r>
              <a:rPr lang="en-US" altLang="ja-JP" sz="1400" dirty="0" smtClean="0"/>
              <a:t> 2003]</a:t>
            </a:r>
          </a:p>
          <a:p>
            <a:pPr algn="r"/>
            <a:endParaRPr kumimoji="1" lang="ja-JP" altLang="en-US" sz="1400" dirty="0">
              <a:latin typeface="Century Gothic"/>
              <a:cs typeface="Century Gothic"/>
            </a:endParaRPr>
          </a:p>
        </p:txBody>
      </p:sp>
    </p:spTree>
    <p:extLst>
      <p:ext uri="{BB962C8B-B14F-4D97-AF65-F5344CB8AC3E}">
        <p14:creationId xmlns:p14="http://schemas.microsoft.com/office/powerpoint/2010/main" val="384470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0707"/>
            <a:ext cx="8229600" cy="5115654"/>
          </a:xfrm>
        </p:spPr>
        <p:txBody>
          <a:bodyPr>
            <a:normAutofit/>
          </a:bodyPr>
          <a:lstStyle/>
          <a:p>
            <a:pPr marL="447675" indent="-447675">
              <a:buFont typeface="Wingdings" charset="2"/>
              <a:buChar char="l"/>
            </a:pPr>
            <a:r>
              <a:rPr lang="en-US" altLang="ja-JP" dirty="0" smtClean="0"/>
              <a:t>ESP </a:t>
            </a:r>
            <a:r>
              <a:rPr lang="en-US" altLang="ja-JP" dirty="0"/>
              <a:t>is an approach to language teaching in which all decisions as to content and method are </a:t>
            </a:r>
            <a:r>
              <a:rPr lang="en-US" altLang="ja-JP" dirty="0">
                <a:solidFill>
                  <a:srgbClr val="FF0000"/>
                </a:solidFill>
              </a:rPr>
              <a:t>based on the learner’s purposes for learning.</a:t>
            </a:r>
          </a:p>
          <a:p>
            <a:pPr marL="447675" indent="-447675">
              <a:buFont typeface="Wingdings" charset="2"/>
              <a:buChar char="l"/>
            </a:pPr>
            <a:r>
              <a:rPr kumimoji="1" lang="en-US" altLang="ja-JP" dirty="0" smtClean="0"/>
              <a:t>English for Survival Skills</a:t>
            </a:r>
          </a:p>
          <a:p>
            <a:pPr lvl="1">
              <a:buFont typeface="Arial"/>
              <a:buChar char="•"/>
            </a:pPr>
            <a:r>
              <a:rPr lang="en-US" altLang="ja-JP" dirty="0" smtClean="0"/>
              <a:t>Using English to live and reside in an English speaking country (e.g. shopping, housing, etc.)</a:t>
            </a:r>
          </a:p>
          <a:p>
            <a:pPr lvl="1">
              <a:buFont typeface="Arial"/>
              <a:buChar char="•"/>
            </a:pPr>
            <a:r>
              <a:rPr kumimoji="1" lang="en-US" altLang="ja-JP" dirty="0" smtClean="0"/>
              <a:t>Using English for work-related skills (e.g. reading a “help wanted” ad, reading a paycheck, etc.)</a:t>
            </a:r>
          </a:p>
        </p:txBody>
      </p:sp>
      <p:sp>
        <p:nvSpPr>
          <p:cNvPr id="5" name="Title 1"/>
          <p:cNvSpPr txBox="1">
            <a:spLocks/>
          </p:cNvSpPr>
          <p:nvPr/>
        </p:nvSpPr>
        <p:spPr>
          <a:xfrm>
            <a:off x="457200" y="150404"/>
            <a:ext cx="8403020" cy="552734"/>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kumimoji="1" sz="3000" b="0" kern="1200">
                <a:solidFill>
                  <a:schemeClr val="tx1">
                    <a:lumMod val="85000"/>
                    <a:lumOff val="15000"/>
                  </a:schemeClr>
                </a:solidFill>
                <a:latin typeface="+mj-lt"/>
                <a:ea typeface="+mj-ea"/>
                <a:cs typeface="+mj-cs"/>
              </a:defRPr>
            </a:lvl1pPr>
          </a:lstStyle>
          <a:p>
            <a:r>
              <a:rPr lang="en-US" altLang="ja-JP" i="1" dirty="0" smtClean="0">
                <a:solidFill>
                  <a:srgbClr val="5DD4FF"/>
                </a:solidFill>
              </a:rPr>
              <a:t>English for Specific Purposes (ESP)</a:t>
            </a:r>
            <a:endParaRPr lang="ja-JP" altLang="en-US" i="1" dirty="0">
              <a:solidFill>
                <a:srgbClr val="5DD4FF"/>
              </a:solidFill>
            </a:endParaRPr>
          </a:p>
        </p:txBody>
      </p:sp>
      <p:sp>
        <p:nvSpPr>
          <p:cNvPr id="4" name="TextBox 3"/>
          <p:cNvSpPr txBox="1"/>
          <p:nvPr/>
        </p:nvSpPr>
        <p:spPr>
          <a:xfrm>
            <a:off x="284054" y="6052472"/>
            <a:ext cx="8665712" cy="307777"/>
          </a:xfrm>
          <a:prstGeom prst="rect">
            <a:avLst/>
          </a:prstGeom>
          <a:noFill/>
        </p:spPr>
        <p:txBody>
          <a:bodyPr wrap="square" rtlCol="0">
            <a:spAutoFit/>
          </a:bodyPr>
          <a:lstStyle/>
          <a:p>
            <a:pPr algn="r"/>
            <a:r>
              <a:rPr lang="en-US" altLang="ja-JP" sz="1400" dirty="0"/>
              <a:t>[Belcher 2006, Frye </a:t>
            </a:r>
            <a:r>
              <a:rPr lang="en-US" altLang="ja-JP" sz="1400" dirty="0" smtClean="0"/>
              <a:t>1999, Hutchinson &amp; Walters 1990, Hyon 1996]</a:t>
            </a:r>
            <a:endParaRPr lang="en-US" altLang="ja-JP" sz="1400" dirty="0"/>
          </a:p>
        </p:txBody>
      </p:sp>
    </p:spTree>
    <p:extLst>
      <p:ext uri="{BB962C8B-B14F-4D97-AF65-F5344CB8AC3E}">
        <p14:creationId xmlns:p14="http://schemas.microsoft.com/office/powerpoint/2010/main" val="36858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Flori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Florida Theme.thmx</Template>
  <TotalTime>2770</TotalTime>
  <Words>2083</Words>
  <Application>Microsoft Macintosh PowerPoint</Application>
  <PresentationFormat>On-screen Show (4:3)</PresentationFormat>
  <Paragraphs>254</Paragraphs>
  <Slides>34</Slides>
  <Notes>5</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39" baseType="lpstr">
      <vt:lpstr>Florida Theme</vt:lpstr>
      <vt:lpstr>Introducing PowerPoint 2011</vt:lpstr>
      <vt:lpstr>1_Introducing PowerPoint 2011</vt:lpstr>
      <vt:lpstr>2_Introducing PowerPoint 2011</vt:lpstr>
      <vt:lpstr>Document</vt:lpstr>
      <vt:lpstr>Needs Analysis and Genre Analysis in Developing Student Centered ESP Curriculum</vt:lpstr>
      <vt:lpstr>Presentation Overview</vt:lpstr>
      <vt:lpstr>Program Development </vt:lpstr>
      <vt:lpstr> Micronesian Immigrants in Hawaii  Adult Learners of English  English for Specific Purposes (ESP)</vt:lpstr>
      <vt:lpstr>The realities of the U.S. migrant population.      Reason for migration: ✓ improved health care ✓ education ✓ employment opportunities  Difficulties after arrival: ✗ inability to find work ✗ inability to find housing ✗ inability to communicate in English  </vt:lpstr>
      <vt:lpstr>Micronesians in Hawaii</vt:lpstr>
      <vt:lpstr>Adult Learners of English</vt:lpstr>
      <vt:lpstr>Adult Learners of English</vt:lpstr>
      <vt:lpstr>PowerPoint Presentation</vt:lpstr>
      <vt:lpstr>PowerPoint Presentation</vt:lpstr>
      <vt:lpstr>PowerPoint Presentation</vt:lpstr>
      <vt:lpstr>Who will be involved?</vt:lpstr>
      <vt:lpstr>What information will be gathered?</vt:lpstr>
      <vt:lpstr>What points of view will be represented?</vt:lpstr>
      <vt:lpstr>PowerPoint Presentation</vt:lpstr>
      <vt:lpstr>PowerPoint Presentation</vt:lpstr>
      <vt:lpstr>What We Learned  [Rationale for Curriculum Content]</vt:lpstr>
      <vt:lpstr>Functional &amp; Situational Syllabus</vt:lpstr>
      <vt:lpstr>Learning Objectives: Finding a Job</vt:lpstr>
      <vt:lpstr>What We Learned  [Rationale for Curriculum Methodology]</vt:lpstr>
      <vt:lpstr>PowerPoint Presentation</vt:lpstr>
      <vt:lpstr>PowerPoint Presentation</vt:lpstr>
      <vt:lpstr>PowerPoint Presentation</vt:lpstr>
      <vt:lpstr>Job Applications Lesson  “Life Skills” English Class  90 minutes Duration  ESP program for adult migrant population in downtown Honolulu.  Beginning to low-intermediate learners. Context </vt:lpstr>
      <vt:lpstr>Warm up:   Personal Information Form Wall Race  Vocabulary Review:  Card Slapping Activity  Introduction to New Content: Job Application Genre Analysis  Skills/Content in Context: Identify specific information from a sample job application  Synthesis/Production: Complete an actual job application</vt:lpstr>
      <vt:lpstr>Warm up:   Personal Information Form Wall Race  Vocabulary Review:  Card Slapping Activity  Introduction to New Content: Job Application Genre Analysis  Skills/Content in Context: Identify specific information from a sample job application  Synthesis/Production: Complete an actual job application</vt:lpstr>
      <vt:lpstr>Warm up:   Personal Information Form Wall Race  Vocabulary Review:  Card Slapping Activity  Introduction to New Content: Job Application Genre Analysis  Skills/Content in Context: Identify specific information from a sample job application  Synthesis/Production: Complete an actual job application</vt:lpstr>
      <vt:lpstr>Warm up:   Personal Information Form Wall Race  Vocabulary Review:  Card Slapping Activity  Introduction to New Content: Job Application Genre Analysis  Skills/Content in Context: Identify specific information from a sample job application  Synthesis/Production: Complete an actual job application</vt:lpstr>
      <vt:lpstr>Warm up/Content Review:   Personal Information Form Wall Race  Vocabulary Review:  Card Slapping Activity  Introduction to New Content: Job Application Genre Analysis  Skills/Content in Context: Identify specific information from a sample job application  Synthesis/Production: Complete an actual job application</vt:lpstr>
      <vt:lpstr>Warm up:   Personal Information Form Wall Race  Vocabulary Review:  Card Slapping Activity  Introduction to New Content: Job Application Genre Analysis  Skills/Content in Context: Identify specific information from a sample job application  Synthesis/Production: Complete an actual job application</vt:lpstr>
      <vt:lpstr>PowerPoint Presentation</vt:lpstr>
      <vt:lpstr>NEED FOR VOLUNTEERS!  The future of the ESP program at IHS is dependent on skilled volunteers, like you, to serve as teachers. Please contact me or IHS Hawaii for more information on how you can help.</vt:lpstr>
      <vt:lpstr>Selected References</vt:lpstr>
      <vt:lpstr>PowerPoint Presentation</vt:lpstr>
    </vt:vector>
  </TitlesOfParts>
  <Company>Miyazaki Nishi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Barbee</dc:creator>
  <cp:lastModifiedBy>Matthew Barbee</cp:lastModifiedBy>
  <cp:revision>181</cp:revision>
  <dcterms:created xsi:type="dcterms:W3CDTF">2012-04-15T22:58:12Z</dcterms:created>
  <dcterms:modified xsi:type="dcterms:W3CDTF">2013-02-16T17:06:50Z</dcterms:modified>
</cp:coreProperties>
</file>