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58" r:id="rId3"/>
    <p:sldId id="270" r:id="rId4"/>
    <p:sldId id="269" r:id="rId5"/>
    <p:sldId id="260" r:id="rId6"/>
    <p:sldId id="274" r:id="rId7"/>
    <p:sldId id="272" r:id="rId8"/>
    <p:sldId id="277" r:id="rId9"/>
    <p:sldId id="276" r:id="rId10"/>
    <p:sldId id="278" r:id="rId11"/>
    <p:sldId id="279" r:id="rId12"/>
    <p:sldId id="281" r:id="rId13"/>
    <p:sldId id="275" r:id="rId14"/>
    <p:sldId id="285" r:id="rId15"/>
    <p:sldId id="282" r:id="rId16"/>
    <p:sldId id="283" r:id="rId17"/>
    <p:sldId id="284" r:id="rId18"/>
    <p:sldId id="280" r:id="rId19"/>
    <p:sldId id="287" r:id="rId20"/>
    <p:sldId id="28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6" autoAdjust="0"/>
    <p:restoredTop sz="91424" autoAdjust="0"/>
  </p:normalViewPr>
  <p:slideViewPr>
    <p:cSldViewPr>
      <p:cViewPr varScale="1">
        <p:scale>
          <a:sx n="93" d="100"/>
          <a:sy n="93" d="100"/>
        </p:scale>
        <p:origin x="-94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368118708262733"/>
          <c:y val="0.901088090551181"/>
        </c:manualLayout>
      </c:layout>
      <c:overlay val="0"/>
    </c:title>
    <c:autoTitleDeleted val="0"/>
    <c:plotArea>
      <c:layout/>
      <c:pieChart>
        <c:varyColors val="1"/>
        <c:ser>
          <c:idx val="0"/>
          <c:order val="0"/>
          <c:tx>
            <c:strRef>
              <c:f>Sheet1!$B$1</c:f>
              <c:strCache>
                <c:ptCount val="1"/>
                <c:pt idx="0">
                  <c:v>5 years and older</c:v>
                </c:pt>
              </c:strCache>
            </c:strRef>
          </c:tx>
          <c:explosion val="39"/>
          <c:dPt>
            <c:idx val="0"/>
            <c:bubble3D val="0"/>
            <c:explosion val="31"/>
          </c:dPt>
          <c:dPt>
            <c:idx val="1"/>
            <c:bubble3D val="0"/>
            <c:explosion val="0"/>
          </c:dPt>
          <c:dLbls>
            <c:dLbl>
              <c:idx val="0"/>
              <c:layout>
                <c:manualLayout>
                  <c:x val="-0.191845908501944"/>
                  <c:y val="-0.192261482939632"/>
                </c:manualLayout>
              </c:layout>
              <c:tx>
                <c:rich>
                  <a:bodyPr/>
                  <a:lstStyle/>
                  <a:p>
                    <a:pPr>
                      <a:defRPr sz="3200"/>
                    </a:pPr>
                    <a:r>
                      <a:rPr lang="en-US" altLang="ja-JP" sz="2800" dirty="0"/>
                      <a:t>English
81%</a:t>
                    </a:r>
                  </a:p>
                </c:rich>
              </c:tx>
              <c:spPr/>
              <c:showLegendKey val="0"/>
              <c:showVal val="0"/>
              <c:showCatName val="1"/>
              <c:showSerName val="0"/>
              <c:showPercent val="1"/>
              <c:showBubbleSize val="0"/>
            </c:dLbl>
            <c:txPr>
              <a:bodyPr/>
              <a:lstStyle/>
              <a:p>
                <a:pPr>
                  <a:defRPr sz="2400"/>
                </a:pPr>
                <a:endParaRPr lang="ja-JP"/>
              </a:p>
            </c:txPr>
            <c:showLegendKey val="0"/>
            <c:showVal val="0"/>
            <c:showCatName val="1"/>
            <c:showSerName val="0"/>
            <c:showPercent val="1"/>
            <c:showBubbleSize val="0"/>
            <c:showLeaderLines val="1"/>
          </c:dLbls>
          <c:cat>
            <c:strRef>
              <c:f>Sheet1!$A$2:$A$3</c:f>
              <c:strCache>
                <c:ptCount val="2"/>
                <c:pt idx="0">
                  <c:v>English</c:v>
                </c:pt>
                <c:pt idx="1">
                  <c:v>Other</c:v>
                </c:pt>
              </c:strCache>
            </c:strRef>
          </c:cat>
          <c:val>
            <c:numRef>
              <c:f>Sheet1!$B$2:$B$3</c:f>
              <c:numCache>
                <c:formatCode>General</c:formatCode>
                <c:ptCount val="2"/>
                <c:pt idx="0">
                  <c:v>81.0</c:v>
                </c:pt>
                <c:pt idx="1">
                  <c:v>19.0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ltLang="ja-JP" dirty="0" smtClean="0"/>
              <a:t>5 years and older</a:t>
            </a:r>
            <a:endParaRPr lang="en-US" altLang="ja-JP" dirty="0"/>
          </a:p>
        </c:rich>
      </c:tx>
      <c:layout>
        <c:manualLayout>
          <c:xMode val="edge"/>
          <c:yMode val="edge"/>
          <c:x val="0.0290797244094488"/>
          <c:y val="0.151088090551181"/>
        </c:manualLayout>
      </c:layout>
      <c:overlay val="0"/>
    </c:title>
    <c:autoTitleDeleted val="0"/>
    <c:plotArea>
      <c:layout>
        <c:manualLayout>
          <c:layoutTarget val="inner"/>
          <c:xMode val="edge"/>
          <c:yMode val="edge"/>
          <c:x val="0.0974822905201366"/>
          <c:y val="0.00127575459317585"/>
          <c:w val="0.974040499684375"/>
          <c:h val="0.96186499343832"/>
        </c:manualLayout>
      </c:layout>
      <c:pieChart>
        <c:varyColors val="1"/>
        <c:ser>
          <c:idx val="0"/>
          <c:order val="0"/>
          <c:tx>
            <c:strRef>
              <c:f>Sheet1!$B$1</c:f>
              <c:strCache>
                <c:ptCount val="1"/>
                <c:pt idx="0">
                  <c:v>5 years and older</c:v>
                </c:pt>
              </c:strCache>
            </c:strRef>
          </c:tx>
          <c:explosion val="39"/>
          <c:dPt>
            <c:idx val="0"/>
            <c:bubble3D val="0"/>
            <c:explosion val="19"/>
          </c:dPt>
          <c:dPt>
            <c:idx val="1"/>
            <c:bubble3D val="0"/>
            <c:explosion val="0"/>
          </c:dPt>
          <c:dLbls>
            <c:dLbl>
              <c:idx val="0"/>
              <c:layout>
                <c:manualLayout>
                  <c:x val="-0.223491810359148"/>
                  <c:y val="-0.161011318897638"/>
                </c:manualLayout>
              </c:layout>
              <c:tx>
                <c:rich>
                  <a:bodyPr/>
                  <a:lstStyle/>
                  <a:p>
                    <a:pPr>
                      <a:defRPr sz="3200"/>
                    </a:pPr>
                    <a:r>
                      <a:rPr lang="en-US" altLang="ja-JP" sz="2800" dirty="0"/>
                      <a:t>English
</a:t>
                    </a:r>
                    <a:r>
                      <a:rPr lang="en-US" altLang="ja-JP" sz="2800" dirty="0" smtClean="0"/>
                      <a:t>74%</a:t>
                    </a:r>
                    <a:endParaRPr lang="en-US" altLang="ja-JP" sz="2800" dirty="0"/>
                  </a:p>
                </c:rich>
              </c:tx>
              <c:spPr/>
              <c:showLegendKey val="0"/>
              <c:showVal val="0"/>
              <c:showCatName val="1"/>
              <c:showSerName val="0"/>
              <c:showPercent val="1"/>
              <c:showBubbleSize val="0"/>
            </c:dLbl>
            <c:dLbl>
              <c:idx val="1"/>
              <c:layout>
                <c:manualLayout>
                  <c:x val="0.172937306887272"/>
                  <c:y val="0.155020997375328"/>
                </c:manualLayout>
              </c:layout>
              <c:spPr/>
              <c:txPr>
                <a:bodyPr/>
                <a:lstStyle/>
                <a:p>
                  <a:pPr>
                    <a:defRPr sz="2800"/>
                  </a:pPr>
                  <a:endParaRPr lang="ja-JP"/>
                </a:p>
              </c:txPr>
              <c:showLegendKey val="0"/>
              <c:showVal val="0"/>
              <c:showCatName val="1"/>
              <c:showSerName val="0"/>
              <c:showPercent val="1"/>
              <c:showBubbleSize val="0"/>
            </c:dLbl>
            <c:txPr>
              <a:bodyPr/>
              <a:lstStyle/>
              <a:p>
                <a:pPr>
                  <a:defRPr sz="2400"/>
                </a:pPr>
                <a:endParaRPr lang="ja-JP"/>
              </a:p>
            </c:txPr>
            <c:showLegendKey val="0"/>
            <c:showVal val="0"/>
            <c:showCatName val="1"/>
            <c:showSerName val="0"/>
            <c:showPercent val="1"/>
            <c:showBubbleSize val="0"/>
            <c:showLeaderLines val="1"/>
          </c:dLbls>
          <c:cat>
            <c:strRef>
              <c:f>Sheet1!$A$2:$A$3</c:f>
              <c:strCache>
                <c:ptCount val="2"/>
                <c:pt idx="0">
                  <c:v>English</c:v>
                </c:pt>
                <c:pt idx="1">
                  <c:v>Other</c:v>
                </c:pt>
              </c:strCache>
            </c:strRef>
          </c:cat>
          <c:val>
            <c:numRef>
              <c:f>Sheet1!$B$2:$B$3</c:f>
              <c:numCache>
                <c:formatCode>General</c:formatCode>
                <c:ptCount val="2"/>
                <c:pt idx="0">
                  <c:v>74.0</c:v>
                </c:pt>
                <c:pt idx="1">
                  <c:v>26.0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ltLang="ja-JP" dirty="0" smtClean="0"/>
              <a:t>Between</a:t>
            </a:r>
            <a:r>
              <a:rPr lang="en-US" altLang="ja-JP" baseline="0" dirty="0" smtClean="0"/>
              <a:t> 5 and 17 </a:t>
            </a:r>
            <a:r>
              <a:rPr lang="en-US" altLang="ja-JP" dirty="0" smtClean="0"/>
              <a:t>years</a:t>
            </a:r>
            <a:r>
              <a:rPr lang="en-US" altLang="ja-JP" baseline="0" dirty="0" smtClean="0"/>
              <a:t> </a:t>
            </a:r>
            <a:r>
              <a:rPr lang="en-US" altLang="ja-JP" dirty="0" smtClean="0"/>
              <a:t>old</a:t>
            </a:r>
            <a:endParaRPr lang="en-US" altLang="ja-JP" dirty="0"/>
          </a:p>
        </c:rich>
      </c:tx>
      <c:layout>
        <c:manualLayout>
          <c:xMode val="edge"/>
          <c:yMode val="edge"/>
          <c:x val="0.0480103419908332"/>
          <c:y val="0.217796055196071"/>
        </c:manualLayout>
      </c:layout>
      <c:overlay val="0"/>
    </c:title>
    <c:autoTitleDeleted val="0"/>
    <c:plotArea>
      <c:layout>
        <c:manualLayout>
          <c:layoutTarget val="inner"/>
          <c:xMode val="edge"/>
          <c:yMode val="edge"/>
          <c:x val="0.0636127446094554"/>
          <c:y val="0.163775754593176"/>
          <c:w val="0.763070035549354"/>
          <c:h val="0.753531660104987"/>
        </c:manualLayout>
      </c:layout>
      <c:pieChart>
        <c:varyColors val="1"/>
        <c:ser>
          <c:idx val="0"/>
          <c:order val="0"/>
          <c:tx>
            <c:strRef>
              <c:f>Sheet1!$B$1</c:f>
              <c:strCache>
                <c:ptCount val="1"/>
                <c:pt idx="0">
                  <c:v>5 years and older</c:v>
                </c:pt>
              </c:strCache>
            </c:strRef>
          </c:tx>
          <c:explosion val="39"/>
          <c:dPt>
            <c:idx val="0"/>
            <c:bubble3D val="0"/>
            <c:explosion val="31"/>
          </c:dPt>
          <c:dPt>
            <c:idx val="1"/>
            <c:bubble3D val="0"/>
            <c:explosion val="0"/>
          </c:dPt>
          <c:dLbls>
            <c:dLbl>
              <c:idx val="0"/>
              <c:layout>
                <c:manualLayout>
                  <c:x val="-0.153462216476672"/>
                  <c:y val="0.117412619214677"/>
                </c:manualLayout>
              </c:layout>
              <c:tx>
                <c:rich>
                  <a:bodyPr/>
                  <a:lstStyle/>
                  <a:p>
                    <a:pPr>
                      <a:defRPr sz="3200"/>
                    </a:pPr>
                    <a:r>
                      <a:rPr lang="en-US" altLang="ja-JP" sz="2800" dirty="0"/>
                      <a:t>English
</a:t>
                    </a:r>
                    <a:r>
                      <a:rPr lang="en-US" altLang="ja-JP" sz="2800" dirty="0" smtClean="0"/>
                      <a:t>42%</a:t>
                    </a:r>
                    <a:endParaRPr lang="en-US" altLang="ja-JP" sz="2800" dirty="0"/>
                  </a:p>
                </c:rich>
              </c:tx>
              <c:spPr/>
              <c:showLegendKey val="0"/>
              <c:showVal val="0"/>
              <c:showCatName val="1"/>
              <c:showSerName val="0"/>
              <c:showPercent val="1"/>
              <c:showBubbleSize val="0"/>
            </c:dLbl>
            <c:dLbl>
              <c:idx val="1"/>
              <c:layout>
                <c:manualLayout>
                  <c:x val="0.155382634073726"/>
                  <c:y val="-0.0335104337205374"/>
                </c:manualLayout>
              </c:layout>
              <c:spPr/>
              <c:txPr>
                <a:bodyPr/>
                <a:lstStyle/>
                <a:p>
                  <a:pPr>
                    <a:defRPr sz="2800"/>
                  </a:pPr>
                  <a:endParaRPr lang="ja-JP"/>
                </a:p>
              </c:txPr>
              <c:showLegendKey val="0"/>
              <c:showVal val="0"/>
              <c:showCatName val="1"/>
              <c:showSerName val="0"/>
              <c:showPercent val="1"/>
              <c:showBubbleSize val="0"/>
            </c:dLbl>
            <c:txPr>
              <a:bodyPr/>
              <a:lstStyle/>
              <a:p>
                <a:pPr>
                  <a:defRPr sz="2400"/>
                </a:pPr>
                <a:endParaRPr lang="ja-JP"/>
              </a:p>
            </c:txPr>
            <c:showLegendKey val="0"/>
            <c:showVal val="0"/>
            <c:showCatName val="1"/>
            <c:showSerName val="0"/>
            <c:showPercent val="1"/>
            <c:showBubbleSize val="0"/>
            <c:showLeaderLines val="1"/>
          </c:dLbls>
          <c:cat>
            <c:strRef>
              <c:f>Sheet1!$A$2:$A$3</c:f>
              <c:strCache>
                <c:ptCount val="2"/>
                <c:pt idx="0">
                  <c:v>English</c:v>
                </c:pt>
                <c:pt idx="1">
                  <c:v>Other</c:v>
                </c:pt>
              </c:strCache>
            </c:strRef>
          </c:cat>
          <c:val>
            <c:numRef>
              <c:f>Sheet1!$B$2:$B$3</c:f>
              <c:numCache>
                <c:formatCode>General</c:formatCode>
                <c:ptCount val="2"/>
                <c:pt idx="0">
                  <c:v>42.0</c:v>
                </c:pt>
                <c:pt idx="1">
                  <c:v>58.0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0E8B5-D5A9-434C-A445-6783F22224E1}" type="doc">
      <dgm:prSet loTypeId="urn:microsoft.com/office/officeart/2005/8/layout/chevron2" loCatId="" qsTypeId="urn:microsoft.com/office/officeart/2005/8/quickstyle/3D1" qsCatId="3D" csTypeId="urn:microsoft.com/office/officeart/2005/8/colors/colorful1" csCatId="colorful" phldr="1"/>
      <dgm:spPr/>
      <dgm:t>
        <a:bodyPr/>
        <a:lstStyle/>
        <a:p>
          <a:endParaRPr kumimoji="1" lang="ja-JP" altLang="en-US"/>
        </a:p>
      </dgm:t>
    </dgm:pt>
    <dgm:pt modelId="{B9D8A4A9-090C-6D45-8803-C6C2098D51C7}">
      <dgm:prSet phldrT="[Text]"/>
      <dgm:spPr/>
      <dgm:t>
        <a:bodyPr/>
        <a:lstStyle/>
        <a:p>
          <a:r>
            <a:rPr kumimoji="1" lang="en-US" altLang="ja-JP" dirty="0" smtClean="0"/>
            <a:t>1906</a:t>
          </a:r>
          <a:endParaRPr kumimoji="1" lang="ja-JP" altLang="en-US" dirty="0"/>
        </a:p>
      </dgm:t>
    </dgm:pt>
    <dgm:pt modelId="{94EE18C6-341C-B34F-A250-EABAB038A03F}" type="parTrans" cxnId="{5A3A40D7-8C09-4C4D-AC80-8DE7B79FB044}">
      <dgm:prSet/>
      <dgm:spPr/>
      <dgm:t>
        <a:bodyPr/>
        <a:lstStyle/>
        <a:p>
          <a:endParaRPr kumimoji="1" lang="ja-JP" altLang="en-US"/>
        </a:p>
      </dgm:t>
    </dgm:pt>
    <dgm:pt modelId="{88E428DB-E04D-4E42-9828-46DA70FB2F28}" type="sibTrans" cxnId="{5A3A40D7-8C09-4C4D-AC80-8DE7B79FB044}">
      <dgm:prSet/>
      <dgm:spPr/>
      <dgm:t>
        <a:bodyPr/>
        <a:lstStyle/>
        <a:p>
          <a:endParaRPr kumimoji="1" lang="ja-JP" altLang="en-US"/>
        </a:p>
      </dgm:t>
    </dgm:pt>
    <dgm:pt modelId="{19883A10-8EAB-0445-97B7-70513047C544}">
      <dgm:prSet phldrT="[Text]"/>
      <dgm:spPr/>
      <dgm:t>
        <a:bodyPr/>
        <a:lstStyle/>
        <a:p>
          <a:r>
            <a:rPr lang="en-US" altLang="ja-JP" dirty="0" smtClean="0">
              <a:effectLst/>
              <a:latin typeface="+mn-lt"/>
              <a:ea typeface="+mn-ea"/>
              <a:cs typeface="+mn-cs"/>
            </a:rPr>
            <a:t>The Naturalization Act </a:t>
          </a:r>
          <a:endParaRPr kumimoji="1" lang="ja-JP" altLang="en-US" dirty="0"/>
        </a:p>
      </dgm:t>
    </dgm:pt>
    <dgm:pt modelId="{1ABC367D-C3E6-8949-B109-0BFEE0812543}" type="parTrans" cxnId="{CEA022CB-D42E-B440-BA5E-CDF1285B4D62}">
      <dgm:prSet/>
      <dgm:spPr/>
      <dgm:t>
        <a:bodyPr/>
        <a:lstStyle/>
        <a:p>
          <a:endParaRPr kumimoji="1" lang="ja-JP" altLang="en-US"/>
        </a:p>
      </dgm:t>
    </dgm:pt>
    <dgm:pt modelId="{5E6A9319-148A-A248-8F68-45AD1DEF0B82}" type="sibTrans" cxnId="{CEA022CB-D42E-B440-BA5E-CDF1285B4D62}">
      <dgm:prSet/>
      <dgm:spPr/>
      <dgm:t>
        <a:bodyPr/>
        <a:lstStyle/>
        <a:p>
          <a:endParaRPr kumimoji="1" lang="ja-JP" altLang="en-US"/>
        </a:p>
      </dgm:t>
    </dgm:pt>
    <dgm:pt modelId="{DF929054-57BE-6C4D-BD70-3236E01F4B50}">
      <dgm:prSet phldrT="[Text]"/>
      <dgm:spPr/>
      <dgm:t>
        <a:bodyPr/>
        <a:lstStyle/>
        <a:p>
          <a:r>
            <a:rPr kumimoji="1" lang="en-US" altLang="ja-JP" dirty="0" smtClean="0"/>
            <a:t>1959</a:t>
          </a:r>
          <a:endParaRPr kumimoji="1" lang="ja-JP" altLang="en-US" dirty="0"/>
        </a:p>
      </dgm:t>
    </dgm:pt>
    <dgm:pt modelId="{152A79B5-055D-B748-A020-FBEE168C2835}" type="parTrans" cxnId="{32F74621-BF6A-AB41-A8D6-7C58F6846EDF}">
      <dgm:prSet/>
      <dgm:spPr/>
      <dgm:t>
        <a:bodyPr/>
        <a:lstStyle/>
        <a:p>
          <a:endParaRPr kumimoji="1" lang="ja-JP" altLang="en-US"/>
        </a:p>
      </dgm:t>
    </dgm:pt>
    <dgm:pt modelId="{E3226164-FC56-C641-AF49-5248581B892A}" type="sibTrans" cxnId="{32F74621-BF6A-AB41-A8D6-7C58F6846EDF}">
      <dgm:prSet/>
      <dgm:spPr/>
      <dgm:t>
        <a:bodyPr/>
        <a:lstStyle/>
        <a:p>
          <a:endParaRPr kumimoji="1" lang="ja-JP" altLang="en-US"/>
        </a:p>
      </dgm:t>
    </dgm:pt>
    <dgm:pt modelId="{8CE4789C-79A6-C84A-BF4A-DEE767D62E21}">
      <dgm:prSet phldrT="[Text]"/>
      <dgm:spPr/>
      <dgm:t>
        <a:bodyPr/>
        <a:lstStyle/>
        <a:p>
          <a:r>
            <a:rPr lang="en-US" altLang="ja-JP" dirty="0" smtClean="0">
              <a:effectLst/>
              <a:latin typeface="+mn-lt"/>
              <a:ea typeface="+mn-ea"/>
              <a:cs typeface="+mn-cs"/>
            </a:rPr>
            <a:t>Castro’s Cuban Revolution</a:t>
          </a:r>
          <a:endParaRPr kumimoji="1" lang="ja-JP" altLang="en-US" dirty="0"/>
        </a:p>
      </dgm:t>
    </dgm:pt>
    <dgm:pt modelId="{58078777-DA3F-8E49-9612-D59900507F87}" type="parTrans" cxnId="{B62EC98C-A265-AC46-831B-C940A13BEDA6}">
      <dgm:prSet/>
      <dgm:spPr/>
      <dgm:t>
        <a:bodyPr/>
        <a:lstStyle/>
        <a:p>
          <a:endParaRPr kumimoji="1" lang="ja-JP" altLang="en-US"/>
        </a:p>
      </dgm:t>
    </dgm:pt>
    <dgm:pt modelId="{D6F3CC18-CFD0-EB40-BCB2-7913DC07F5AF}" type="sibTrans" cxnId="{B62EC98C-A265-AC46-831B-C940A13BEDA6}">
      <dgm:prSet/>
      <dgm:spPr/>
      <dgm:t>
        <a:bodyPr/>
        <a:lstStyle/>
        <a:p>
          <a:endParaRPr kumimoji="1" lang="ja-JP" altLang="en-US"/>
        </a:p>
      </dgm:t>
    </dgm:pt>
    <dgm:pt modelId="{31ED86A8-6973-4A4B-BFB4-4803DB87674F}">
      <dgm:prSet phldrT="[Text]"/>
      <dgm:spPr/>
      <dgm:t>
        <a:bodyPr/>
        <a:lstStyle/>
        <a:p>
          <a:r>
            <a:rPr kumimoji="1" lang="en-US" altLang="ja-JP" dirty="0" smtClean="0"/>
            <a:t>1963</a:t>
          </a:r>
          <a:endParaRPr kumimoji="1" lang="ja-JP" altLang="en-US" dirty="0"/>
        </a:p>
      </dgm:t>
    </dgm:pt>
    <dgm:pt modelId="{9AEB0BB1-F095-0640-AEC0-3929F92AAC22}" type="parTrans" cxnId="{4D83C4DD-259A-3E40-B970-043A518176C2}">
      <dgm:prSet/>
      <dgm:spPr/>
      <dgm:t>
        <a:bodyPr/>
        <a:lstStyle/>
        <a:p>
          <a:endParaRPr kumimoji="1" lang="ja-JP" altLang="en-US"/>
        </a:p>
      </dgm:t>
    </dgm:pt>
    <dgm:pt modelId="{483F1888-0188-FD41-AAFD-D00523F67D14}" type="sibTrans" cxnId="{4D83C4DD-259A-3E40-B970-043A518176C2}">
      <dgm:prSet/>
      <dgm:spPr/>
      <dgm:t>
        <a:bodyPr/>
        <a:lstStyle/>
        <a:p>
          <a:endParaRPr kumimoji="1" lang="ja-JP" altLang="en-US"/>
        </a:p>
      </dgm:t>
    </dgm:pt>
    <dgm:pt modelId="{EEDBB8BF-45AB-4849-BA9A-AF1F8CF74B5B}">
      <dgm:prSet phldrT="[Text]"/>
      <dgm:spPr/>
      <dgm:t>
        <a:bodyPr/>
        <a:lstStyle/>
        <a:p>
          <a:r>
            <a:rPr lang="en-US" altLang="ja-JP" dirty="0" smtClean="0">
              <a:effectLst/>
              <a:latin typeface="+mn-lt"/>
              <a:ea typeface="+mn-ea"/>
              <a:cs typeface="+mn-cs"/>
            </a:rPr>
            <a:t>Coral Way Bilingual Elementary School in Dade County, Florida.</a:t>
          </a:r>
          <a:endParaRPr kumimoji="1" lang="ja-JP" altLang="en-US" dirty="0"/>
        </a:p>
      </dgm:t>
    </dgm:pt>
    <dgm:pt modelId="{64079CB0-6C97-6147-A694-4764F15D836D}" type="parTrans" cxnId="{3DC1B8C8-0671-5249-B679-A75222AB72DB}">
      <dgm:prSet/>
      <dgm:spPr/>
      <dgm:t>
        <a:bodyPr/>
        <a:lstStyle/>
        <a:p>
          <a:endParaRPr kumimoji="1" lang="ja-JP" altLang="en-US"/>
        </a:p>
      </dgm:t>
    </dgm:pt>
    <dgm:pt modelId="{914CB9D4-D93B-9B4B-B831-3BE1DD4A60AB}" type="sibTrans" cxnId="{3DC1B8C8-0671-5249-B679-A75222AB72DB}">
      <dgm:prSet/>
      <dgm:spPr/>
      <dgm:t>
        <a:bodyPr/>
        <a:lstStyle/>
        <a:p>
          <a:endParaRPr kumimoji="1" lang="ja-JP" altLang="en-US"/>
        </a:p>
      </dgm:t>
    </dgm:pt>
    <dgm:pt modelId="{5E29DF34-4A56-5642-9278-EC49C58C7537}">
      <dgm:prSet phldrT="[Text]"/>
      <dgm:spPr/>
      <dgm:t>
        <a:bodyPr/>
        <a:lstStyle/>
        <a:p>
          <a:r>
            <a:rPr kumimoji="1" lang="en-US" altLang="ja-JP" dirty="0" smtClean="0"/>
            <a:t>1964</a:t>
          </a:r>
          <a:endParaRPr kumimoji="1" lang="ja-JP" altLang="en-US" dirty="0"/>
        </a:p>
      </dgm:t>
    </dgm:pt>
    <dgm:pt modelId="{510228D5-E651-9C41-B878-B55C42D231A1}" type="parTrans" cxnId="{C8E836E3-E9E8-3A44-816D-CCB6C7728050}">
      <dgm:prSet/>
      <dgm:spPr/>
      <dgm:t>
        <a:bodyPr/>
        <a:lstStyle/>
        <a:p>
          <a:endParaRPr kumimoji="1" lang="ja-JP" altLang="en-US"/>
        </a:p>
      </dgm:t>
    </dgm:pt>
    <dgm:pt modelId="{C41DBFBD-156D-0145-9CAC-8F705BC015F7}" type="sibTrans" cxnId="{C8E836E3-E9E8-3A44-816D-CCB6C7728050}">
      <dgm:prSet/>
      <dgm:spPr/>
      <dgm:t>
        <a:bodyPr/>
        <a:lstStyle/>
        <a:p>
          <a:endParaRPr kumimoji="1" lang="ja-JP" altLang="en-US"/>
        </a:p>
      </dgm:t>
    </dgm:pt>
    <dgm:pt modelId="{9D67A1F0-C2C2-444A-8E89-FDC4724BA4A9}">
      <dgm:prSet phldrT="[Text]"/>
      <dgm:spPr/>
      <dgm:t>
        <a:bodyPr/>
        <a:lstStyle/>
        <a:p>
          <a:r>
            <a:rPr kumimoji="1" lang="en-US" altLang="ja-JP" dirty="0" smtClean="0"/>
            <a:t>The Civil Rights Act</a:t>
          </a:r>
          <a:endParaRPr kumimoji="1" lang="ja-JP" altLang="en-US" dirty="0"/>
        </a:p>
      </dgm:t>
    </dgm:pt>
    <dgm:pt modelId="{A2B8E492-DC9F-074E-AE22-905B5C636BA6}" type="parTrans" cxnId="{B0BC0169-6655-E445-8CBE-C21037E75CFD}">
      <dgm:prSet/>
      <dgm:spPr/>
      <dgm:t>
        <a:bodyPr/>
        <a:lstStyle/>
        <a:p>
          <a:endParaRPr kumimoji="1" lang="ja-JP" altLang="en-US"/>
        </a:p>
      </dgm:t>
    </dgm:pt>
    <dgm:pt modelId="{2F8C34D0-3FCD-CD4E-BF93-B985C9FB414E}" type="sibTrans" cxnId="{B0BC0169-6655-E445-8CBE-C21037E75CFD}">
      <dgm:prSet/>
      <dgm:spPr/>
      <dgm:t>
        <a:bodyPr/>
        <a:lstStyle/>
        <a:p>
          <a:endParaRPr kumimoji="1" lang="ja-JP" altLang="en-US"/>
        </a:p>
      </dgm:t>
    </dgm:pt>
    <dgm:pt modelId="{73ECF88B-3FEC-2944-BF1C-85B94CF03F05}" type="pres">
      <dgm:prSet presAssocID="{33A0E8B5-D5A9-434C-A445-6783F22224E1}" presName="linearFlow" presStyleCnt="0">
        <dgm:presLayoutVars>
          <dgm:dir/>
          <dgm:animLvl val="lvl"/>
          <dgm:resizeHandles val="exact"/>
        </dgm:presLayoutVars>
      </dgm:prSet>
      <dgm:spPr/>
      <dgm:t>
        <a:bodyPr/>
        <a:lstStyle/>
        <a:p>
          <a:endParaRPr kumimoji="1" lang="ja-JP" altLang="en-US"/>
        </a:p>
      </dgm:t>
    </dgm:pt>
    <dgm:pt modelId="{A9343175-8000-ED4F-84F3-0365CA677751}" type="pres">
      <dgm:prSet presAssocID="{B9D8A4A9-090C-6D45-8803-C6C2098D51C7}" presName="composite" presStyleCnt="0"/>
      <dgm:spPr/>
    </dgm:pt>
    <dgm:pt modelId="{82770914-0292-B94C-81AA-212D53AA3832}" type="pres">
      <dgm:prSet presAssocID="{B9D8A4A9-090C-6D45-8803-C6C2098D51C7}" presName="parentText" presStyleLbl="alignNode1" presStyleIdx="0" presStyleCnt="4">
        <dgm:presLayoutVars>
          <dgm:chMax val="1"/>
          <dgm:bulletEnabled val="1"/>
        </dgm:presLayoutVars>
      </dgm:prSet>
      <dgm:spPr/>
      <dgm:t>
        <a:bodyPr/>
        <a:lstStyle/>
        <a:p>
          <a:endParaRPr kumimoji="1" lang="ja-JP" altLang="en-US"/>
        </a:p>
      </dgm:t>
    </dgm:pt>
    <dgm:pt modelId="{150BFC70-CF93-9046-A116-9B4C4A1B7400}" type="pres">
      <dgm:prSet presAssocID="{B9D8A4A9-090C-6D45-8803-C6C2098D51C7}" presName="descendantText" presStyleLbl="alignAcc1" presStyleIdx="0" presStyleCnt="4">
        <dgm:presLayoutVars>
          <dgm:bulletEnabled val="1"/>
        </dgm:presLayoutVars>
      </dgm:prSet>
      <dgm:spPr/>
      <dgm:t>
        <a:bodyPr/>
        <a:lstStyle/>
        <a:p>
          <a:endParaRPr kumimoji="1" lang="ja-JP" altLang="en-US"/>
        </a:p>
      </dgm:t>
    </dgm:pt>
    <dgm:pt modelId="{8C0A47B8-06E1-2842-B275-6752F741DBF9}" type="pres">
      <dgm:prSet presAssocID="{88E428DB-E04D-4E42-9828-46DA70FB2F28}" presName="sp" presStyleCnt="0"/>
      <dgm:spPr/>
    </dgm:pt>
    <dgm:pt modelId="{07069373-9269-A844-BA15-92B1C454162C}" type="pres">
      <dgm:prSet presAssocID="{DF929054-57BE-6C4D-BD70-3236E01F4B50}" presName="composite" presStyleCnt="0"/>
      <dgm:spPr/>
    </dgm:pt>
    <dgm:pt modelId="{27438720-005A-354F-B64E-77231ABF6519}" type="pres">
      <dgm:prSet presAssocID="{DF929054-57BE-6C4D-BD70-3236E01F4B50}" presName="parentText" presStyleLbl="alignNode1" presStyleIdx="1" presStyleCnt="4">
        <dgm:presLayoutVars>
          <dgm:chMax val="1"/>
          <dgm:bulletEnabled val="1"/>
        </dgm:presLayoutVars>
      </dgm:prSet>
      <dgm:spPr/>
      <dgm:t>
        <a:bodyPr/>
        <a:lstStyle/>
        <a:p>
          <a:endParaRPr kumimoji="1" lang="ja-JP" altLang="en-US"/>
        </a:p>
      </dgm:t>
    </dgm:pt>
    <dgm:pt modelId="{A7D3E8BF-95A9-B54F-94A5-B486F6D7E272}" type="pres">
      <dgm:prSet presAssocID="{DF929054-57BE-6C4D-BD70-3236E01F4B50}" presName="descendantText" presStyleLbl="alignAcc1" presStyleIdx="1" presStyleCnt="4" custLinFactNeighborX="-409" custLinFactNeighborY="-1531">
        <dgm:presLayoutVars>
          <dgm:bulletEnabled val="1"/>
        </dgm:presLayoutVars>
      </dgm:prSet>
      <dgm:spPr/>
      <dgm:t>
        <a:bodyPr/>
        <a:lstStyle/>
        <a:p>
          <a:endParaRPr kumimoji="1" lang="ja-JP" altLang="en-US"/>
        </a:p>
      </dgm:t>
    </dgm:pt>
    <dgm:pt modelId="{7A285CA2-CDA6-2948-9DC5-607B279E8D35}" type="pres">
      <dgm:prSet presAssocID="{E3226164-FC56-C641-AF49-5248581B892A}" presName="sp" presStyleCnt="0"/>
      <dgm:spPr/>
    </dgm:pt>
    <dgm:pt modelId="{C9DF16F4-C0E9-8E41-B4BA-93BC40F90F57}" type="pres">
      <dgm:prSet presAssocID="{31ED86A8-6973-4A4B-BFB4-4803DB87674F}" presName="composite" presStyleCnt="0"/>
      <dgm:spPr/>
    </dgm:pt>
    <dgm:pt modelId="{C39638C7-08A5-7E48-A390-7E956F1D3DD6}" type="pres">
      <dgm:prSet presAssocID="{31ED86A8-6973-4A4B-BFB4-4803DB87674F}" presName="parentText" presStyleLbl="alignNode1" presStyleIdx="2" presStyleCnt="4">
        <dgm:presLayoutVars>
          <dgm:chMax val="1"/>
          <dgm:bulletEnabled val="1"/>
        </dgm:presLayoutVars>
      </dgm:prSet>
      <dgm:spPr/>
      <dgm:t>
        <a:bodyPr/>
        <a:lstStyle/>
        <a:p>
          <a:endParaRPr kumimoji="1" lang="ja-JP" altLang="en-US"/>
        </a:p>
      </dgm:t>
    </dgm:pt>
    <dgm:pt modelId="{321AA7CB-DE0C-7B4E-8FA5-E0722B82A313}" type="pres">
      <dgm:prSet presAssocID="{31ED86A8-6973-4A4B-BFB4-4803DB87674F}" presName="descendantText" presStyleLbl="alignAcc1" presStyleIdx="2" presStyleCnt="4" custScaleY="89060" custLinFactNeighborX="395" custLinFactNeighborY="-3996">
        <dgm:presLayoutVars>
          <dgm:bulletEnabled val="1"/>
        </dgm:presLayoutVars>
      </dgm:prSet>
      <dgm:spPr/>
      <dgm:t>
        <a:bodyPr/>
        <a:lstStyle/>
        <a:p>
          <a:endParaRPr kumimoji="1" lang="ja-JP" altLang="en-US"/>
        </a:p>
      </dgm:t>
    </dgm:pt>
    <dgm:pt modelId="{345F6491-A2CA-A94A-B61A-C0B807069177}" type="pres">
      <dgm:prSet presAssocID="{483F1888-0188-FD41-AAFD-D00523F67D14}" presName="sp" presStyleCnt="0"/>
      <dgm:spPr/>
    </dgm:pt>
    <dgm:pt modelId="{8E780200-F8CB-9747-998B-A5B53E6A9C1F}" type="pres">
      <dgm:prSet presAssocID="{5E29DF34-4A56-5642-9278-EC49C58C7537}" presName="composite" presStyleCnt="0"/>
      <dgm:spPr/>
    </dgm:pt>
    <dgm:pt modelId="{2E9CBB1C-5957-1645-B25C-210414317A33}" type="pres">
      <dgm:prSet presAssocID="{5E29DF34-4A56-5642-9278-EC49C58C7537}" presName="parentText" presStyleLbl="alignNode1" presStyleIdx="3" presStyleCnt="4">
        <dgm:presLayoutVars>
          <dgm:chMax val="1"/>
          <dgm:bulletEnabled val="1"/>
        </dgm:presLayoutVars>
      </dgm:prSet>
      <dgm:spPr/>
      <dgm:t>
        <a:bodyPr/>
        <a:lstStyle/>
        <a:p>
          <a:endParaRPr kumimoji="1" lang="ja-JP" altLang="en-US"/>
        </a:p>
      </dgm:t>
    </dgm:pt>
    <dgm:pt modelId="{E7777FD7-58B5-C84A-9B50-F0A7FBC8030E}" type="pres">
      <dgm:prSet presAssocID="{5E29DF34-4A56-5642-9278-EC49C58C7537}" presName="descendantText" presStyleLbl="alignAcc1" presStyleIdx="3" presStyleCnt="4" custScaleY="108392">
        <dgm:presLayoutVars>
          <dgm:bulletEnabled val="1"/>
        </dgm:presLayoutVars>
      </dgm:prSet>
      <dgm:spPr/>
      <dgm:t>
        <a:bodyPr/>
        <a:lstStyle/>
        <a:p>
          <a:endParaRPr kumimoji="1" lang="ja-JP" altLang="en-US"/>
        </a:p>
      </dgm:t>
    </dgm:pt>
  </dgm:ptLst>
  <dgm:cxnLst>
    <dgm:cxn modelId="{502BD29E-8981-A046-B914-59EAF59A7FDB}" type="presOf" srcId="{19883A10-8EAB-0445-97B7-70513047C544}" destId="{150BFC70-CF93-9046-A116-9B4C4A1B7400}" srcOrd="0" destOrd="0" presId="urn:microsoft.com/office/officeart/2005/8/layout/chevron2"/>
    <dgm:cxn modelId="{54629E51-6D6C-6D40-8FE0-C26BBD7A3CF0}" type="presOf" srcId="{33A0E8B5-D5A9-434C-A445-6783F22224E1}" destId="{73ECF88B-3FEC-2944-BF1C-85B94CF03F05}" srcOrd="0" destOrd="0" presId="urn:microsoft.com/office/officeart/2005/8/layout/chevron2"/>
    <dgm:cxn modelId="{3EAF27B2-5094-DF44-95E4-F8FAEAEED416}" type="presOf" srcId="{5E29DF34-4A56-5642-9278-EC49C58C7537}" destId="{2E9CBB1C-5957-1645-B25C-210414317A33}" srcOrd="0" destOrd="0" presId="urn:microsoft.com/office/officeart/2005/8/layout/chevron2"/>
    <dgm:cxn modelId="{C8E836E3-E9E8-3A44-816D-CCB6C7728050}" srcId="{33A0E8B5-D5A9-434C-A445-6783F22224E1}" destId="{5E29DF34-4A56-5642-9278-EC49C58C7537}" srcOrd="3" destOrd="0" parTransId="{510228D5-E651-9C41-B878-B55C42D231A1}" sibTransId="{C41DBFBD-156D-0145-9CAC-8F705BC015F7}"/>
    <dgm:cxn modelId="{B0BC0169-6655-E445-8CBE-C21037E75CFD}" srcId="{5E29DF34-4A56-5642-9278-EC49C58C7537}" destId="{9D67A1F0-C2C2-444A-8E89-FDC4724BA4A9}" srcOrd="0" destOrd="0" parTransId="{A2B8E492-DC9F-074E-AE22-905B5C636BA6}" sibTransId="{2F8C34D0-3FCD-CD4E-BF93-B985C9FB414E}"/>
    <dgm:cxn modelId="{5E281C35-B217-064A-8AF8-22D4882F8939}" type="presOf" srcId="{B9D8A4A9-090C-6D45-8803-C6C2098D51C7}" destId="{82770914-0292-B94C-81AA-212D53AA3832}" srcOrd="0" destOrd="0" presId="urn:microsoft.com/office/officeart/2005/8/layout/chevron2"/>
    <dgm:cxn modelId="{32F74621-BF6A-AB41-A8D6-7C58F6846EDF}" srcId="{33A0E8B5-D5A9-434C-A445-6783F22224E1}" destId="{DF929054-57BE-6C4D-BD70-3236E01F4B50}" srcOrd="1" destOrd="0" parTransId="{152A79B5-055D-B748-A020-FBEE168C2835}" sibTransId="{E3226164-FC56-C641-AF49-5248581B892A}"/>
    <dgm:cxn modelId="{B62EC98C-A265-AC46-831B-C940A13BEDA6}" srcId="{DF929054-57BE-6C4D-BD70-3236E01F4B50}" destId="{8CE4789C-79A6-C84A-BF4A-DEE767D62E21}" srcOrd="0" destOrd="0" parTransId="{58078777-DA3F-8E49-9612-D59900507F87}" sibTransId="{D6F3CC18-CFD0-EB40-BCB2-7913DC07F5AF}"/>
    <dgm:cxn modelId="{0C09A393-D4C2-A440-BF1C-CDF9A3805790}" type="presOf" srcId="{DF929054-57BE-6C4D-BD70-3236E01F4B50}" destId="{27438720-005A-354F-B64E-77231ABF6519}" srcOrd="0" destOrd="0" presId="urn:microsoft.com/office/officeart/2005/8/layout/chevron2"/>
    <dgm:cxn modelId="{8C64F570-6A02-1D44-B785-46A2A78BC0A6}" type="presOf" srcId="{9D67A1F0-C2C2-444A-8E89-FDC4724BA4A9}" destId="{E7777FD7-58B5-C84A-9B50-F0A7FBC8030E}" srcOrd="0" destOrd="0" presId="urn:microsoft.com/office/officeart/2005/8/layout/chevron2"/>
    <dgm:cxn modelId="{BC47D82B-648B-BC42-934E-582E7217712D}" type="presOf" srcId="{8CE4789C-79A6-C84A-BF4A-DEE767D62E21}" destId="{A7D3E8BF-95A9-B54F-94A5-B486F6D7E272}" srcOrd="0" destOrd="0" presId="urn:microsoft.com/office/officeart/2005/8/layout/chevron2"/>
    <dgm:cxn modelId="{5A3A40D7-8C09-4C4D-AC80-8DE7B79FB044}" srcId="{33A0E8B5-D5A9-434C-A445-6783F22224E1}" destId="{B9D8A4A9-090C-6D45-8803-C6C2098D51C7}" srcOrd="0" destOrd="0" parTransId="{94EE18C6-341C-B34F-A250-EABAB038A03F}" sibTransId="{88E428DB-E04D-4E42-9828-46DA70FB2F28}"/>
    <dgm:cxn modelId="{CEA022CB-D42E-B440-BA5E-CDF1285B4D62}" srcId="{B9D8A4A9-090C-6D45-8803-C6C2098D51C7}" destId="{19883A10-8EAB-0445-97B7-70513047C544}" srcOrd="0" destOrd="0" parTransId="{1ABC367D-C3E6-8949-B109-0BFEE0812543}" sibTransId="{5E6A9319-148A-A248-8F68-45AD1DEF0B82}"/>
    <dgm:cxn modelId="{3DC1B8C8-0671-5249-B679-A75222AB72DB}" srcId="{31ED86A8-6973-4A4B-BFB4-4803DB87674F}" destId="{EEDBB8BF-45AB-4849-BA9A-AF1F8CF74B5B}" srcOrd="0" destOrd="0" parTransId="{64079CB0-6C97-6147-A694-4764F15D836D}" sibTransId="{914CB9D4-D93B-9B4B-B831-3BE1DD4A60AB}"/>
    <dgm:cxn modelId="{8293BC55-69A2-1D42-96D9-432462474F0B}" type="presOf" srcId="{EEDBB8BF-45AB-4849-BA9A-AF1F8CF74B5B}" destId="{321AA7CB-DE0C-7B4E-8FA5-E0722B82A313}" srcOrd="0" destOrd="0" presId="urn:microsoft.com/office/officeart/2005/8/layout/chevron2"/>
    <dgm:cxn modelId="{B72895AB-0CCA-AB48-A43E-C97DACD08C44}" type="presOf" srcId="{31ED86A8-6973-4A4B-BFB4-4803DB87674F}" destId="{C39638C7-08A5-7E48-A390-7E956F1D3DD6}" srcOrd="0" destOrd="0" presId="urn:microsoft.com/office/officeart/2005/8/layout/chevron2"/>
    <dgm:cxn modelId="{4D83C4DD-259A-3E40-B970-043A518176C2}" srcId="{33A0E8B5-D5A9-434C-A445-6783F22224E1}" destId="{31ED86A8-6973-4A4B-BFB4-4803DB87674F}" srcOrd="2" destOrd="0" parTransId="{9AEB0BB1-F095-0640-AEC0-3929F92AAC22}" sibTransId="{483F1888-0188-FD41-AAFD-D00523F67D14}"/>
    <dgm:cxn modelId="{7DB1C2CE-F523-B34B-8134-7E9A779AC465}" type="presParOf" srcId="{73ECF88B-3FEC-2944-BF1C-85B94CF03F05}" destId="{A9343175-8000-ED4F-84F3-0365CA677751}" srcOrd="0" destOrd="0" presId="urn:microsoft.com/office/officeart/2005/8/layout/chevron2"/>
    <dgm:cxn modelId="{69C29D0B-2177-5B47-B12E-6232199DCC8F}" type="presParOf" srcId="{A9343175-8000-ED4F-84F3-0365CA677751}" destId="{82770914-0292-B94C-81AA-212D53AA3832}" srcOrd="0" destOrd="0" presId="urn:microsoft.com/office/officeart/2005/8/layout/chevron2"/>
    <dgm:cxn modelId="{0CB2E417-E45B-B048-A7DF-98A5A5323740}" type="presParOf" srcId="{A9343175-8000-ED4F-84F3-0365CA677751}" destId="{150BFC70-CF93-9046-A116-9B4C4A1B7400}" srcOrd="1" destOrd="0" presId="urn:microsoft.com/office/officeart/2005/8/layout/chevron2"/>
    <dgm:cxn modelId="{6740AD49-C195-114F-A9A0-14FC8F6F8872}" type="presParOf" srcId="{73ECF88B-3FEC-2944-BF1C-85B94CF03F05}" destId="{8C0A47B8-06E1-2842-B275-6752F741DBF9}" srcOrd="1" destOrd="0" presId="urn:microsoft.com/office/officeart/2005/8/layout/chevron2"/>
    <dgm:cxn modelId="{04287EEC-E45A-9440-B9A3-0C1F374D10A2}" type="presParOf" srcId="{73ECF88B-3FEC-2944-BF1C-85B94CF03F05}" destId="{07069373-9269-A844-BA15-92B1C454162C}" srcOrd="2" destOrd="0" presId="urn:microsoft.com/office/officeart/2005/8/layout/chevron2"/>
    <dgm:cxn modelId="{BBB4B07D-6167-8D43-B3DE-F4D5503D33F7}" type="presParOf" srcId="{07069373-9269-A844-BA15-92B1C454162C}" destId="{27438720-005A-354F-B64E-77231ABF6519}" srcOrd="0" destOrd="0" presId="urn:microsoft.com/office/officeart/2005/8/layout/chevron2"/>
    <dgm:cxn modelId="{1DF3215A-AC7A-C348-B7FF-C959A8493583}" type="presParOf" srcId="{07069373-9269-A844-BA15-92B1C454162C}" destId="{A7D3E8BF-95A9-B54F-94A5-B486F6D7E272}" srcOrd="1" destOrd="0" presId="urn:microsoft.com/office/officeart/2005/8/layout/chevron2"/>
    <dgm:cxn modelId="{F0950918-63A4-D04C-83F9-60B48846DBD3}" type="presParOf" srcId="{73ECF88B-3FEC-2944-BF1C-85B94CF03F05}" destId="{7A285CA2-CDA6-2948-9DC5-607B279E8D35}" srcOrd="3" destOrd="0" presId="urn:microsoft.com/office/officeart/2005/8/layout/chevron2"/>
    <dgm:cxn modelId="{09AE1030-5D8A-364B-8A69-EAD00F66A53B}" type="presParOf" srcId="{73ECF88B-3FEC-2944-BF1C-85B94CF03F05}" destId="{C9DF16F4-C0E9-8E41-B4BA-93BC40F90F57}" srcOrd="4" destOrd="0" presId="urn:microsoft.com/office/officeart/2005/8/layout/chevron2"/>
    <dgm:cxn modelId="{C040A13A-69FF-424E-AA8E-17299BD175D5}" type="presParOf" srcId="{C9DF16F4-C0E9-8E41-B4BA-93BC40F90F57}" destId="{C39638C7-08A5-7E48-A390-7E956F1D3DD6}" srcOrd="0" destOrd="0" presId="urn:microsoft.com/office/officeart/2005/8/layout/chevron2"/>
    <dgm:cxn modelId="{0448E7A8-70AE-4A44-94AA-9D8F5092A5EC}" type="presParOf" srcId="{C9DF16F4-C0E9-8E41-B4BA-93BC40F90F57}" destId="{321AA7CB-DE0C-7B4E-8FA5-E0722B82A313}" srcOrd="1" destOrd="0" presId="urn:microsoft.com/office/officeart/2005/8/layout/chevron2"/>
    <dgm:cxn modelId="{1EC14909-1EBF-4446-B029-6C537EDC8BB1}" type="presParOf" srcId="{73ECF88B-3FEC-2944-BF1C-85B94CF03F05}" destId="{345F6491-A2CA-A94A-B61A-C0B807069177}" srcOrd="5" destOrd="0" presId="urn:microsoft.com/office/officeart/2005/8/layout/chevron2"/>
    <dgm:cxn modelId="{37E9254A-4C08-5D46-9EBB-BC939C717C99}" type="presParOf" srcId="{73ECF88B-3FEC-2944-BF1C-85B94CF03F05}" destId="{8E780200-F8CB-9747-998B-A5B53E6A9C1F}" srcOrd="6" destOrd="0" presId="urn:microsoft.com/office/officeart/2005/8/layout/chevron2"/>
    <dgm:cxn modelId="{BBB30542-DDA9-634E-BC67-E6136536589B}" type="presParOf" srcId="{8E780200-F8CB-9747-998B-A5B53E6A9C1F}" destId="{2E9CBB1C-5957-1645-B25C-210414317A33}" srcOrd="0" destOrd="0" presId="urn:microsoft.com/office/officeart/2005/8/layout/chevron2"/>
    <dgm:cxn modelId="{DFFD89EB-AEBC-544D-9A81-E298F3E07BCE}" type="presParOf" srcId="{8E780200-F8CB-9747-998B-A5B53E6A9C1F}" destId="{E7777FD7-58B5-C84A-9B50-F0A7FBC8030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0E8B5-D5A9-434C-A445-6783F22224E1}" type="doc">
      <dgm:prSet loTypeId="urn:microsoft.com/office/officeart/2005/8/layout/chevron2" loCatId="" qsTypeId="urn:microsoft.com/office/officeart/2005/8/quickstyle/3D1" qsCatId="3D" csTypeId="urn:microsoft.com/office/officeart/2005/8/colors/colorful1" csCatId="colorful" phldr="1"/>
      <dgm:spPr/>
      <dgm:t>
        <a:bodyPr/>
        <a:lstStyle/>
        <a:p>
          <a:endParaRPr kumimoji="1" lang="ja-JP" altLang="en-US"/>
        </a:p>
      </dgm:t>
    </dgm:pt>
    <dgm:pt modelId="{DBA7A1F4-4A10-D243-966E-1FBA53B14F3A}">
      <dgm:prSet phldrT="[Text]"/>
      <dgm:spPr/>
      <dgm:t>
        <a:bodyPr/>
        <a:lstStyle/>
        <a:p>
          <a:r>
            <a:rPr kumimoji="1" lang="en-US" altLang="ja-JP" dirty="0" smtClean="0"/>
            <a:t>1965</a:t>
          </a:r>
          <a:endParaRPr kumimoji="1" lang="ja-JP" altLang="en-US" dirty="0"/>
        </a:p>
      </dgm:t>
    </dgm:pt>
    <dgm:pt modelId="{B059E48E-FFAD-B542-8F0D-BD9D627BA26A}" type="parTrans" cxnId="{4385F5EA-F284-4449-9D0C-DCBB6DD97507}">
      <dgm:prSet/>
      <dgm:spPr/>
      <dgm:t>
        <a:bodyPr/>
        <a:lstStyle/>
        <a:p>
          <a:endParaRPr kumimoji="1" lang="ja-JP" altLang="en-US"/>
        </a:p>
      </dgm:t>
    </dgm:pt>
    <dgm:pt modelId="{1347E825-A79F-534E-B86A-8C2B78C44E6E}" type="sibTrans" cxnId="{4385F5EA-F284-4449-9D0C-DCBB6DD97507}">
      <dgm:prSet/>
      <dgm:spPr/>
      <dgm:t>
        <a:bodyPr/>
        <a:lstStyle/>
        <a:p>
          <a:endParaRPr kumimoji="1" lang="ja-JP" altLang="en-US"/>
        </a:p>
      </dgm:t>
    </dgm:pt>
    <dgm:pt modelId="{51E442FC-E803-9F49-BABD-448D8A80E990}">
      <dgm:prSet phldrT="[Text]"/>
      <dgm:spPr/>
      <dgm:t>
        <a:bodyPr/>
        <a:lstStyle/>
        <a:p>
          <a:r>
            <a:rPr kumimoji="1" lang="en-US" altLang="ja-JP" dirty="0" smtClean="0"/>
            <a:t>US Immigration Act</a:t>
          </a:r>
          <a:endParaRPr kumimoji="1" lang="ja-JP" altLang="en-US" dirty="0"/>
        </a:p>
      </dgm:t>
    </dgm:pt>
    <dgm:pt modelId="{17C129CF-5BC9-554F-B552-C3D0A7A7AE08}" type="parTrans" cxnId="{699A4066-3F08-D34E-819C-5D8A3C49FEC6}">
      <dgm:prSet/>
      <dgm:spPr/>
      <dgm:t>
        <a:bodyPr/>
        <a:lstStyle/>
        <a:p>
          <a:endParaRPr kumimoji="1" lang="ja-JP" altLang="en-US"/>
        </a:p>
      </dgm:t>
    </dgm:pt>
    <dgm:pt modelId="{41A73689-25BC-E649-9895-D6963A167F27}" type="sibTrans" cxnId="{699A4066-3F08-D34E-819C-5D8A3C49FEC6}">
      <dgm:prSet/>
      <dgm:spPr/>
      <dgm:t>
        <a:bodyPr/>
        <a:lstStyle/>
        <a:p>
          <a:endParaRPr kumimoji="1" lang="ja-JP" altLang="en-US"/>
        </a:p>
      </dgm:t>
    </dgm:pt>
    <dgm:pt modelId="{D9C35E4D-9447-744E-B75F-E052B1EDCE25}">
      <dgm:prSet phldrT="[Text]"/>
      <dgm:spPr/>
      <dgm:t>
        <a:bodyPr/>
        <a:lstStyle/>
        <a:p>
          <a:r>
            <a:rPr kumimoji="1" lang="en-US" altLang="ja-JP" dirty="0" smtClean="0"/>
            <a:t>1968</a:t>
          </a:r>
          <a:endParaRPr kumimoji="1" lang="ja-JP" altLang="en-US" dirty="0"/>
        </a:p>
      </dgm:t>
    </dgm:pt>
    <dgm:pt modelId="{9D2C509A-CD89-F14E-A2F2-B9B947E48763}" type="parTrans" cxnId="{4817EF3B-C8CF-3941-9C91-81D0E0CB2FB7}">
      <dgm:prSet/>
      <dgm:spPr/>
      <dgm:t>
        <a:bodyPr/>
        <a:lstStyle/>
        <a:p>
          <a:endParaRPr kumimoji="1" lang="ja-JP" altLang="en-US"/>
        </a:p>
      </dgm:t>
    </dgm:pt>
    <dgm:pt modelId="{14EB046F-52DE-C444-A29B-52896A0E405F}" type="sibTrans" cxnId="{4817EF3B-C8CF-3941-9C91-81D0E0CB2FB7}">
      <dgm:prSet/>
      <dgm:spPr/>
      <dgm:t>
        <a:bodyPr/>
        <a:lstStyle/>
        <a:p>
          <a:endParaRPr kumimoji="1" lang="ja-JP" altLang="en-US"/>
        </a:p>
      </dgm:t>
    </dgm:pt>
    <dgm:pt modelId="{50BCDC5B-4D86-1C4F-BE41-A88D92F8C67B}">
      <dgm:prSet phldrT="[Text]"/>
      <dgm:spPr/>
      <dgm:t>
        <a:bodyPr/>
        <a:lstStyle/>
        <a:p>
          <a:r>
            <a:rPr kumimoji="1" lang="en-US" altLang="ja-JP" dirty="0" smtClean="0"/>
            <a:t>The Bilingual Education Act</a:t>
          </a:r>
          <a:endParaRPr kumimoji="1" lang="ja-JP" altLang="en-US" dirty="0"/>
        </a:p>
      </dgm:t>
    </dgm:pt>
    <dgm:pt modelId="{6C3A33D3-A46F-404C-BB1E-9946DF8D7522}" type="parTrans" cxnId="{3AE1B9F4-DD96-A74E-A3AD-086EF882568A}">
      <dgm:prSet/>
      <dgm:spPr/>
      <dgm:t>
        <a:bodyPr/>
        <a:lstStyle/>
        <a:p>
          <a:endParaRPr kumimoji="1" lang="ja-JP" altLang="en-US"/>
        </a:p>
      </dgm:t>
    </dgm:pt>
    <dgm:pt modelId="{724DB0A8-F557-8148-8505-5A3D43BC0372}" type="sibTrans" cxnId="{3AE1B9F4-DD96-A74E-A3AD-086EF882568A}">
      <dgm:prSet/>
      <dgm:spPr/>
      <dgm:t>
        <a:bodyPr/>
        <a:lstStyle/>
        <a:p>
          <a:endParaRPr kumimoji="1" lang="ja-JP" altLang="en-US"/>
        </a:p>
      </dgm:t>
    </dgm:pt>
    <dgm:pt modelId="{79D81F5E-D333-0943-89C4-2FE7F04ABFF2}">
      <dgm:prSet phldrT="[Text]"/>
      <dgm:spPr/>
      <dgm:t>
        <a:bodyPr/>
        <a:lstStyle/>
        <a:p>
          <a:r>
            <a:rPr kumimoji="1" lang="en-US" altLang="ja-JP" dirty="0" smtClean="0"/>
            <a:t>1974</a:t>
          </a:r>
          <a:endParaRPr kumimoji="1" lang="ja-JP" altLang="en-US" dirty="0"/>
        </a:p>
      </dgm:t>
    </dgm:pt>
    <dgm:pt modelId="{476D6DE0-1386-0449-9942-1AED8ACF6DC2}" type="parTrans" cxnId="{4BAA335A-EB72-0E40-8465-AD6466DBFCDE}">
      <dgm:prSet/>
      <dgm:spPr/>
      <dgm:t>
        <a:bodyPr/>
        <a:lstStyle/>
        <a:p>
          <a:endParaRPr kumimoji="1" lang="ja-JP" altLang="en-US"/>
        </a:p>
      </dgm:t>
    </dgm:pt>
    <dgm:pt modelId="{2EBD3E0F-0996-0F40-80BC-08FA00520964}" type="sibTrans" cxnId="{4BAA335A-EB72-0E40-8465-AD6466DBFCDE}">
      <dgm:prSet/>
      <dgm:spPr/>
      <dgm:t>
        <a:bodyPr/>
        <a:lstStyle/>
        <a:p>
          <a:endParaRPr kumimoji="1" lang="ja-JP" altLang="en-US"/>
        </a:p>
      </dgm:t>
    </dgm:pt>
    <dgm:pt modelId="{4AC09EB5-4411-C245-8E40-5E54C4EAD0DA}">
      <dgm:prSet phldrT="[Text]"/>
      <dgm:spPr/>
      <dgm:t>
        <a:bodyPr/>
        <a:lstStyle/>
        <a:p>
          <a:r>
            <a:rPr kumimoji="1" lang="en-US" altLang="ja-JP" dirty="0" smtClean="0"/>
            <a:t>The Equal Educational Opportunities Act</a:t>
          </a:r>
          <a:endParaRPr kumimoji="1" lang="ja-JP" altLang="en-US" dirty="0"/>
        </a:p>
      </dgm:t>
    </dgm:pt>
    <dgm:pt modelId="{0A0150E2-3F29-3443-B1BA-D0E8F7982643}" type="parTrans" cxnId="{0EE9C89E-B076-D140-A71D-AFAC3C28EEA6}">
      <dgm:prSet/>
      <dgm:spPr/>
      <dgm:t>
        <a:bodyPr/>
        <a:lstStyle/>
        <a:p>
          <a:endParaRPr kumimoji="1" lang="ja-JP" altLang="en-US"/>
        </a:p>
      </dgm:t>
    </dgm:pt>
    <dgm:pt modelId="{D578D798-7A19-1F45-AAC7-B53536A99552}" type="sibTrans" cxnId="{0EE9C89E-B076-D140-A71D-AFAC3C28EEA6}">
      <dgm:prSet/>
      <dgm:spPr/>
      <dgm:t>
        <a:bodyPr/>
        <a:lstStyle/>
        <a:p>
          <a:endParaRPr kumimoji="1" lang="ja-JP" altLang="en-US"/>
        </a:p>
      </dgm:t>
    </dgm:pt>
    <dgm:pt modelId="{96B0B246-C99B-CB48-B9D2-4D5D1A2DEA0A}">
      <dgm:prSet phldrT="[Text]"/>
      <dgm:spPr/>
      <dgm:t>
        <a:bodyPr/>
        <a:lstStyle/>
        <a:p>
          <a:r>
            <a:rPr kumimoji="1" lang="en-US" altLang="ja-JP" i="1" dirty="0" smtClean="0"/>
            <a:t>Lau vs. Nichols</a:t>
          </a:r>
          <a:endParaRPr kumimoji="1" lang="ja-JP" altLang="en-US" i="1" dirty="0"/>
        </a:p>
      </dgm:t>
    </dgm:pt>
    <dgm:pt modelId="{974C66D0-B88D-6A4B-987A-30A7E029C50B}" type="parTrans" cxnId="{B8F5628E-DB83-E04F-B7A6-95C861CF0146}">
      <dgm:prSet/>
      <dgm:spPr/>
      <dgm:t>
        <a:bodyPr/>
        <a:lstStyle/>
        <a:p>
          <a:endParaRPr kumimoji="1" lang="ja-JP" altLang="en-US"/>
        </a:p>
      </dgm:t>
    </dgm:pt>
    <dgm:pt modelId="{AFE24E45-A661-4340-9C13-413747490A79}" type="sibTrans" cxnId="{B8F5628E-DB83-E04F-B7A6-95C861CF0146}">
      <dgm:prSet/>
      <dgm:spPr/>
      <dgm:t>
        <a:bodyPr/>
        <a:lstStyle/>
        <a:p>
          <a:endParaRPr kumimoji="1" lang="ja-JP" altLang="en-US"/>
        </a:p>
      </dgm:t>
    </dgm:pt>
    <dgm:pt modelId="{CFAC60A2-BC05-CB4C-8D3D-A8DA9E99AB18}">
      <dgm:prSet phldrT="[Text]"/>
      <dgm:spPr/>
      <dgm:t>
        <a:bodyPr/>
        <a:lstStyle/>
        <a:p>
          <a:r>
            <a:rPr kumimoji="1" lang="en-US" altLang="ja-JP" dirty="0" smtClean="0"/>
            <a:t>1983</a:t>
          </a:r>
          <a:endParaRPr kumimoji="1" lang="ja-JP" altLang="en-US" dirty="0"/>
        </a:p>
      </dgm:t>
    </dgm:pt>
    <dgm:pt modelId="{A359109F-E757-F94E-B1CC-F15EA5781D68}" type="parTrans" cxnId="{3C732771-2C8A-F04B-8C03-B6C6A693B09B}">
      <dgm:prSet/>
      <dgm:spPr/>
      <dgm:t>
        <a:bodyPr/>
        <a:lstStyle/>
        <a:p>
          <a:endParaRPr kumimoji="1" lang="ja-JP" altLang="en-US"/>
        </a:p>
      </dgm:t>
    </dgm:pt>
    <dgm:pt modelId="{AC8A05A9-B63C-8541-95ED-803C2856425C}" type="sibTrans" cxnId="{3C732771-2C8A-F04B-8C03-B6C6A693B09B}">
      <dgm:prSet/>
      <dgm:spPr/>
      <dgm:t>
        <a:bodyPr/>
        <a:lstStyle/>
        <a:p>
          <a:endParaRPr kumimoji="1" lang="ja-JP" altLang="en-US"/>
        </a:p>
      </dgm:t>
    </dgm:pt>
    <dgm:pt modelId="{3420B8D1-07AC-5240-869D-F4D655611039}">
      <dgm:prSet phldrT="[Text]"/>
      <dgm:spPr/>
      <dgm:t>
        <a:bodyPr/>
        <a:lstStyle/>
        <a:p>
          <a:r>
            <a:rPr kumimoji="1" lang="en-US" altLang="ja-JP" i="1" dirty="0" smtClean="0"/>
            <a:t>U.S. English </a:t>
          </a:r>
          <a:r>
            <a:rPr kumimoji="1" lang="en-US" altLang="ja-JP" dirty="0" smtClean="0"/>
            <a:t>proposed to establish English as the official language</a:t>
          </a:r>
          <a:endParaRPr kumimoji="1" lang="ja-JP" altLang="en-US" dirty="0"/>
        </a:p>
      </dgm:t>
    </dgm:pt>
    <dgm:pt modelId="{F5E4F6B4-2862-5443-9D61-8D111533D339}" type="parTrans" cxnId="{3A901C1B-A1AC-A242-8A26-1D5C88664FB7}">
      <dgm:prSet/>
      <dgm:spPr/>
      <dgm:t>
        <a:bodyPr/>
        <a:lstStyle/>
        <a:p>
          <a:endParaRPr kumimoji="1" lang="ja-JP" altLang="en-US"/>
        </a:p>
      </dgm:t>
    </dgm:pt>
    <dgm:pt modelId="{7CE4E923-2333-CE4E-ADD0-6ED26D533A1E}" type="sibTrans" cxnId="{3A901C1B-A1AC-A242-8A26-1D5C88664FB7}">
      <dgm:prSet/>
      <dgm:spPr/>
      <dgm:t>
        <a:bodyPr/>
        <a:lstStyle/>
        <a:p>
          <a:endParaRPr kumimoji="1" lang="ja-JP" altLang="en-US"/>
        </a:p>
      </dgm:t>
    </dgm:pt>
    <dgm:pt modelId="{73ECF88B-3FEC-2944-BF1C-85B94CF03F05}" type="pres">
      <dgm:prSet presAssocID="{33A0E8B5-D5A9-434C-A445-6783F22224E1}" presName="linearFlow" presStyleCnt="0">
        <dgm:presLayoutVars>
          <dgm:dir/>
          <dgm:animLvl val="lvl"/>
          <dgm:resizeHandles val="exact"/>
        </dgm:presLayoutVars>
      </dgm:prSet>
      <dgm:spPr/>
      <dgm:t>
        <a:bodyPr/>
        <a:lstStyle/>
        <a:p>
          <a:endParaRPr kumimoji="1" lang="ja-JP" altLang="en-US"/>
        </a:p>
      </dgm:t>
    </dgm:pt>
    <dgm:pt modelId="{7C309175-F61C-9C4C-8491-044DEBF33EA4}" type="pres">
      <dgm:prSet presAssocID="{DBA7A1F4-4A10-D243-966E-1FBA53B14F3A}" presName="composite" presStyleCnt="0"/>
      <dgm:spPr/>
    </dgm:pt>
    <dgm:pt modelId="{B5984E82-879F-114E-B7AD-594F3B79BDFC}" type="pres">
      <dgm:prSet presAssocID="{DBA7A1F4-4A10-D243-966E-1FBA53B14F3A}" presName="parentText" presStyleLbl="alignNode1" presStyleIdx="0" presStyleCnt="4">
        <dgm:presLayoutVars>
          <dgm:chMax val="1"/>
          <dgm:bulletEnabled val="1"/>
        </dgm:presLayoutVars>
      </dgm:prSet>
      <dgm:spPr/>
      <dgm:t>
        <a:bodyPr/>
        <a:lstStyle/>
        <a:p>
          <a:endParaRPr kumimoji="1" lang="ja-JP" altLang="en-US"/>
        </a:p>
      </dgm:t>
    </dgm:pt>
    <dgm:pt modelId="{271E8853-68C9-504A-A25D-075E1D654901}" type="pres">
      <dgm:prSet presAssocID="{DBA7A1F4-4A10-D243-966E-1FBA53B14F3A}" presName="descendantText" presStyleLbl="alignAcc1" presStyleIdx="0" presStyleCnt="4">
        <dgm:presLayoutVars>
          <dgm:bulletEnabled val="1"/>
        </dgm:presLayoutVars>
      </dgm:prSet>
      <dgm:spPr/>
      <dgm:t>
        <a:bodyPr/>
        <a:lstStyle/>
        <a:p>
          <a:endParaRPr kumimoji="1" lang="ja-JP" altLang="en-US"/>
        </a:p>
      </dgm:t>
    </dgm:pt>
    <dgm:pt modelId="{C2C7F110-9C6A-564F-96A4-84AD2966BF52}" type="pres">
      <dgm:prSet presAssocID="{1347E825-A79F-534E-B86A-8C2B78C44E6E}" presName="sp" presStyleCnt="0"/>
      <dgm:spPr/>
    </dgm:pt>
    <dgm:pt modelId="{76CE3C33-5220-334D-B042-F5C13E3778B7}" type="pres">
      <dgm:prSet presAssocID="{D9C35E4D-9447-744E-B75F-E052B1EDCE25}" presName="composite" presStyleCnt="0"/>
      <dgm:spPr/>
    </dgm:pt>
    <dgm:pt modelId="{A055C4EE-CC6D-9748-869F-6EA14371F7FE}" type="pres">
      <dgm:prSet presAssocID="{D9C35E4D-9447-744E-B75F-E052B1EDCE25}" presName="parentText" presStyleLbl="alignNode1" presStyleIdx="1" presStyleCnt="4">
        <dgm:presLayoutVars>
          <dgm:chMax val="1"/>
          <dgm:bulletEnabled val="1"/>
        </dgm:presLayoutVars>
      </dgm:prSet>
      <dgm:spPr/>
      <dgm:t>
        <a:bodyPr/>
        <a:lstStyle/>
        <a:p>
          <a:endParaRPr kumimoji="1" lang="ja-JP" altLang="en-US"/>
        </a:p>
      </dgm:t>
    </dgm:pt>
    <dgm:pt modelId="{C61B80B9-E412-3045-B51B-BDE11EABC56D}" type="pres">
      <dgm:prSet presAssocID="{D9C35E4D-9447-744E-B75F-E052B1EDCE25}" presName="descendantText" presStyleLbl="alignAcc1" presStyleIdx="1" presStyleCnt="4">
        <dgm:presLayoutVars>
          <dgm:bulletEnabled val="1"/>
        </dgm:presLayoutVars>
      </dgm:prSet>
      <dgm:spPr/>
      <dgm:t>
        <a:bodyPr/>
        <a:lstStyle/>
        <a:p>
          <a:endParaRPr kumimoji="1" lang="ja-JP" altLang="en-US"/>
        </a:p>
      </dgm:t>
    </dgm:pt>
    <dgm:pt modelId="{0D6D746B-90AC-7D40-922B-955CA4D9227B}" type="pres">
      <dgm:prSet presAssocID="{14EB046F-52DE-C444-A29B-52896A0E405F}" presName="sp" presStyleCnt="0"/>
      <dgm:spPr/>
    </dgm:pt>
    <dgm:pt modelId="{60B4F83C-5AE1-3247-A867-7D3AEF8B5539}" type="pres">
      <dgm:prSet presAssocID="{79D81F5E-D333-0943-89C4-2FE7F04ABFF2}" presName="composite" presStyleCnt="0"/>
      <dgm:spPr/>
    </dgm:pt>
    <dgm:pt modelId="{41AD51AE-6E28-9D40-A713-4E260AAA2254}" type="pres">
      <dgm:prSet presAssocID="{79D81F5E-D333-0943-89C4-2FE7F04ABFF2}" presName="parentText" presStyleLbl="alignNode1" presStyleIdx="2" presStyleCnt="4">
        <dgm:presLayoutVars>
          <dgm:chMax val="1"/>
          <dgm:bulletEnabled val="1"/>
        </dgm:presLayoutVars>
      </dgm:prSet>
      <dgm:spPr/>
      <dgm:t>
        <a:bodyPr/>
        <a:lstStyle/>
        <a:p>
          <a:endParaRPr kumimoji="1" lang="ja-JP" altLang="en-US"/>
        </a:p>
      </dgm:t>
    </dgm:pt>
    <dgm:pt modelId="{F97BDA35-5FB6-1348-BC34-B7D661422325}" type="pres">
      <dgm:prSet presAssocID="{79D81F5E-D333-0943-89C4-2FE7F04ABFF2}" presName="descendantText" presStyleLbl="alignAcc1" presStyleIdx="2" presStyleCnt="4" custScaleY="114023">
        <dgm:presLayoutVars>
          <dgm:bulletEnabled val="1"/>
        </dgm:presLayoutVars>
      </dgm:prSet>
      <dgm:spPr/>
      <dgm:t>
        <a:bodyPr/>
        <a:lstStyle/>
        <a:p>
          <a:endParaRPr kumimoji="1" lang="ja-JP" altLang="en-US"/>
        </a:p>
      </dgm:t>
    </dgm:pt>
    <dgm:pt modelId="{3B758A58-797E-8E4F-A8DF-84404AB69F93}" type="pres">
      <dgm:prSet presAssocID="{2EBD3E0F-0996-0F40-80BC-08FA00520964}" presName="sp" presStyleCnt="0"/>
      <dgm:spPr/>
    </dgm:pt>
    <dgm:pt modelId="{3DCE0E9B-D2D7-0A4E-842A-372A6830FD6D}" type="pres">
      <dgm:prSet presAssocID="{CFAC60A2-BC05-CB4C-8D3D-A8DA9E99AB18}" presName="composite" presStyleCnt="0"/>
      <dgm:spPr/>
    </dgm:pt>
    <dgm:pt modelId="{6854DA85-F638-5F40-A3E2-E4EC4C5A69C1}" type="pres">
      <dgm:prSet presAssocID="{CFAC60A2-BC05-CB4C-8D3D-A8DA9E99AB18}" presName="parentText" presStyleLbl="alignNode1" presStyleIdx="3" presStyleCnt="4">
        <dgm:presLayoutVars>
          <dgm:chMax val="1"/>
          <dgm:bulletEnabled val="1"/>
        </dgm:presLayoutVars>
      </dgm:prSet>
      <dgm:spPr/>
      <dgm:t>
        <a:bodyPr/>
        <a:lstStyle/>
        <a:p>
          <a:endParaRPr kumimoji="1" lang="ja-JP" altLang="en-US"/>
        </a:p>
      </dgm:t>
    </dgm:pt>
    <dgm:pt modelId="{5F6DC876-0711-964F-ADA4-9529BEA25A02}" type="pres">
      <dgm:prSet presAssocID="{CFAC60A2-BC05-CB4C-8D3D-A8DA9E99AB18}" presName="descendantText" presStyleLbl="alignAcc1" presStyleIdx="3" presStyleCnt="4">
        <dgm:presLayoutVars>
          <dgm:bulletEnabled val="1"/>
        </dgm:presLayoutVars>
      </dgm:prSet>
      <dgm:spPr/>
      <dgm:t>
        <a:bodyPr/>
        <a:lstStyle/>
        <a:p>
          <a:endParaRPr kumimoji="1" lang="ja-JP" altLang="en-US"/>
        </a:p>
      </dgm:t>
    </dgm:pt>
  </dgm:ptLst>
  <dgm:cxnLst>
    <dgm:cxn modelId="{4817EF3B-C8CF-3941-9C91-81D0E0CB2FB7}" srcId="{33A0E8B5-D5A9-434C-A445-6783F22224E1}" destId="{D9C35E4D-9447-744E-B75F-E052B1EDCE25}" srcOrd="1" destOrd="0" parTransId="{9D2C509A-CD89-F14E-A2F2-B9B947E48763}" sibTransId="{14EB046F-52DE-C444-A29B-52896A0E405F}"/>
    <dgm:cxn modelId="{004252A1-98B6-FE4A-AD0A-E6DD8A6DAAE2}" type="presOf" srcId="{51E442FC-E803-9F49-BABD-448D8A80E990}" destId="{271E8853-68C9-504A-A25D-075E1D654901}" srcOrd="0" destOrd="0" presId="urn:microsoft.com/office/officeart/2005/8/layout/chevron2"/>
    <dgm:cxn modelId="{84ACCF61-27E6-1B48-8432-EED36D36683C}" type="presOf" srcId="{D9C35E4D-9447-744E-B75F-E052B1EDCE25}" destId="{A055C4EE-CC6D-9748-869F-6EA14371F7FE}" srcOrd="0" destOrd="0" presId="urn:microsoft.com/office/officeart/2005/8/layout/chevron2"/>
    <dgm:cxn modelId="{699A4066-3F08-D34E-819C-5D8A3C49FEC6}" srcId="{DBA7A1F4-4A10-D243-966E-1FBA53B14F3A}" destId="{51E442FC-E803-9F49-BABD-448D8A80E990}" srcOrd="0" destOrd="0" parTransId="{17C129CF-5BC9-554F-B552-C3D0A7A7AE08}" sibTransId="{41A73689-25BC-E649-9895-D6963A167F27}"/>
    <dgm:cxn modelId="{3AE1B9F4-DD96-A74E-A3AD-086EF882568A}" srcId="{D9C35E4D-9447-744E-B75F-E052B1EDCE25}" destId="{50BCDC5B-4D86-1C4F-BE41-A88D92F8C67B}" srcOrd="0" destOrd="0" parTransId="{6C3A33D3-A46F-404C-BB1E-9946DF8D7522}" sibTransId="{724DB0A8-F557-8148-8505-5A3D43BC0372}"/>
    <dgm:cxn modelId="{7B60DE42-5F23-C843-8E4A-CB40A2721236}" type="presOf" srcId="{79D81F5E-D333-0943-89C4-2FE7F04ABFF2}" destId="{41AD51AE-6E28-9D40-A713-4E260AAA2254}" srcOrd="0" destOrd="0" presId="urn:microsoft.com/office/officeart/2005/8/layout/chevron2"/>
    <dgm:cxn modelId="{B8F5628E-DB83-E04F-B7A6-95C861CF0146}" srcId="{79D81F5E-D333-0943-89C4-2FE7F04ABFF2}" destId="{96B0B246-C99B-CB48-B9D2-4D5D1A2DEA0A}" srcOrd="1" destOrd="0" parTransId="{974C66D0-B88D-6A4B-987A-30A7E029C50B}" sibTransId="{AFE24E45-A661-4340-9C13-413747490A79}"/>
    <dgm:cxn modelId="{DE35949B-421A-9F41-BEC2-74349CA43A7E}" type="presOf" srcId="{33A0E8B5-D5A9-434C-A445-6783F22224E1}" destId="{73ECF88B-3FEC-2944-BF1C-85B94CF03F05}" srcOrd="0" destOrd="0" presId="urn:microsoft.com/office/officeart/2005/8/layout/chevron2"/>
    <dgm:cxn modelId="{3C732771-2C8A-F04B-8C03-B6C6A693B09B}" srcId="{33A0E8B5-D5A9-434C-A445-6783F22224E1}" destId="{CFAC60A2-BC05-CB4C-8D3D-A8DA9E99AB18}" srcOrd="3" destOrd="0" parTransId="{A359109F-E757-F94E-B1CC-F15EA5781D68}" sibTransId="{AC8A05A9-B63C-8541-95ED-803C2856425C}"/>
    <dgm:cxn modelId="{09A2982D-F147-394C-9845-4F56650FEF67}" type="presOf" srcId="{50BCDC5B-4D86-1C4F-BE41-A88D92F8C67B}" destId="{C61B80B9-E412-3045-B51B-BDE11EABC56D}" srcOrd="0" destOrd="0" presId="urn:microsoft.com/office/officeart/2005/8/layout/chevron2"/>
    <dgm:cxn modelId="{0EE9C89E-B076-D140-A71D-AFAC3C28EEA6}" srcId="{79D81F5E-D333-0943-89C4-2FE7F04ABFF2}" destId="{4AC09EB5-4411-C245-8E40-5E54C4EAD0DA}" srcOrd="0" destOrd="0" parTransId="{0A0150E2-3F29-3443-B1BA-D0E8F7982643}" sibTransId="{D578D798-7A19-1F45-AAC7-B53536A99552}"/>
    <dgm:cxn modelId="{7AD37ADF-95CA-AB41-8C44-22DBDC1285D7}" type="presOf" srcId="{CFAC60A2-BC05-CB4C-8D3D-A8DA9E99AB18}" destId="{6854DA85-F638-5F40-A3E2-E4EC4C5A69C1}" srcOrd="0" destOrd="0" presId="urn:microsoft.com/office/officeart/2005/8/layout/chevron2"/>
    <dgm:cxn modelId="{404826C1-C7E6-1047-8A94-34FD46628807}" type="presOf" srcId="{DBA7A1F4-4A10-D243-966E-1FBA53B14F3A}" destId="{B5984E82-879F-114E-B7AD-594F3B79BDFC}" srcOrd="0" destOrd="0" presId="urn:microsoft.com/office/officeart/2005/8/layout/chevron2"/>
    <dgm:cxn modelId="{4BAA335A-EB72-0E40-8465-AD6466DBFCDE}" srcId="{33A0E8B5-D5A9-434C-A445-6783F22224E1}" destId="{79D81F5E-D333-0943-89C4-2FE7F04ABFF2}" srcOrd="2" destOrd="0" parTransId="{476D6DE0-1386-0449-9942-1AED8ACF6DC2}" sibTransId="{2EBD3E0F-0996-0F40-80BC-08FA00520964}"/>
    <dgm:cxn modelId="{F14E324C-58C7-9C4D-955A-59B6A0790EA0}" type="presOf" srcId="{3420B8D1-07AC-5240-869D-F4D655611039}" destId="{5F6DC876-0711-964F-ADA4-9529BEA25A02}" srcOrd="0" destOrd="0" presId="urn:microsoft.com/office/officeart/2005/8/layout/chevron2"/>
    <dgm:cxn modelId="{C00F3140-F4D2-D741-B3F0-4CCA4CAFD36D}" type="presOf" srcId="{4AC09EB5-4411-C245-8E40-5E54C4EAD0DA}" destId="{F97BDA35-5FB6-1348-BC34-B7D661422325}" srcOrd="0" destOrd="0" presId="urn:microsoft.com/office/officeart/2005/8/layout/chevron2"/>
    <dgm:cxn modelId="{AC161D34-E502-3D44-9A91-67AE24C88300}" type="presOf" srcId="{96B0B246-C99B-CB48-B9D2-4D5D1A2DEA0A}" destId="{F97BDA35-5FB6-1348-BC34-B7D661422325}" srcOrd="0" destOrd="1" presId="urn:microsoft.com/office/officeart/2005/8/layout/chevron2"/>
    <dgm:cxn modelId="{3A901C1B-A1AC-A242-8A26-1D5C88664FB7}" srcId="{CFAC60A2-BC05-CB4C-8D3D-A8DA9E99AB18}" destId="{3420B8D1-07AC-5240-869D-F4D655611039}" srcOrd="0" destOrd="0" parTransId="{F5E4F6B4-2862-5443-9D61-8D111533D339}" sibTransId="{7CE4E923-2333-CE4E-ADD0-6ED26D533A1E}"/>
    <dgm:cxn modelId="{4385F5EA-F284-4449-9D0C-DCBB6DD97507}" srcId="{33A0E8B5-D5A9-434C-A445-6783F22224E1}" destId="{DBA7A1F4-4A10-D243-966E-1FBA53B14F3A}" srcOrd="0" destOrd="0" parTransId="{B059E48E-FFAD-B542-8F0D-BD9D627BA26A}" sibTransId="{1347E825-A79F-534E-B86A-8C2B78C44E6E}"/>
    <dgm:cxn modelId="{02C3FF66-B9FB-344E-8B8F-D3A505281A20}" type="presParOf" srcId="{73ECF88B-3FEC-2944-BF1C-85B94CF03F05}" destId="{7C309175-F61C-9C4C-8491-044DEBF33EA4}" srcOrd="0" destOrd="0" presId="urn:microsoft.com/office/officeart/2005/8/layout/chevron2"/>
    <dgm:cxn modelId="{94B2CBCE-A68F-EE4F-A37E-5F8894323D60}" type="presParOf" srcId="{7C309175-F61C-9C4C-8491-044DEBF33EA4}" destId="{B5984E82-879F-114E-B7AD-594F3B79BDFC}" srcOrd="0" destOrd="0" presId="urn:microsoft.com/office/officeart/2005/8/layout/chevron2"/>
    <dgm:cxn modelId="{6DB2D983-D755-CE47-9260-1F34CBDD5610}" type="presParOf" srcId="{7C309175-F61C-9C4C-8491-044DEBF33EA4}" destId="{271E8853-68C9-504A-A25D-075E1D654901}" srcOrd="1" destOrd="0" presId="urn:microsoft.com/office/officeart/2005/8/layout/chevron2"/>
    <dgm:cxn modelId="{222E4B84-4D62-B842-952A-B53328F18ADD}" type="presParOf" srcId="{73ECF88B-3FEC-2944-BF1C-85B94CF03F05}" destId="{C2C7F110-9C6A-564F-96A4-84AD2966BF52}" srcOrd="1" destOrd="0" presId="urn:microsoft.com/office/officeart/2005/8/layout/chevron2"/>
    <dgm:cxn modelId="{576642B4-9134-E94D-8C60-3B95CA35EDAB}" type="presParOf" srcId="{73ECF88B-3FEC-2944-BF1C-85B94CF03F05}" destId="{76CE3C33-5220-334D-B042-F5C13E3778B7}" srcOrd="2" destOrd="0" presId="urn:microsoft.com/office/officeart/2005/8/layout/chevron2"/>
    <dgm:cxn modelId="{F9B1A16D-26D8-744B-8579-EBAA36A6F101}" type="presParOf" srcId="{76CE3C33-5220-334D-B042-F5C13E3778B7}" destId="{A055C4EE-CC6D-9748-869F-6EA14371F7FE}" srcOrd="0" destOrd="0" presId="urn:microsoft.com/office/officeart/2005/8/layout/chevron2"/>
    <dgm:cxn modelId="{4E99B9AA-53D0-2244-8A31-D5579CD6AE38}" type="presParOf" srcId="{76CE3C33-5220-334D-B042-F5C13E3778B7}" destId="{C61B80B9-E412-3045-B51B-BDE11EABC56D}" srcOrd="1" destOrd="0" presId="urn:microsoft.com/office/officeart/2005/8/layout/chevron2"/>
    <dgm:cxn modelId="{4329D90E-7015-8B4F-A9CF-DA27046B0D02}" type="presParOf" srcId="{73ECF88B-3FEC-2944-BF1C-85B94CF03F05}" destId="{0D6D746B-90AC-7D40-922B-955CA4D9227B}" srcOrd="3" destOrd="0" presId="urn:microsoft.com/office/officeart/2005/8/layout/chevron2"/>
    <dgm:cxn modelId="{7623A373-6E78-9043-900E-D9036A93C667}" type="presParOf" srcId="{73ECF88B-3FEC-2944-BF1C-85B94CF03F05}" destId="{60B4F83C-5AE1-3247-A867-7D3AEF8B5539}" srcOrd="4" destOrd="0" presId="urn:microsoft.com/office/officeart/2005/8/layout/chevron2"/>
    <dgm:cxn modelId="{DE8FB123-5C8A-6E4F-9EAE-360331B6751E}" type="presParOf" srcId="{60B4F83C-5AE1-3247-A867-7D3AEF8B5539}" destId="{41AD51AE-6E28-9D40-A713-4E260AAA2254}" srcOrd="0" destOrd="0" presId="urn:microsoft.com/office/officeart/2005/8/layout/chevron2"/>
    <dgm:cxn modelId="{0827D757-AC7B-784C-A520-E70D7C5939C0}" type="presParOf" srcId="{60B4F83C-5AE1-3247-A867-7D3AEF8B5539}" destId="{F97BDA35-5FB6-1348-BC34-B7D661422325}" srcOrd="1" destOrd="0" presId="urn:microsoft.com/office/officeart/2005/8/layout/chevron2"/>
    <dgm:cxn modelId="{B55A5266-2A66-1D41-8604-1FC98F593C07}" type="presParOf" srcId="{73ECF88B-3FEC-2944-BF1C-85B94CF03F05}" destId="{3B758A58-797E-8E4F-A8DF-84404AB69F93}" srcOrd="5" destOrd="0" presId="urn:microsoft.com/office/officeart/2005/8/layout/chevron2"/>
    <dgm:cxn modelId="{E31CBEA6-C2A8-FC40-8EE8-AF66F410669B}" type="presParOf" srcId="{73ECF88B-3FEC-2944-BF1C-85B94CF03F05}" destId="{3DCE0E9B-D2D7-0A4E-842A-372A6830FD6D}" srcOrd="6" destOrd="0" presId="urn:microsoft.com/office/officeart/2005/8/layout/chevron2"/>
    <dgm:cxn modelId="{6E6266B9-7114-6544-B64D-146DB0D867D3}" type="presParOf" srcId="{3DCE0E9B-D2D7-0A4E-842A-372A6830FD6D}" destId="{6854DA85-F638-5F40-A3E2-E4EC4C5A69C1}" srcOrd="0" destOrd="0" presId="urn:microsoft.com/office/officeart/2005/8/layout/chevron2"/>
    <dgm:cxn modelId="{36BB985C-32F9-2449-B73B-F8A03CF77E6A}" type="presParOf" srcId="{3DCE0E9B-D2D7-0A4E-842A-372A6830FD6D}" destId="{5F6DC876-0711-964F-ADA4-9529BEA25A0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972AA-17E5-5F42-994F-9BFD5EF3C83F}" type="doc">
      <dgm:prSet loTypeId="urn:microsoft.com/office/officeart/2005/8/layout/hierarchy3" loCatId="" qsTypeId="urn:microsoft.com/office/officeart/2005/8/quickstyle/3D1" qsCatId="3D" csTypeId="urn:microsoft.com/office/officeart/2005/8/colors/colorful3" csCatId="colorful" phldr="1"/>
      <dgm:spPr/>
      <dgm:t>
        <a:bodyPr/>
        <a:lstStyle/>
        <a:p>
          <a:endParaRPr kumimoji="1" lang="ja-JP" altLang="en-US"/>
        </a:p>
      </dgm:t>
    </dgm:pt>
    <dgm:pt modelId="{46C3B670-5279-8643-B7EA-C5F365F3007B}">
      <dgm:prSet phldrT="[Text]"/>
      <dgm:spPr/>
      <dgm:t>
        <a:bodyPr/>
        <a:lstStyle/>
        <a:p>
          <a:r>
            <a:rPr kumimoji="1" lang="en-US" altLang="ja-JP" dirty="0" smtClean="0"/>
            <a:t>English Only</a:t>
          </a:r>
          <a:endParaRPr kumimoji="1" lang="ja-JP" altLang="en-US" dirty="0"/>
        </a:p>
      </dgm:t>
    </dgm:pt>
    <dgm:pt modelId="{558218AE-AF4D-384B-830D-110FF8C1F398}" type="parTrans" cxnId="{9DA793DE-B854-F945-B28F-3DE1BF4EBA16}">
      <dgm:prSet/>
      <dgm:spPr/>
      <dgm:t>
        <a:bodyPr/>
        <a:lstStyle/>
        <a:p>
          <a:endParaRPr kumimoji="1" lang="ja-JP" altLang="en-US"/>
        </a:p>
      </dgm:t>
    </dgm:pt>
    <dgm:pt modelId="{4640B0DA-38E9-E24C-A397-C86D5CDCC7AB}" type="sibTrans" cxnId="{9DA793DE-B854-F945-B28F-3DE1BF4EBA16}">
      <dgm:prSet/>
      <dgm:spPr/>
      <dgm:t>
        <a:bodyPr/>
        <a:lstStyle/>
        <a:p>
          <a:endParaRPr kumimoji="1" lang="ja-JP" altLang="en-US"/>
        </a:p>
      </dgm:t>
    </dgm:pt>
    <dgm:pt modelId="{3D092E6A-0B43-8E44-907B-87AC0F18E03A}">
      <dgm:prSet phldrT="[Text]" custT="1"/>
      <dgm:spPr/>
      <dgm:t>
        <a:bodyPr/>
        <a:lstStyle/>
        <a:p>
          <a:r>
            <a:rPr lang="en-US" altLang="ja-JP" sz="2200" dirty="0" smtClean="0">
              <a:solidFill>
                <a:schemeClr val="tx1"/>
              </a:solidFill>
              <a:effectLst/>
              <a:latin typeface="+mn-lt"/>
              <a:ea typeface="+mn-ea"/>
              <a:cs typeface="+mn-cs"/>
            </a:rPr>
            <a:t>Increasing numbers of LM residents seen as a threat English and the dominant culture.</a:t>
          </a:r>
          <a:endParaRPr kumimoji="1" lang="ja-JP" altLang="en-US" sz="2200" dirty="0"/>
        </a:p>
      </dgm:t>
    </dgm:pt>
    <dgm:pt modelId="{1B12630E-21A1-944E-84C7-B779B59F3CD7}" type="parTrans" cxnId="{0FE6ACD9-E99D-B045-9E75-34A627639EF0}">
      <dgm:prSet/>
      <dgm:spPr/>
      <dgm:t>
        <a:bodyPr/>
        <a:lstStyle/>
        <a:p>
          <a:endParaRPr kumimoji="1" lang="ja-JP" altLang="en-US"/>
        </a:p>
      </dgm:t>
    </dgm:pt>
    <dgm:pt modelId="{A46F56F5-A0F1-A84E-A348-84E389C4325F}" type="sibTrans" cxnId="{0FE6ACD9-E99D-B045-9E75-34A627639EF0}">
      <dgm:prSet/>
      <dgm:spPr/>
      <dgm:t>
        <a:bodyPr/>
        <a:lstStyle/>
        <a:p>
          <a:endParaRPr kumimoji="1" lang="ja-JP" altLang="en-US"/>
        </a:p>
      </dgm:t>
    </dgm:pt>
    <dgm:pt modelId="{0C4447AA-9BD7-4241-879C-73349E146799}">
      <dgm:prSet phldrT="[Text]"/>
      <dgm:spPr/>
      <dgm:t>
        <a:bodyPr/>
        <a:lstStyle/>
        <a:p>
          <a:r>
            <a:rPr kumimoji="1" lang="en-US" altLang="ja-JP" dirty="0" smtClean="0"/>
            <a:t>Acceptance of “Other” Languages</a:t>
          </a:r>
          <a:endParaRPr kumimoji="1" lang="ja-JP" altLang="en-US" dirty="0"/>
        </a:p>
      </dgm:t>
    </dgm:pt>
    <dgm:pt modelId="{84557C97-82E6-6D42-91EA-D9D90E614968}" type="parTrans" cxnId="{FE018C6A-846E-5A43-AFCC-ACAADABE5E5E}">
      <dgm:prSet/>
      <dgm:spPr/>
      <dgm:t>
        <a:bodyPr/>
        <a:lstStyle/>
        <a:p>
          <a:endParaRPr kumimoji="1" lang="ja-JP" altLang="en-US"/>
        </a:p>
      </dgm:t>
    </dgm:pt>
    <dgm:pt modelId="{67EB8E7B-ADE1-A748-901D-C8403C580087}" type="sibTrans" cxnId="{FE018C6A-846E-5A43-AFCC-ACAADABE5E5E}">
      <dgm:prSet/>
      <dgm:spPr/>
      <dgm:t>
        <a:bodyPr/>
        <a:lstStyle/>
        <a:p>
          <a:endParaRPr kumimoji="1" lang="ja-JP" altLang="en-US"/>
        </a:p>
      </dgm:t>
    </dgm:pt>
    <dgm:pt modelId="{FF25E065-8E8D-2D4A-BA64-F18FA024C985}">
      <dgm:prSet phldrT="[Text]" custT="1"/>
      <dgm:spPr/>
      <dgm:t>
        <a:bodyPr/>
        <a:lstStyle/>
        <a:p>
          <a:r>
            <a:rPr kumimoji="1" lang="en-US" altLang="ja-JP" sz="2200" dirty="0" smtClean="0"/>
            <a:t>Necessity</a:t>
          </a:r>
          <a:endParaRPr kumimoji="1" lang="ja-JP" altLang="en-US" sz="2200" dirty="0"/>
        </a:p>
      </dgm:t>
    </dgm:pt>
    <dgm:pt modelId="{2DA29481-D89A-6C47-BD0D-6876A8075B19}" type="parTrans" cxnId="{DEC8357F-DD8D-CC4B-BAF3-6A57573918CC}">
      <dgm:prSet/>
      <dgm:spPr/>
      <dgm:t>
        <a:bodyPr/>
        <a:lstStyle/>
        <a:p>
          <a:endParaRPr kumimoji="1" lang="ja-JP" altLang="en-US"/>
        </a:p>
      </dgm:t>
    </dgm:pt>
    <dgm:pt modelId="{287F72E8-F609-FC48-8DC4-E860DCD5B6E2}" type="sibTrans" cxnId="{DEC8357F-DD8D-CC4B-BAF3-6A57573918CC}">
      <dgm:prSet/>
      <dgm:spPr/>
      <dgm:t>
        <a:bodyPr/>
        <a:lstStyle/>
        <a:p>
          <a:endParaRPr kumimoji="1" lang="ja-JP" altLang="en-US"/>
        </a:p>
      </dgm:t>
    </dgm:pt>
    <dgm:pt modelId="{87A03388-AAC9-F34F-8782-2B44BCD81E3F}">
      <dgm:prSet phldrT="[Text]" custT="1"/>
      <dgm:spPr/>
      <dgm:t>
        <a:bodyPr/>
        <a:lstStyle/>
        <a:p>
          <a:r>
            <a:rPr kumimoji="1" lang="en-US" altLang="ja-JP" sz="2200" dirty="0" smtClean="0"/>
            <a:t>The presence of LM students lowers the standards and strains resources.</a:t>
          </a:r>
          <a:endParaRPr kumimoji="1" lang="ja-JP" altLang="en-US" sz="2200" dirty="0"/>
        </a:p>
      </dgm:t>
    </dgm:pt>
    <dgm:pt modelId="{162A2676-5651-D24F-BBBD-04BBDE2D793A}" type="parTrans" cxnId="{2DC6F7D5-D7E6-E54B-8375-1603845ECF9B}">
      <dgm:prSet/>
      <dgm:spPr/>
      <dgm:t>
        <a:bodyPr/>
        <a:lstStyle/>
        <a:p>
          <a:endParaRPr kumimoji="1" lang="ja-JP" altLang="en-US"/>
        </a:p>
      </dgm:t>
    </dgm:pt>
    <dgm:pt modelId="{75A60792-1F35-7A4C-A8B2-17C4A41558AC}" type="sibTrans" cxnId="{2DC6F7D5-D7E6-E54B-8375-1603845ECF9B}">
      <dgm:prSet/>
      <dgm:spPr/>
      <dgm:t>
        <a:bodyPr/>
        <a:lstStyle/>
        <a:p>
          <a:endParaRPr kumimoji="1" lang="ja-JP" altLang="en-US"/>
        </a:p>
      </dgm:t>
    </dgm:pt>
    <dgm:pt modelId="{18399895-8C22-C642-A475-19E546E8614F}">
      <dgm:prSet phldrT="[Text]" custT="1"/>
      <dgm:spPr/>
      <dgm:t>
        <a:bodyPr/>
        <a:lstStyle/>
        <a:p>
          <a:r>
            <a:rPr kumimoji="1" lang="en-US" altLang="ja-JP" sz="2200" dirty="0" smtClean="0"/>
            <a:t>Outcry of parents and communities</a:t>
          </a:r>
          <a:endParaRPr kumimoji="1" lang="ja-JP" altLang="en-US" sz="2200" dirty="0"/>
        </a:p>
      </dgm:t>
    </dgm:pt>
    <dgm:pt modelId="{348134C2-5BB8-6C4A-ACDA-982EA54D222B}" type="parTrans" cxnId="{5FB1647D-1C2E-024E-B6AB-1CB9EA286634}">
      <dgm:prSet/>
      <dgm:spPr/>
      <dgm:t>
        <a:bodyPr/>
        <a:lstStyle/>
        <a:p>
          <a:endParaRPr kumimoji="1" lang="ja-JP" altLang="en-US"/>
        </a:p>
      </dgm:t>
    </dgm:pt>
    <dgm:pt modelId="{157EE1F5-9E6F-CA4C-9E2B-247C382A8718}" type="sibTrans" cxnId="{5FB1647D-1C2E-024E-B6AB-1CB9EA286634}">
      <dgm:prSet/>
      <dgm:spPr/>
      <dgm:t>
        <a:bodyPr/>
        <a:lstStyle/>
        <a:p>
          <a:endParaRPr kumimoji="1" lang="ja-JP" altLang="en-US"/>
        </a:p>
      </dgm:t>
    </dgm:pt>
    <dgm:pt modelId="{7FDF3438-0CDF-4540-ABA8-D3A4891AFAE4}" type="pres">
      <dgm:prSet presAssocID="{329972AA-17E5-5F42-994F-9BFD5EF3C83F}" presName="diagram" presStyleCnt="0">
        <dgm:presLayoutVars>
          <dgm:chPref val="1"/>
          <dgm:dir/>
          <dgm:animOne val="branch"/>
          <dgm:animLvl val="lvl"/>
          <dgm:resizeHandles/>
        </dgm:presLayoutVars>
      </dgm:prSet>
      <dgm:spPr/>
      <dgm:t>
        <a:bodyPr/>
        <a:lstStyle/>
        <a:p>
          <a:endParaRPr kumimoji="1" lang="ja-JP" altLang="en-US"/>
        </a:p>
      </dgm:t>
    </dgm:pt>
    <dgm:pt modelId="{D904A27F-BD51-894C-A01E-41CE3746A4DC}" type="pres">
      <dgm:prSet presAssocID="{46C3B670-5279-8643-B7EA-C5F365F3007B}" presName="root" presStyleCnt="0"/>
      <dgm:spPr/>
    </dgm:pt>
    <dgm:pt modelId="{D273A200-916C-A549-B5DC-737A934CB9DF}" type="pres">
      <dgm:prSet presAssocID="{46C3B670-5279-8643-B7EA-C5F365F3007B}" presName="rootComposite" presStyleCnt="0"/>
      <dgm:spPr/>
    </dgm:pt>
    <dgm:pt modelId="{389B4ABC-BD2F-7440-93F6-0DE84CEA96C5}" type="pres">
      <dgm:prSet presAssocID="{46C3B670-5279-8643-B7EA-C5F365F3007B}" presName="rootText" presStyleLbl="node1" presStyleIdx="0" presStyleCnt="2" custScaleX="119197" custScaleY="67526"/>
      <dgm:spPr/>
      <dgm:t>
        <a:bodyPr/>
        <a:lstStyle/>
        <a:p>
          <a:endParaRPr kumimoji="1" lang="ja-JP" altLang="en-US"/>
        </a:p>
      </dgm:t>
    </dgm:pt>
    <dgm:pt modelId="{EE6E8E46-E579-0A45-9F1C-CDBF85B64D8A}" type="pres">
      <dgm:prSet presAssocID="{46C3B670-5279-8643-B7EA-C5F365F3007B}" presName="rootConnector" presStyleLbl="node1" presStyleIdx="0" presStyleCnt="2"/>
      <dgm:spPr/>
      <dgm:t>
        <a:bodyPr/>
        <a:lstStyle/>
        <a:p>
          <a:endParaRPr kumimoji="1" lang="ja-JP" altLang="en-US"/>
        </a:p>
      </dgm:t>
    </dgm:pt>
    <dgm:pt modelId="{84D2E85F-56D0-2246-9030-345561ABD179}" type="pres">
      <dgm:prSet presAssocID="{46C3B670-5279-8643-B7EA-C5F365F3007B}" presName="childShape" presStyleCnt="0"/>
      <dgm:spPr/>
    </dgm:pt>
    <dgm:pt modelId="{E51E89A1-D55D-3F44-9964-DF618B5BD1E8}" type="pres">
      <dgm:prSet presAssocID="{1B12630E-21A1-944E-84C7-B779B59F3CD7}" presName="Name13" presStyleLbl="parChTrans1D2" presStyleIdx="0" presStyleCnt="4"/>
      <dgm:spPr/>
      <dgm:t>
        <a:bodyPr/>
        <a:lstStyle/>
        <a:p>
          <a:endParaRPr kumimoji="1" lang="ja-JP" altLang="en-US"/>
        </a:p>
      </dgm:t>
    </dgm:pt>
    <dgm:pt modelId="{B1577AE0-4199-7642-8C8B-5F49E875F200}" type="pres">
      <dgm:prSet presAssocID="{3D092E6A-0B43-8E44-907B-87AC0F18E03A}" presName="childText" presStyleLbl="bgAcc1" presStyleIdx="0" presStyleCnt="4" custScaleX="115391" custScaleY="160583">
        <dgm:presLayoutVars>
          <dgm:bulletEnabled val="1"/>
        </dgm:presLayoutVars>
      </dgm:prSet>
      <dgm:spPr/>
      <dgm:t>
        <a:bodyPr/>
        <a:lstStyle/>
        <a:p>
          <a:endParaRPr kumimoji="1" lang="ja-JP" altLang="en-US"/>
        </a:p>
      </dgm:t>
    </dgm:pt>
    <dgm:pt modelId="{F3C50640-6F7A-4549-8CE6-24A40E9FBC89}" type="pres">
      <dgm:prSet presAssocID="{162A2676-5651-D24F-BBBD-04BBDE2D793A}" presName="Name13" presStyleLbl="parChTrans1D2" presStyleIdx="1" presStyleCnt="4"/>
      <dgm:spPr/>
      <dgm:t>
        <a:bodyPr/>
        <a:lstStyle/>
        <a:p>
          <a:endParaRPr kumimoji="1" lang="ja-JP" altLang="en-US"/>
        </a:p>
      </dgm:t>
    </dgm:pt>
    <dgm:pt modelId="{752C42C5-1609-B44D-B1D3-F9A60908CCBE}" type="pres">
      <dgm:prSet presAssocID="{87A03388-AAC9-F34F-8782-2B44BCD81E3F}" presName="childText" presStyleLbl="bgAcc1" presStyleIdx="1" presStyleCnt="4" custScaleX="112993">
        <dgm:presLayoutVars>
          <dgm:bulletEnabled val="1"/>
        </dgm:presLayoutVars>
      </dgm:prSet>
      <dgm:spPr/>
      <dgm:t>
        <a:bodyPr/>
        <a:lstStyle/>
        <a:p>
          <a:endParaRPr kumimoji="1" lang="ja-JP" altLang="en-US"/>
        </a:p>
      </dgm:t>
    </dgm:pt>
    <dgm:pt modelId="{0952F515-A1FF-0A42-99AA-AAC291B68E6B}" type="pres">
      <dgm:prSet presAssocID="{0C4447AA-9BD7-4241-879C-73349E146799}" presName="root" presStyleCnt="0"/>
      <dgm:spPr/>
    </dgm:pt>
    <dgm:pt modelId="{08358FF7-D5AE-2C4B-AEA5-EF715FDCEB97}" type="pres">
      <dgm:prSet presAssocID="{0C4447AA-9BD7-4241-879C-73349E146799}" presName="rootComposite" presStyleCnt="0"/>
      <dgm:spPr/>
    </dgm:pt>
    <dgm:pt modelId="{F1378933-E4DE-9341-9B33-7D76D9497D91}" type="pres">
      <dgm:prSet presAssocID="{0C4447AA-9BD7-4241-879C-73349E146799}" presName="rootText" presStyleLbl="node1" presStyleIdx="1" presStyleCnt="2" custScaleX="117064" custScaleY="67469"/>
      <dgm:spPr/>
      <dgm:t>
        <a:bodyPr/>
        <a:lstStyle/>
        <a:p>
          <a:endParaRPr kumimoji="1" lang="ja-JP" altLang="en-US"/>
        </a:p>
      </dgm:t>
    </dgm:pt>
    <dgm:pt modelId="{688461B8-7FAF-DD4A-B7C5-CFC9D133DC28}" type="pres">
      <dgm:prSet presAssocID="{0C4447AA-9BD7-4241-879C-73349E146799}" presName="rootConnector" presStyleLbl="node1" presStyleIdx="1" presStyleCnt="2"/>
      <dgm:spPr/>
      <dgm:t>
        <a:bodyPr/>
        <a:lstStyle/>
        <a:p>
          <a:endParaRPr kumimoji="1" lang="ja-JP" altLang="en-US"/>
        </a:p>
      </dgm:t>
    </dgm:pt>
    <dgm:pt modelId="{951B9D84-6F96-0F49-9B32-5AD4458F28F6}" type="pres">
      <dgm:prSet presAssocID="{0C4447AA-9BD7-4241-879C-73349E146799}" presName="childShape" presStyleCnt="0"/>
      <dgm:spPr/>
    </dgm:pt>
    <dgm:pt modelId="{A02500F6-C92C-054C-9416-0ABE5E4C4A27}" type="pres">
      <dgm:prSet presAssocID="{2DA29481-D89A-6C47-BD0D-6876A8075B19}" presName="Name13" presStyleLbl="parChTrans1D2" presStyleIdx="2" presStyleCnt="4"/>
      <dgm:spPr/>
      <dgm:t>
        <a:bodyPr/>
        <a:lstStyle/>
        <a:p>
          <a:endParaRPr kumimoji="1" lang="ja-JP" altLang="en-US"/>
        </a:p>
      </dgm:t>
    </dgm:pt>
    <dgm:pt modelId="{987C2EC0-F46E-4E45-82A6-54F6E414307D}" type="pres">
      <dgm:prSet presAssocID="{FF25E065-8E8D-2D4A-BA64-F18FA024C985}" presName="childText" presStyleLbl="bgAcc1" presStyleIdx="2" presStyleCnt="4" custScaleY="102101" custLinFactNeighborX="-2008" custLinFactNeighborY="-2056">
        <dgm:presLayoutVars>
          <dgm:bulletEnabled val="1"/>
        </dgm:presLayoutVars>
      </dgm:prSet>
      <dgm:spPr/>
      <dgm:t>
        <a:bodyPr/>
        <a:lstStyle/>
        <a:p>
          <a:endParaRPr kumimoji="1" lang="ja-JP" altLang="en-US"/>
        </a:p>
      </dgm:t>
    </dgm:pt>
    <dgm:pt modelId="{87C14D27-4F34-4441-801F-E3927FE2642A}" type="pres">
      <dgm:prSet presAssocID="{348134C2-5BB8-6C4A-ACDA-982EA54D222B}" presName="Name13" presStyleLbl="parChTrans1D2" presStyleIdx="3" presStyleCnt="4"/>
      <dgm:spPr/>
      <dgm:t>
        <a:bodyPr/>
        <a:lstStyle/>
        <a:p>
          <a:endParaRPr kumimoji="1" lang="ja-JP" altLang="en-US"/>
        </a:p>
      </dgm:t>
    </dgm:pt>
    <dgm:pt modelId="{1FD8633E-3010-FC41-B5CA-CB547D4CE7A7}" type="pres">
      <dgm:prSet presAssocID="{18399895-8C22-C642-A475-19E546E8614F}" presName="childText" presStyleLbl="bgAcc1" presStyleIdx="3" presStyleCnt="4" custScaleX="102336" custScaleY="97129">
        <dgm:presLayoutVars>
          <dgm:bulletEnabled val="1"/>
        </dgm:presLayoutVars>
      </dgm:prSet>
      <dgm:spPr/>
      <dgm:t>
        <a:bodyPr/>
        <a:lstStyle/>
        <a:p>
          <a:endParaRPr kumimoji="1" lang="ja-JP" altLang="en-US"/>
        </a:p>
      </dgm:t>
    </dgm:pt>
  </dgm:ptLst>
  <dgm:cxnLst>
    <dgm:cxn modelId="{5FB1647D-1C2E-024E-B6AB-1CB9EA286634}" srcId="{0C4447AA-9BD7-4241-879C-73349E146799}" destId="{18399895-8C22-C642-A475-19E546E8614F}" srcOrd="1" destOrd="0" parTransId="{348134C2-5BB8-6C4A-ACDA-982EA54D222B}" sibTransId="{157EE1F5-9E6F-CA4C-9E2B-247C382A8718}"/>
    <dgm:cxn modelId="{469F9614-39F1-314E-8D6C-73029792004A}" type="presOf" srcId="{348134C2-5BB8-6C4A-ACDA-982EA54D222B}" destId="{87C14D27-4F34-4441-801F-E3927FE2642A}" srcOrd="0" destOrd="0" presId="urn:microsoft.com/office/officeart/2005/8/layout/hierarchy3"/>
    <dgm:cxn modelId="{247FD90E-A2AA-A942-9C07-1AFD0124E249}" type="presOf" srcId="{87A03388-AAC9-F34F-8782-2B44BCD81E3F}" destId="{752C42C5-1609-B44D-B1D3-F9A60908CCBE}" srcOrd="0" destOrd="0" presId="urn:microsoft.com/office/officeart/2005/8/layout/hierarchy3"/>
    <dgm:cxn modelId="{CD6C8AA6-FC50-0F48-84B7-C37281DF1702}" type="presOf" srcId="{46C3B670-5279-8643-B7EA-C5F365F3007B}" destId="{389B4ABC-BD2F-7440-93F6-0DE84CEA96C5}" srcOrd="0" destOrd="0" presId="urn:microsoft.com/office/officeart/2005/8/layout/hierarchy3"/>
    <dgm:cxn modelId="{142179C8-476E-3746-A905-6193FD427351}" type="presOf" srcId="{2DA29481-D89A-6C47-BD0D-6876A8075B19}" destId="{A02500F6-C92C-054C-9416-0ABE5E4C4A27}" srcOrd="0" destOrd="0" presId="urn:microsoft.com/office/officeart/2005/8/layout/hierarchy3"/>
    <dgm:cxn modelId="{EE7ABB57-79FA-D74D-9B4D-9337D8DB3ECC}" type="presOf" srcId="{46C3B670-5279-8643-B7EA-C5F365F3007B}" destId="{EE6E8E46-E579-0A45-9F1C-CDBF85B64D8A}" srcOrd="1" destOrd="0" presId="urn:microsoft.com/office/officeart/2005/8/layout/hierarchy3"/>
    <dgm:cxn modelId="{2DC6F7D5-D7E6-E54B-8375-1603845ECF9B}" srcId="{46C3B670-5279-8643-B7EA-C5F365F3007B}" destId="{87A03388-AAC9-F34F-8782-2B44BCD81E3F}" srcOrd="1" destOrd="0" parTransId="{162A2676-5651-D24F-BBBD-04BBDE2D793A}" sibTransId="{75A60792-1F35-7A4C-A8B2-17C4A41558AC}"/>
    <dgm:cxn modelId="{3954FC2C-D29A-E240-BD20-0DAF4E1CFEC9}" type="presOf" srcId="{3D092E6A-0B43-8E44-907B-87AC0F18E03A}" destId="{B1577AE0-4199-7642-8C8B-5F49E875F200}" srcOrd="0" destOrd="0" presId="urn:microsoft.com/office/officeart/2005/8/layout/hierarchy3"/>
    <dgm:cxn modelId="{0AF80BA5-11FD-B648-8E73-B6A56BC40058}" type="presOf" srcId="{0C4447AA-9BD7-4241-879C-73349E146799}" destId="{688461B8-7FAF-DD4A-B7C5-CFC9D133DC28}" srcOrd="1" destOrd="0" presId="urn:microsoft.com/office/officeart/2005/8/layout/hierarchy3"/>
    <dgm:cxn modelId="{6A97C9F1-32F1-8948-A285-34D25EE51338}" type="presOf" srcId="{FF25E065-8E8D-2D4A-BA64-F18FA024C985}" destId="{987C2EC0-F46E-4E45-82A6-54F6E414307D}" srcOrd="0" destOrd="0" presId="urn:microsoft.com/office/officeart/2005/8/layout/hierarchy3"/>
    <dgm:cxn modelId="{0FE6ACD9-E99D-B045-9E75-34A627639EF0}" srcId="{46C3B670-5279-8643-B7EA-C5F365F3007B}" destId="{3D092E6A-0B43-8E44-907B-87AC0F18E03A}" srcOrd="0" destOrd="0" parTransId="{1B12630E-21A1-944E-84C7-B779B59F3CD7}" sibTransId="{A46F56F5-A0F1-A84E-A348-84E389C4325F}"/>
    <dgm:cxn modelId="{9DA793DE-B854-F945-B28F-3DE1BF4EBA16}" srcId="{329972AA-17E5-5F42-994F-9BFD5EF3C83F}" destId="{46C3B670-5279-8643-B7EA-C5F365F3007B}" srcOrd="0" destOrd="0" parTransId="{558218AE-AF4D-384B-830D-110FF8C1F398}" sibTransId="{4640B0DA-38E9-E24C-A397-C86D5CDCC7AB}"/>
    <dgm:cxn modelId="{62E6BCE3-C981-894C-BCE0-C11ABEA32F73}" type="presOf" srcId="{162A2676-5651-D24F-BBBD-04BBDE2D793A}" destId="{F3C50640-6F7A-4549-8CE6-24A40E9FBC89}" srcOrd="0" destOrd="0" presId="urn:microsoft.com/office/officeart/2005/8/layout/hierarchy3"/>
    <dgm:cxn modelId="{D0654E71-9E84-D74C-A27E-FE420245C646}" type="presOf" srcId="{18399895-8C22-C642-A475-19E546E8614F}" destId="{1FD8633E-3010-FC41-B5CA-CB547D4CE7A7}" srcOrd="0" destOrd="0" presId="urn:microsoft.com/office/officeart/2005/8/layout/hierarchy3"/>
    <dgm:cxn modelId="{D1F7F834-D718-A246-A7C9-C2DD17A7CAB7}" type="presOf" srcId="{0C4447AA-9BD7-4241-879C-73349E146799}" destId="{F1378933-E4DE-9341-9B33-7D76D9497D91}" srcOrd="0" destOrd="0" presId="urn:microsoft.com/office/officeart/2005/8/layout/hierarchy3"/>
    <dgm:cxn modelId="{21417FA2-5272-5443-A5A7-377F100CA9FF}" type="presOf" srcId="{329972AA-17E5-5F42-994F-9BFD5EF3C83F}" destId="{7FDF3438-0CDF-4540-ABA8-D3A4891AFAE4}" srcOrd="0" destOrd="0" presId="urn:microsoft.com/office/officeart/2005/8/layout/hierarchy3"/>
    <dgm:cxn modelId="{FE018C6A-846E-5A43-AFCC-ACAADABE5E5E}" srcId="{329972AA-17E5-5F42-994F-9BFD5EF3C83F}" destId="{0C4447AA-9BD7-4241-879C-73349E146799}" srcOrd="1" destOrd="0" parTransId="{84557C97-82E6-6D42-91EA-D9D90E614968}" sibTransId="{67EB8E7B-ADE1-A748-901D-C8403C580087}"/>
    <dgm:cxn modelId="{DEC8357F-DD8D-CC4B-BAF3-6A57573918CC}" srcId="{0C4447AA-9BD7-4241-879C-73349E146799}" destId="{FF25E065-8E8D-2D4A-BA64-F18FA024C985}" srcOrd="0" destOrd="0" parTransId="{2DA29481-D89A-6C47-BD0D-6876A8075B19}" sibTransId="{287F72E8-F609-FC48-8DC4-E860DCD5B6E2}"/>
    <dgm:cxn modelId="{9BB70C35-AF24-1C44-A25B-5A0DFD5E5D56}" type="presOf" srcId="{1B12630E-21A1-944E-84C7-B779B59F3CD7}" destId="{E51E89A1-D55D-3F44-9964-DF618B5BD1E8}" srcOrd="0" destOrd="0" presId="urn:microsoft.com/office/officeart/2005/8/layout/hierarchy3"/>
    <dgm:cxn modelId="{03772C45-A317-8E44-B1CC-4FEAC0EEE941}" type="presParOf" srcId="{7FDF3438-0CDF-4540-ABA8-D3A4891AFAE4}" destId="{D904A27F-BD51-894C-A01E-41CE3746A4DC}" srcOrd="0" destOrd="0" presId="urn:microsoft.com/office/officeart/2005/8/layout/hierarchy3"/>
    <dgm:cxn modelId="{95229B51-4502-6941-A189-422ABC55A90D}" type="presParOf" srcId="{D904A27F-BD51-894C-A01E-41CE3746A4DC}" destId="{D273A200-916C-A549-B5DC-737A934CB9DF}" srcOrd="0" destOrd="0" presId="urn:microsoft.com/office/officeart/2005/8/layout/hierarchy3"/>
    <dgm:cxn modelId="{A5B1AF45-970A-B74B-9F33-435F6A498B68}" type="presParOf" srcId="{D273A200-916C-A549-B5DC-737A934CB9DF}" destId="{389B4ABC-BD2F-7440-93F6-0DE84CEA96C5}" srcOrd="0" destOrd="0" presId="urn:microsoft.com/office/officeart/2005/8/layout/hierarchy3"/>
    <dgm:cxn modelId="{71D5C1C5-D70A-A14B-842E-54EFEBEAC41B}" type="presParOf" srcId="{D273A200-916C-A549-B5DC-737A934CB9DF}" destId="{EE6E8E46-E579-0A45-9F1C-CDBF85B64D8A}" srcOrd="1" destOrd="0" presId="urn:microsoft.com/office/officeart/2005/8/layout/hierarchy3"/>
    <dgm:cxn modelId="{BCB93720-49A6-6B4A-A78F-67D20F4E15C2}" type="presParOf" srcId="{D904A27F-BD51-894C-A01E-41CE3746A4DC}" destId="{84D2E85F-56D0-2246-9030-345561ABD179}" srcOrd="1" destOrd="0" presId="urn:microsoft.com/office/officeart/2005/8/layout/hierarchy3"/>
    <dgm:cxn modelId="{09762AC2-607F-D249-AE25-04C08C2F7130}" type="presParOf" srcId="{84D2E85F-56D0-2246-9030-345561ABD179}" destId="{E51E89A1-D55D-3F44-9964-DF618B5BD1E8}" srcOrd="0" destOrd="0" presId="urn:microsoft.com/office/officeart/2005/8/layout/hierarchy3"/>
    <dgm:cxn modelId="{0A1928B0-3132-8943-AA96-FE45AA1C7CC4}" type="presParOf" srcId="{84D2E85F-56D0-2246-9030-345561ABD179}" destId="{B1577AE0-4199-7642-8C8B-5F49E875F200}" srcOrd="1" destOrd="0" presId="urn:microsoft.com/office/officeart/2005/8/layout/hierarchy3"/>
    <dgm:cxn modelId="{8055D0E0-0A8C-A849-9A67-72C6C15C66B8}" type="presParOf" srcId="{84D2E85F-56D0-2246-9030-345561ABD179}" destId="{F3C50640-6F7A-4549-8CE6-24A40E9FBC89}" srcOrd="2" destOrd="0" presId="urn:microsoft.com/office/officeart/2005/8/layout/hierarchy3"/>
    <dgm:cxn modelId="{B4F305A6-7FD3-4940-BCEE-837D9901E43B}" type="presParOf" srcId="{84D2E85F-56D0-2246-9030-345561ABD179}" destId="{752C42C5-1609-B44D-B1D3-F9A60908CCBE}" srcOrd="3" destOrd="0" presId="urn:microsoft.com/office/officeart/2005/8/layout/hierarchy3"/>
    <dgm:cxn modelId="{7FF1AC1C-B37D-4346-968A-146A46F5A73B}" type="presParOf" srcId="{7FDF3438-0CDF-4540-ABA8-D3A4891AFAE4}" destId="{0952F515-A1FF-0A42-99AA-AAC291B68E6B}" srcOrd="1" destOrd="0" presId="urn:microsoft.com/office/officeart/2005/8/layout/hierarchy3"/>
    <dgm:cxn modelId="{68FC29E5-E2D3-0E46-B74D-82593F8BAF7B}" type="presParOf" srcId="{0952F515-A1FF-0A42-99AA-AAC291B68E6B}" destId="{08358FF7-D5AE-2C4B-AEA5-EF715FDCEB97}" srcOrd="0" destOrd="0" presId="urn:microsoft.com/office/officeart/2005/8/layout/hierarchy3"/>
    <dgm:cxn modelId="{BA3CA9BF-E68F-2A43-B20B-11E7E6ED5519}" type="presParOf" srcId="{08358FF7-D5AE-2C4B-AEA5-EF715FDCEB97}" destId="{F1378933-E4DE-9341-9B33-7D76D9497D91}" srcOrd="0" destOrd="0" presId="urn:microsoft.com/office/officeart/2005/8/layout/hierarchy3"/>
    <dgm:cxn modelId="{F3F45910-9504-874E-8A66-9D0E09D7432A}" type="presParOf" srcId="{08358FF7-D5AE-2C4B-AEA5-EF715FDCEB97}" destId="{688461B8-7FAF-DD4A-B7C5-CFC9D133DC28}" srcOrd="1" destOrd="0" presId="urn:microsoft.com/office/officeart/2005/8/layout/hierarchy3"/>
    <dgm:cxn modelId="{13A640F4-937D-2D4C-ADEE-B38A2C404E42}" type="presParOf" srcId="{0952F515-A1FF-0A42-99AA-AAC291B68E6B}" destId="{951B9D84-6F96-0F49-9B32-5AD4458F28F6}" srcOrd="1" destOrd="0" presId="urn:microsoft.com/office/officeart/2005/8/layout/hierarchy3"/>
    <dgm:cxn modelId="{7C52D143-ACE7-854A-8487-14A9831E8790}" type="presParOf" srcId="{951B9D84-6F96-0F49-9B32-5AD4458F28F6}" destId="{A02500F6-C92C-054C-9416-0ABE5E4C4A27}" srcOrd="0" destOrd="0" presId="urn:microsoft.com/office/officeart/2005/8/layout/hierarchy3"/>
    <dgm:cxn modelId="{8EDEB0E3-1176-DC40-9013-79E3F6DDC85D}" type="presParOf" srcId="{951B9D84-6F96-0F49-9B32-5AD4458F28F6}" destId="{987C2EC0-F46E-4E45-82A6-54F6E414307D}" srcOrd="1" destOrd="0" presId="urn:microsoft.com/office/officeart/2005/8/layout/hierarchy3"/>
    <dgm:cxn modelId="{A7BE315D-A947-6A4A-B27F-EF0FE17F6179}" type="presParOf" srcId="{951B9D84-6F96-0F49-9B32-5AD4458F28F6}" destId="{87C14D27-4F34-4441-801F-E3927FE2642A}" srcOrd="2" destOrd="0" presId="urn:microsoft.com/office/officeart/2005/8/layout/hierarchy3"/>
    <dgm:cxn modelId="{A8A919F2-DA64-6C4E-A480-99A2D4894086}" type="presParOf" srcId="{951B9D84-6F96-0F49-9B32-5AD4458F28F6}" destId="{1FD8633E-3010-FC41-B5CA-CB547D4CE7A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162DC-F39E-6645-A810-3692CF1AF193}" type="doc">
      <dgm:prSet loTypeId="urn:microsoft.com/office/officeart/2005/8/layout/hierarchy3" loCatId="" qsTypeId="urn:microsoft.com/office/officeart/2005/8/quickstyle/3D1" qsCatId="3D" csTypeId="urn:microsoft.com/office/officeart/2005/8/colors/accent1_2" csCatId="accent1" phldr="1"/>
      <dgm:spPr/>
      <dgm:t>
        <a:bodyPr/>
        <a:lstStyle/>
        <a:p>
          <a:endParaRPr kumimoji="1" lang="ja-JP" altLang="en-US"/>
        </a:p>
      </dgm:t>
    </dgm:pt>
    <dgm:pt modelId="{75183808-54BB-DF42-AE09-988332CF8E37}">
      <dgm:prSet phldrT="[Text]" custT="1"/>
      <dgm:spPr/>
      <dgm:t>
        <a:bodyPr/>
        <a:lstStyle/>
        <a:p>
          <a:r>
            <a:rPr lang="en-US" altLang="ja-JP" sz="2400" i="1" dirty="0" smtClean="0">
              <a:effectLst/>
              <a:latin typeface="+mn-lt"/>
              <a:ea typeface="+mn-ea"/>
              <a:cs typeface="+mn-cs"/>
            </a:rPr>
            <a:t>1990 Consent Decree between the League of Latin American Citizens and the Florida Department of Education</a:t>
          </a:r>
          <a:endParaRPr kumimoji="1" lang="ja-JP" altLang="en-US" sz="2400" dirty="0"/>
        </a:p>
      </dgm:t>
    </dgm:pt>
    <dgm:pt modelId="{D7C8934A-801C-774B-AF07-816E3D093805}" type="parTrans" cxnId="{582F96F3-C152-F44D-9770-006006578BA6}">
      <dgm:prSet/>
      <dgm:spPr/>
      <dgm:t>
        <a:bodyPr/>
        <a:lstStyle/>
        <a:p>
          <a:endParaRPr kumimoji="1" lang="ja-JP" altLang="en-US"/>
        </a:p>
      </dgm:t>
    </dgm:pt>
    <dgm:pt modelId="{C19BB53E-3D2A-7842-82E9-55505195B565}" type="sibTrans" cxnId="{582F96F3-C152-F44D-9770-006006578BA6}">
      <dgm:prSet/>
      <dgm:spPr/>
      <dgm:t>
        <a:bodyPr/>
        <a:lstStyle/>
        <a:p>
          <a:endParaRPr kumimoji="1" lang="ja-JP" altLang="en-US"/>
        </a:p>
      </dgm:t>
    </dgm:pt>
    <dgm:pt modelId="{5E557E62-CAC0-744B-B496-09A086E01248}">
      <dgm:prSet phldrT="[Text]"/>
      <dgm:spPr/>
      <dgm:t>
        <a:bodyPr/>
        <a:lstStyle/>
        <a:p>
          <a:r>
            <a:rPr kumimoji="1" lang="en-US" altLang="ja-JP" dirty="0" smtClean="0"/>
            <a:t>Identification</a:t>
          </a:r>
          <a:endParaRPr kumimoji="1" lang="ja-JP" altLang="en-US" dirty="0"/>
        </a:p>
      </dgm:t>
    </dgm:pt>
    <dgm:pt modelId="{35A36946-BDB9-E547-A325-66617FEA015C}" type="parTrans" cxnId="{F1DF815A-2FC2-9648-A237-ECB41BA954FD}">
      <dgm:prSet/>
      <dgm:spPr/>
      <dgm:t>
        <a:bodyPr/>
        <a:lstStyle/>
        <a:p>
          <a:endParaRPr kumimoji="1" lang="ja-JP" altLang="en-US"/>
        </a:p>
      </dgm:t>
    </dgm:pt>
    <dgm:pt modelId="{C0361638-92BD-3F4D-8A08-3D15195CD394}" type="sibTrans" cxnId="{F1DF815A-2FC2-9648-A237-ECB41BA954FD}">
      <dgm:prSet/>
      <dgm:spPr/>
      <dgm:t>
        <a:bodyPr/>
        <a:lstStyle/>
        <a:p>
          <a:endParaRPr kumimoji="1" lang="ja-JP" altLang="en-US"/>
        </a:p>
      </dgm:t>
    </dgm:pt>
    <dgm:pt modelId="{AA2FC431-2FD1-2E45-894C-1CA65C29BC23}">
      <dgm:prSet phldrT="[Text]"/>
      <dgm:spPr/>
      <dgm:t>
        <a:bodyPr/>
        <a:lstStyle/>
        <a:p>
          <a:r>
            <a:rPr kumimoji="1" lang="en-US" altLang="ja-JP" dirty="0" smtClean="0"/>
            <a:t>Assessment</a:t>
          </a:r>
          <a:endParaRPr kumimoji="1" lang="ja-JP" altLang="en-US" dirty="0"/>
        </a:p>
      </dgm:t>
    </dgm:pt>
    <dgm:pt modelId="{A4DFDB6E-4C15-8040-B7A8-D1B99C33A93D}" type="parTrans" cxnId="{4B8DC6FD-2D1D-074B-955E-1D03B08B589A}">
      <dgm:prSet/>
      <dgm:spPr/>
      <dgm:t>
        <a:bodyPr/>
        <a:lstStyle/>
        <a:p>
          <a:endParaRPr kumimoji="1" lang="ja-JP" altLang="en-US"/>
        </a:p>
      </dgm:t>
    </dgm:pt>
    <dgm:pt modelId="{BFFF10FA-532B-C840-B2A0-68222A86E9D7}" type="sibTrans" cxnId="{4B8DC6FD-2D1D-074B-955E-1D03B08B589A}">
      <dgm:prSet/>
      <dgm:spPr/>
      <dgm:t>
        <a:bodyPr/>
        <a:lstStyle/>
        <a:p>
          <a:endParaRPr kumimoji="1" lang="ja-JP" altLang="en-US"/>
        </a:p>
      </dgm:t>
    </dgm:pt>
    <dgm:pt modelId="{4F5E80DD-F8FF-D646-A47B-30C1DDCD496A}">
      <dgm:prSet phldrT="[Text]"/>
      <dgm:spPr/>
      <dgm:t>
        <a:bodyPr/>
        <a:lstStyle/>
        <a:p>
          <a:r>
            <a:rPr kumimoji="1" lang="en-US" altLang="ja-JP" dirty="0" smtClean="0"/>
            <a:t>     Equal Access</a:t>
          </a:r>
          <a:endParaRPr kumimoji="1" lang="ja-JP" altLang="en-US" dirty="0"/>
        </a:p>
      </dgm:t>
    </dgm:pt>
    <dgm:pt modelId="{8677071A-46CB-DC48-BC56-3679FB1C42D9}" type="parTrans" cxnId="{0C12E397-7163-AD49-9E2A-A0CC912A8E3E}">
      <dgm:prSet/>
      <dgm:spPr/>
      <dgm:t>
        <a:bodyPr/>
        <a:lstStyle/>
        <a:p>
          <a:endParaRPr kumimoji="1" lang="ja-JP" altLang="en-US"/>
        </a:p>
      </dgm:t>
    </dgm:pt>
    <dgm:pt modelId="{2D96A6F2-E96E-504A-8843-178BB562A99D}" type="sibTrans" cxnId="{0C12E397-7163-AD49-9E2A-A0CC912A8E3E}">
      <dgm:prSet/>
      <dgm:spPr/>
      <dgm:t>
        <a:bodyPr/>
        <a:lstStyle/>
        <a:p>
          <a:endParaRPr kumimoji="1" lang="ja-JP" altLang="en-US"/>
        </a:p>
      </dgm:t>
    </dgm:pt>
    <dgm:pt modelId="{9F361A78-AE8F-C04C-9FE5-927273BC9A1F}">
      <dgm:prSet phldrT="[Text]"/>
      <dgm:spPr/>
      <dgm:t>
        <a:bodyPr/>
        <a:lstStyle/>
        <a:p>
          <a:r>
            <a:rPr kumimoji="1" lang="en-US" altLang="ja-JP" dirty="0" smtClean="0"/>
            <a:t>Teacher Training</a:t>
          </a:r>
          <a:endParaRPr kumimoji="1" lang="ja-JP" altLang="en-US" dirty="0"/>
        </a:p>
      </dgm:t>
    </dgm:pt>
    <dgm:pt modelId="{3A2E635B-6B8D-E647-A495-5E5599272CFC}" type="parTrans" cxnId="{4DCF9EA2-B993-1B45-A5C2-F5A1A8767FD8}">
      <dgm:prSet/>
      <dgm:spPr/>
      <dgm:t>
        <a:bodyPr/>
        <a:lstStyle/>
        <a:p>
          <a:endParaRPr kumimoji="1" lang="ja-JP" altLang="en-US"/>
        </a:p>
      </dgm:t>
    </dgm:pt>
    <dgm:pt modelId="{25DC6BFD-5260-DE4A-BE69-58C60539CB0C}" type="sibTrans" cxnId="{4DCF9EA2-B993-1B45-A5C2-F5A1A8767FD8}">
      <dgm:prSet/>
      <dgm:spPr/>
      <dgm:t>
        <a:bodyPr/>
        <a:lstStyle/>
        <a:p>
          <a:endParaRPr kumimoji="1" lang="ja-JP" altLang="en-US"/>
        </a:p>
      </dgm:t>
    </dgm:pt>
    <dgm:pt modelId="{B177B05F-D5F0-3142-97DF-B745851A510E}">
      <dgm:prSet phldrT="[Text]"/>
      <dgm:spPr/>
      <dgm:t>
        <a:bodyPr/>
        <a:lstStyle/>
        <a:p>
          <a:r>
            <a:rPr kumimoji="1" lang="en-US" altLang="ja-JP" dirty="0" smtClean="0"/>
            <a:t>Monitoring</a:t>
          </a:r>
          <a:endParaRPr kumimoji="1" lang="ja-JP" altLang="en-US" dirty="0"/>
        </a:p>
      </dgm:t>
    </dgm:pt>
    <dgm:pt modelId="{0C3E22FC-2BE6-9F40-9681-B5A4DF3BBBD0}" type="parTrans" cxnId="{14EE951F-BC7F-2747-84C9-49D5B6F2D752}">
      <dgm:prSet/>
      <dgm:spPr/>
      <dgm:t>
        <a:bodyPr/>
        <a:lstStyle/>
        <a:p>
          <a:endParaRPr kumimoji="1" lang="ja-JP" altLang="en-US"/>
        </a:p>
      </dgm:t>
    </dgm:pt>
    <dgm:pt modelId="{87DDF866-CFCA-AE46-A90B-587E67FF0E31}" type="sibTrans" cxnId="{14EE951F-BC7F-2747-84C9-49D5B6F2D752}">
      <dgm:prSet/>
      <dgm:spPr/>
      <dgm:t>
        <a:bodyPr/>
        <a:lstStyle/>
        <a:p>
          <a:endParaRPr kumimoji="1" lang="ja-JP" altLang="en-US"/>
        </a:p>
      </dgm:t>
    </dgm:pt>
    <dgm:pt modelId="{558DE0B1-1238-4C4E-B6B7-4BE69B56A532}">
      <dgm:prSet phldrT="[Text]"/>
      <dgm:spPr/>
      <dgm:t>
        <a:bodyPr/>
        <a:lstStyle/>
        <a:p>
          <a:r>
            <a:rPr kumimoji="1" lang="en-US" altLang="ja-JP" dirty="0" smtClean="0"/>
            <a:t>Established bilingual immersion programs</a:t>
          </a:r>
          <a:endParaRPr kumimoji="1" lang="ja-JP" altLang="en-US" dirty="0"/>
        </a:p>
      </dgm:t>
    </dgm:pt>
    <dgm:pt modelId="{7CC06C32-C07E-FA4B-9C38-49F23E0641E5}" type="parTrans" cxnId="{C041F704-F341-0D42-80D2-DB74BB852F8C}">
      <dgm:prSet/>
      <dgm:spPr/>
      <dgm:t>
        <a:bodyPr/>
        <a:lstStyle/>
        <a:p>
          <a:endParaRPr kumimoji="1" lang="ja-JP" altLang="en-US"/>
        </a:p>
      </dgm:t>
    </dgm:pt>
    <dgm:pt modelId="{F12A3957-C35C-024A-B091-B8A3B5CB40AF}" type="sibTrans" cxnId="{C041F704-F341-0D42-80D2-DB74BB852F8C}">
      <dgm:prSet/>
      <dgm:spPr/>
      <dgm:t>
        <a:bodyPr/>
        <a:lstStyle/>
        <a:p>
          <a:endParaRPr kumimoji="1" lang="ja-JP" altLang="en-US"/>
        </a:p>
      </dgm:t>
    </dgm:pt>
    <dgm:pt modelId="{1D305BCB-07E1-824D-ACF3-7BE3EA82A005}" type="pres">
      <dgm:prSet presAssocID="{230162DC-F39E-6645-A810-3692CF1AF193}" presName="diagram" presStyleCnt="0">
        <dgm:presLayoutVars>
          <dgm:chPref val="1"/>
          <dgm:dir/>
          <dgm:animOne val="branch"/>
          <dgm:animLvl val="lvl"/>
          <dgm:resizeHandles/>
        </dgm:presLayoutVars>
      </dgm:prSet>
      <dgm:spPr/>
      <dgm:t>
        <a:bodyPr/>
        <a:lstStyle/>
        <a:p>
          <a:endParaRPr kumimoji="1" lang="ja-JP" altLang="en-US"/>
        </a:p>
      </dgm:t>
    </dgm:pt>
    <dgm:pt modelId="{03DE8965-C07D-EC4E-AAF4-8C1F69C7C087}" type="pres">
      <dgm:prSet presAssocID="{75183808-54BB-DF42-AE09-988332CF8E37}" presName="root" presStyleCnt="0"/>
      <dgm:spPr/>
    </dgm:pt>
    <dgm:pt modelId="{B52194CC-B38E-0945-A38B-981730BC09CD}" type="pres">
      <dgm:prSet presAssocID="{75183808-54BB-DF42-AE09-988332CF8E37}" presName="rootComposite" presStyleCnt="0"/>
      <dgm:spPr/>
    </dgm:pt>
    <dgm:pt modelId="{62403727-44AF-1746-A166-02362D0B395D}" type="pres">
      <dgm:prSet presAssocID="{75183808-54BB-DF42-AE09-988332CF8E37}" presName="rootText" presStyleLbl="node1" presStyleIdx="0" presStyleCnt="1" custScaleX="319828" custScaleY="130003"/>
      <dgm:spPr/>
      <dgm:t>
        <a:bodyPr/>
        <a:lstStyle/>
        <a:p>
          <a:endParaRPr kumimoji="1" lang="ja-JP" altLang="en-US"/>
        </a:p>
      </dgm:t>
    </dgm:pt>
    <dgm:pt modelId="{F457F9D9-48E8-5748-8339-12D5C05F9DDC}" type="pres">
      <dgm:prSet presAssocID="{75183808-54BB-DF42-AE09-988332CF8E37}" presName="rootConnector" presStyleLbl="node1" presStyleIdx="0" presStyleCnt="1"/>
      <dgm:spPr/>
      <dgm:t>
        <a:bodyPr/>
        <a:lstStyle/>
        <a:p>
          <a:endParaRPr kumimoji="1" lang="ja-JP" altLang="en-US"/>
        </a:p>
      </dgm:t>
    </dgm:pt>
    <dgm:pt modelId="{E68AA1FA-CA21-444F-9CC6-93305577F022}" type="pres">
      <dgm:prSet presAssocID="{75183808-54BB-DF42-AE09-988332CF8E37}" presName="childShape" presStyleCnt="0"/>
      <dgm:spPr/>
    </dgm:pt>
    <dgm:pt modelId="{025DBC53-2B75-CC4B-AB65-268CB8DDD081}" type="pres">
      <dgm:prSet presAssocID="{35A36946-BDB9-E547-A325-66617FEA015C}" presName="Name13" presStyleLbl="parChTrans1D2" presStyleIdx="0" presStyleCnt="5"/>
      <dgm:spPr/>
      <dgm:t>
        <a:bodyPr/>
        <a:lstStyle/>
        <a:p>
          <a:endParaRPr kumimoji="1" lang="ja-JP" altLang="en-US"/>
        </a:p>
      </dgm:t>
    </dgm:pt>
    <dgm:pt modelId="{A4A92385-1202-FA46-BEB5-F9D4B4DDB156}" type="pres">
      <dgm:prSet presAssocID="{5E557E62-CAC0-744B-B496-09A086E01248}" presName="childText" presStyleLbl="bgAcc1" presStyleIdx="0" presStyleCnt="5" custScaleX="287198">
        <dgm:presLayoutVars>
          <dgm:bulletEnabled val="1"/>
        </dgm:presLayoutVars>
      </dgm:prSet>
      <dgm:spPr/>
      <dgm:t>
        <a:bodyPr/>
        <a:lstStyle/>
        <a:p>
          <a:endParaRPr kumimoji="1" lang="ja-JP" altLang="en-US"/>
        </a:p>
      </dgm:t>
    </dgm:pt>
    <dgm:pt modelId="{CC4D966C-BDDC-0E43-AACB-CB1326ED448D}" type="pres">
      <dgm:prSet presAssocID="{A4DFDB6E-4C15-8040-B7A8-D1B99C33A93D}" presName="Name13" presStyleLbl="parChTrans1D2" presStyleIdx="1" presStyleCnt="5"/>
      <dgm:spPr/>
      <dgm:t>
        <a:bodyPr/>
        <a:lstStyle/>
        <a:p>
          <a:endParaRPr kumimoji="1" lang="ja-JP" altLang="en-US"/>
        </a:p>
      </dgm:t>
    </dgm:pt>
    <dgm:pt modelId="{8671E3B1-FA6E-7A42-9BEB-901AE4169F28}" type="pres">
      <dgm:prSet presAssocID="{AA2FC431-2FD1-2E45-894C-1CA65C29BC23}" presName="childText" presStyleLbl="bgAcc1" presStyleIdx="1" presStyleCnt="5" custScaleX="248601">
        <dgm:presLayoutVars>
          <dgm:bulletEnabled val="1"/>
        </dgm:presLayoutVars>
      </dgm:prSet>
      <dgm:spPr/>
      <dgm:t>
        <a:bodyPr/>
        <a:lstStyle/>
        <a:p>
          <a:endParaRPr kumimoji="1" lang="ja-JP" altLang="en-US"/>
        </a:p>
      </dgm:t>
    </dgm:pt>
    <dgm:pt modelId="{FB21407F-8E0F-7848-8601-56813DD4D43A}" type="pres">
      <dgm:prSet presAssocID="{8677071A-46CB-DC48-BC56-3679FB1C42D9}" presName="Name13" presStyleLbl="parChTrans1D2" presStyleIdx="2" presStyleCnt="5"/>
      <dgm:spPr/>
      <dgm:t>
        <a:bodyPr/>
        <a:lstStyle/>
        <a:p>
          <a:endParaRPr kumimoji="1" lang="ja-JP" altLang="en-US"/>
        </a:p>
      </dgm:t>
    </dgm:pt>
    <dgm:pt modelId="{CDD1CDF6-E479-A740-BAD7-21B707F0700D}" type="pres">
      <dgm:prSet presAssocID="{4F5E80DD-F8FF-D646-A47B-30C1DDCD496A}" presName="childText" presStyleLbl="bgAcc1" presStyleIdx="2" presStyleCnt="5" custScaleX="213318" custScaleY="140740">
        <dgm:presLayoutVars>
          <dgm:bulletEnabled val="1"/>
        </dgm:presLayoutVars>
      </dgm:prSet>
      <dgm:spPr/>
      <dgm:t>
        <a:bodyPr/>
        <a:lstStyle/>
        <a:p>
          <a:endParaRPr kumimoji="1" lang="ja-JP" altLang="en-US"/>
        </a:p>
      </dgm:t>
    </dgm:pt>
    <dgm:pt modelId="{E734D052-133D-694D-9133-DDBDE5ADB256}" type="pres">
      <dgm:prSet presAssocID="{3A2E635B-6B8D-E647-A495-5E5599272CFC}" presName="Name13" presStyleLbl="parChTrans1D2" presStyleIdx="3" presStyleCnt="5"/>
      <dgm:spPr/>
      <dgm:t>
        <a:bodyPr/>
        <a:lstStyle/>
        <a:p>
          <a:endParaRPr kumimoji="1" lang="ja-JP" altLang="en-US"/>
        </a:p>
      </dgm:t>
    </dgm:pt>
    <dgm:pt modelId="{06026BEE-CD1F-0149-9A12-301A58D4C59D}" type="pres">
      <dgm:prSet presAssocID="{9F361A78-AE8F-C04C-9FE5-927273BC9A1F}" presName="childText" presStyleLbl="bgAcc1" presStyleIdx="3" presStyleCnt="5" custScaleX="169632" custScaleY="91714">
        <dgm:presLayoutVars>
          <dgm:bulletEnabled val="1"/>
        </dgm:presLayoutVars>
      </dgm:prSet>
      <dgm:spPr/>
      <dgm:t>
        <a:bodyPr/>
        <a:lstStyle/>
        <a:p>
          <a:endParaRPr kumimoji="1" lang="ja-JP" altLang="en-US"/>
        </a:p>
      </dgm:t>
    </dgm:pt>
    <dgm:pt modelId="{AE60B5A1-7343-564C-AD0B-7C3F52784618}" type="pres">
      <dgm:prSet presAssocID="{0C3E22FC-2BE6-9F40-9681-B5A4DF3BBBD0}" presName="Name13" presStyleLbl="parChTrans1D2" presStyleIdx="4" presStyleCnt="5"/>
      <dgm:spPr/>
      <dgm:t>
        <a:bodyPr/>
        <a:lstStyle/>
        <a:p>
          <a:endParaRPr kumimoji="1" lang="ja-JP" altLang="en-US"/>
        </a:p>
      </dgm:t>
    </dgm:pt>
    <dgm:pt modelId="{554D8818-39FB-154C-9F33-45442B3879B2}" type="pres">
      <dgm:prSet presAssocID="{B177B05F-D5F0-3142-97DF-B745851A510E}" presName="childText" presStyleLbl="bgAcc1" presStyleIdx="4" presStyleCnt="5" custScaleX="128640" custScaleY="79253">
        <dgm:presLayoutVars>
          <dgm:bulletEnabled val="1"/>
        </dgm:presLayoutVars>
      </dgm:prSet>
      <dgm:spPr/>
      <dgm:t>
        <a:bodyPr/>
        <a:lstStyle/>
        <a:p>
          <a:endParaRPr kumimoji="1" lang="ja-JP" altLang="en-US"/>
        </a:p>
      </dgm:t>
    </dgm:pt>
  </dgm:ptLst>
  <dgm:cxnLst>
    <dgm:cxn modelId="{F1DF815A-2FC2-9648-A237-ECB41BA954FD}" srcId="{75183808-54BB-DF42-AE09-988332CF8E37}" destId="{5E557E62-CAC0-744B-B496-09A086E01248}" srcOrd="0" destOrd="0" parTransId="{35A36946-BDB9-E547-A325-66617FEA015C}" sibTransId="{C0361638-92BD-3F4D-8A08-3D15195CD394}"/>
    <dgm:cxn modelId="{83540959-00D9-D648-B540-CCA5EEE655CC}" type="presOf" srcId="{4F5E80DD-F8FF-D646-A47B-30C1DDCD496A}" destId="{CDD1CDF6-E479-A740-BAD7-21B707F0700D}" srcOrd="0" destOrd="0" presId="urn:microsoft.com/office/officeart/2005/8/layout/hierarchy3"/>
    <dgm:cxn modelId="{14EE951F-BC7F-2747-84C9-49D5B6F2D752}" srcId="{75183808-54BB-DF42-AE09-988332CF8E37}" destId="{B177B05F-D5F0-3142-97DF-B745851A510E}" srcOrd="4" destOrd="0" parTransId="{0C3E22FC-2BE6-9F40-9681-B5A4DF3BBBD0}" sibTransId="{87DDF866-CFCA-AE46-A90B-587E67FF0E31}"/>
    <dgm:cxn modelId="{6A277C5E-AAFD-0E45-8184-B19AEB9CB43A}" type="presOf" srcId="{5E557E62-CAC0-744B-B496-09A086E01248}" destId="{A4A92385-1202-FA46-BEB5-F9D4B4DDB156}" srcOrd="0" destOrd="0" presId="urn:microsoft.com/office/officeart/2005/8/layout/hierarchy3"/>
    <dgm:cxn modelId="{C8D14666-5A78-AA4E-B798-9B8F4084E936}" type="presOf" srcId="{3A2E635B-6B8D-E647-A495-5E5599272CFC}" destId="{E734D052-133D-694D-9133-DDBDE5ADB256}" srcOrd="0" destOrd="0" presId="urn:microsoft.com/office/officeart/2005/8/layout/hierarchy3"/>
    <dgm:cxn modelId="{75859C2B-0537-C74C-B753-ED04ED2B9088}" type="presOf" srcId="{75183808-54BB-DF42-AE09-988332CF8E37}" destId="{F457F9D9-48E8-5748-8339-12D5C05F9DDC}" srcOrd="1" destOrd="0" presId="urn:microsoft.com/office/officeart/2005/8/layout/hierarchy3"/>
    <dgm:cxn modelId="{4DCF9EA2-B993-1B45-A5C2-F5A1A8767FD8}" srcId="{75183808-54BB-DF42-AE09-988332CF8E37}" destId="{9F361A78-AE8F-C04C-9FE5-927273BC9A1F}" srcOrd="3" destOrd="0" parTransId="{3A2E635B-6B8D-E647-A495-5E5599272CFC}" sibTransId="{25DC6BFD-5260-DE4A-BE69-58C60539CB0C}"/>
    <dgm:cxn modelId="{0C12E397-7163-AD49-9E2A-A0CC912A8E3E}" srcId="{75183808-54BB-DF42-AE09-988332CF8E37}" destId="{4F5E80DD-F8FF-D646-A47B-30C1DDCD496A}" srcOrd="2" destOrd="0" parTransId="{8677071A-46CB-DC48-BC56-3679FB1C42D9}" sibTransId="{2D96A6F2-E96E-504A-8843-178BB562A99D}"/>
    <dgm:cxn modelId="{949CFE61-2D37-7F41-96FE-C47AE37DF014}" type="presOf" srcId="{A4DFDB6E-4C15-8040-B7A8-D1B99C33A93D}" destId="{CC4D966C-BDDC-0E43-AACB-CB1326ED448D}" srcOrd="0" destOrd="0" presId="urn:microsoft.com/office/officeart/2005/8/layout/hierarchy3"/>
    <dgm:cxn modelId="{530D34DB-24ED-7A44-9E25-B2816F7CE73C}" type="presOf" srcId="{8677071A-46CB-DC48-BC56-3679FB1C42D9}" destId="{FB21407F-8E0F-7848-8601-56813DD4D43A}" srcOrd="0" destOrd="0" presId="urn:microsoft.com/office/officeart/2005/8/layout/hierarchy3"/>
    <dgm:cxn modelId="{9AD1495B-892A-1648-93A1-DEDB250BCDE4}" type="presOf" srcId="{75183808-54BB-DF42-AE09-988332CF8E37}" destId="{62403727-44AF-1746-A166-02362D0B395D}" srcOrd="0" destOrd="0" presId="urn:microsoft.com/office/officeart/2005/8/layout/hierarchy3"/>
    <dgm:cxn modelId="{09422D08-3690-CA42-B71F-71D57976BD87}" type="presOf" srcId="{0C3E22FC-2BE6-9F40-9681-B5A4DF3BBBD0}" destId="{AE60B5A1-7343-564C-AD0B-7C3F52784618}" srcOrd="0" destOrd="0" presId="urn:microsoft.com/office/officeart/2005/8/layout/hierarchy3"/>
    <dgm:cxn modelId="{582F96F3-C152-F44D-9770-006006578BA6}" srcId="{230162DC-F39E-6645-A810-3692CF1AF193}" destId="{75183808-54BB-DF42-AE09-988332CF8E37}" srcOrd="0" destOrd="0" parTransId="{D7C8934A-801C-774B-AF07-816E3D093805}" sibTransId="{C19BB53E-3D2A-7842-82E9-55505195B565}"/>
    <dgm:cxn modelId="{49A13C5F-EAE4-3A48-BF1E-9946C8E5ED6C}" type="presOf" srcId="{AA2FC431-2FD1-2E45-894C-1CA65C29BC23}" destId="{8671E3B1-FA6E-7A42-9BEB-901AE4169F28}" srcOrd="0" destOrd="0" presId="urn:microsoft.com/office/officeart/2005/8/layout/hierarchy3"/>
    <dgm:cxn modelId="{4B8DC6FD-2D1D-074B-955E-1D03B08B589A}" srcId="{75183808-54BB-DF42-AE09-988332CF8E37}" destId="{AA2FC431-2FD1-2E45-894C-1CA65C29BC23}" srcOrd="1" destOrd="0" parTransId="{A4DFDB6E-4C15-8040-B7A8-D1B99C33A93D}" sibTransId="{BFFF10FA-532B-C840-B2A0-68222A86E9D7}"/>
    <dgm:cxn modelId="{B702867F-E471-7143-8793-1DF32897272E}" type="presOf" srcId="{230162DC-F39E-6645-A810-3692CF1AF193}" destId="{1D305BCB-07E1-824D-ACF3-7BE3EA82A005}" srcOrd="0" destOrd="0" presId="urn:microsoft.com/office/officeart/2005/8/layout/hierarchy3"/>
    <dgm:cxn modelId="{58AF7AF2-8A3C-E04B-B771-F1165BD38E2D}" type="presOf" srcId="{9F361A78-AE8F-C04C-9FE5-927273BC9A1F}" destId="{06026BEE-CD1F-0149-9A12-301A58D4C59D}" srcOrd="0" destOrd="0" presId="urn:microsoft.com/office/officeart/2005/8/layout/hierarchy3"/>
    <dgm:cxn modelId="{B4107E76-6091-EE4D-A630-427D81A0B4D9}" type="presOf" srcId="{558DE0B1-1238-4C4E-B6B7-4BE69B56A532}" destId="{CDD1CDF6-E479-A740-BAD7-21B707F0700D}" srcOrd="0" destOrd="1" presId="urn:microsoft.com/office/officeart/2005/8/layout/hierarchy3"/>
    <dgm:cxn modelId="{D00E3B83-A7A5-EC43-A9B3-4D2C9DC7EEFF}" type="presOf" srcId="{B177B05F-D5F0-3142-97DF-B745851A510E}" destId="{554D8818-39FB-154C-9F33-45442B3879B2}" srcOrd="0" destOrd="0" presId="urn:microsoft.com/office/officeart/2005/8/layout/hierarchy3"/>
    <dgm:cxn modelId="{C041F704-F341-0D42-80D2-DB74BB852F8C}" srcId="{4F5E80DD-F8FF-D646-A47B-30C1DDCD496A}" destId="{558DE0B1-1238-4C4E-B6B7-4BE69B56A532}" srcOrd="0" destOrd="0" parTransId="{7CC06C32-C07E-FA4B-9C38-49F23E0641E5}" sibTransId="{F12A3957-C35C-024A-B091-B8A3B5CB40AF}"/>
    <dgm:cxn modelId="{7533E878-1441-EB4D-97B9-BFB0F95A89DA}" type="presOf" srcId="{35A36946-BDB9-E547-A325-66617FEA015C}" destId="{025DBC53-2B75-CC4B-AB65-268CB8DDD081}" srcOrd="0" destOrd="0" presId="urn:microsoft.com/office/officeart/2005/8/layout/hierarchy3"/>
    <dgm:cxn modelId="{CB0FB1DB-59D9-B147-B4C6-31FC4D31D620}" type="presParOf" srcId="{1D305BCB-07E1-824D-ACF3-7BE3EA82A005}" destId="{03DE8965-C07D-EC4E-AAF4-8C1F69C7C087}" srcOrd="0" destOrd="0" presId="urn:microsoft.com/office/officeart/2005/8/layout/hierarchy3"/>
    <dgm:cxn modelId="{26BCDD3F-F975-A248-AF2C-26E06D9918CB}" type="presParOf" srcId="{03DE8965-C07D-EC4E-AAF4-8C1F69C7C087}" destId="{B52194CC-B38E-0945-A38B-981730BC09CD}" srcOrd="0" destOrd="0" presId="urn:microsoft.com/office/officeart/2005/8/layout/hierarchy3"/>
    <dgm:cxn modelId="{62C931C1-E3C7-864D-B3CA-B44E634ABC6F}" type="presParOf" srcId="{B52194CC-B38E-0945-A38B-981730BC09CD}" destId="{62403727-44AF-1746-A166-02362D0B395D}" srcOrd="0" destOrd="0" presId="urn:microsoft.com/office/officeart/2005/8/layout/hierarchy3"/>
    <dgm:cxn modelId="{5D725C20-9537-314E-8E37-DCBF02DC819B}" type="presParOf" srcId="{B52194CC-B38E-0945-A38B-981730BC09CD}" destId="{F457F9D9-48E8-5748-8339-12D5C05F9DDC}" srcOrd="1" destOrd="0" presId="urn:microsoft.com/office/officeart/2005/8/layout/hierarchy3"/>
    <dgm:cxn modelId="{E66008B3-F3DB-C441-BF0F-51274644CB48}" type="presParOf" srcId="{03DE8965-C07D-EC4E-AAF4-8C1F69C7C087}" destId="{E68AA1FA-CA21-444F-9CC6-93305577F022}" srcOrd="1" destOrd="0" presId="urn:microsoft.com/office/officeart/2005/8/layout/hierarchy3"/>
    <dgm:cxn modelId="{80A32879-26F1-D94E-8BCF-2CB7C36F016B}" type="presParOf" srcId="{E68AA1FA-CA21-444F-9CC6-93305577F022}" destId="{025DBC53-2B75-CC4B-AB65-268CB8DDD081}" srcOrd="0" destOrd="0" presId="urn:microsoft.com/office/officeart/2005/8/layout/hierarchy3"/>
    <dgm:cxn modelId="{4E653297-18EB-004B-9A1B-ADEDD6A00C33}" type="presParOf" srcId="{E68AA1FA-CA21-444F-9CC6-93305577F022}" destId="{A4A92385-1202-FA46-BEB5-F9D4B4DDB156}" srcOrd="1" destOrd="0" presId="urn:microsoft.com/office/officeart/2005/8/layout/hierarchy3"/>
    <dgm:cxn modelId="{1142EEBC-7A12-9F44-9C65-6D64246E7EFE}" type="presParOf" srcId="{E68AA1FA-CA21-444F-9CC6-93305577F022}" destId="{CC4D966C-BDDC-0E43-AACB-CB1326ED448D}" srcOrd="2" destOrd="0" presId="urn:microsoft.com/office/officeart/2005/8/layout/hierarchy3"/>
    <dgm:cxn modelId="{1B3049EA-51C0-A846-B2A1-2A14D3946098}" type="presParOf" srcId="{E68AA1FA-CA21-444F-9CC6-93305577F022}" destId="{8671E3B1-FA6E-7A42-9BEB-901AE4169F28}" srcOrd="3" destOrd="0" presId="urn:microsoft.com/office/officeart/2005/8/layout/hierarchy3"/>
    <dgm:cxn modelId="{E59FDEA7-80C5-9F49-B2AB-E477D24B3B71}" type="presParOf" srcId="{E68AA1FA-CA21-444F-9CC6-93305577F022}" destId="{FB21407F-8E0F-7848-8601-56813DD4D43A}" srcOrd="4" destOrd="0" presId="urn:microsoft.com/office/officeart/2005/8/layout/hierarchy3"/>
    <dgm:cxn modelId="{AED7092E-4DAE-8441-A573-4EDAB9F0DF59}" type="presParOf" srcId="{E68AA1FA-CA21-444F-9CC6-93305577F022}" destId="{CDD1CDF6-E479-A740-BAD7-21B707F0700D}" srcOrd="5" destOrd="0" presId="urn:microsoft.com/office/officeart/2005/8/layout/hierarchy3"/>
    <dgm:cxn modelId="{86E0BEE1-1DAF-EC45-A9FD-A54E646AB02D}" type="presParOf" srcId="{E68AA1FA-CA21-444F-9CC6-93305577F022}" destId="{E734D052-133D-694D-9133-DDBDE5ADB256}" srcOrd="6" destOrd="0" presId="urn:microsoft.com/office/officeart/2005/8/layout/hierarchy3"/>
    <dgm:cxn modelId="{1B16A474-5701-D248-BA8E-D442CE1E0A5A}" type="presParOf" srcId="{E68AA1FA-CA21-444F-9CC6-93305577F022}" destId="{06026BEE-CD1F-0149-9A12-301A58D4C59D}" srcOrd="7" destOrd="0" presId="urn:microsoft.com/office/officeart/2005/8/layout/hierarchy3"/>
    <dgm:cxn modelId="{4BF8A6CF-2E07-FB4B-A924-2AA428C62D66}" type="presParOf" srcId="{E68AA1FA-CA21-444F-9CC6-93305577F022}" destId="{AE60B5A1-7343-564C-AD0B-7C3F52784618}" srcOrd="8" destOrd="0" presId="urn:microsoft.com/office/officeart/2005/8/layout/hierarchy3"/>
    <dgm:cxn modelId="{62B20638-1DB8-184A-9FA6-40B4D84003F4}" type="presParOf" srcId="{E68AA1FA-CA21-444F-9CC6-93305577F022}" destId="{554D8818-39FB-154C-9F33-45442B3879B2}"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57D692-B35B-AB4A-B5E9-472A0571A2F7}"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kumimoji="1" lang="ja-JP" altLang="en-US"/>
        </a:p>
      </dgm:t>
    </dgm:pt>
    <dgm:pt modelId="{64ED1C70-FD5C-5941-B0BC-889668F82F49}">
      <dgm:prSet phldrT="[Text]"/>
      <dgm:spPr/>
      <dgm:t>
        <a:bodyPr/>
        <a:lstStyle/>
        <a:p>
          <a:r>
            <a:rPr kumimoji="1" lang="en-US" altLang="ja-JP" dirty="0" smtClean="0"/>
            <a:t>Despite Explicit Policies</a:t>
          </a:r>
          <a:endParaRPr kumimoji="1" lang="ja-JP" altLang="en-US" dirty="0"/>
        </a:p>
      </dgm:t>
    </dgm:pt>
    <dgm:pt modelId="{44213AEF-E2A6-8945-9D39-4BAA1F698B82}" type="parTrans" cxnId="{CE898154-88EE-764A-BD58-F805C9B7172D}">
      <dgm:prSet/>
      <dgm:spPr/>
      <dgm:t>
        <a:bodyPr/>
        <a:lstStyle/>
        <a:p>
          <a:endParaRPr kumimoji="1" lang="ja-JP" altLang="en-US"/>
        </a:p>
      </dgm:t>
    </dgm:pt>
    <dgm:pt modelId="{AD69BFDB-4676-614D-943F-F7418A09A6DD}" type="sibTrans" cxnId="{CE898154-88EE-764A-BD58-F805C9B7172D}">
      <dgm:prSet/>
      <dgm:spPr/>
      <dgm:t>
        <a:bodyPr/>
        <a:lstStyle/>
        <a:p>
          <a:endParaRPr kumimoji="1" lang="ja-JP" altLang="en-US"/>
        </a:p>
      </dgm:t>
    </dgm:pt>
    <dgm:pt modelId="{64D1A69B-A7B7-D44C-B716-C898A0EBFD7A}">
      <dgm:prSet phldrT="[Text]"/>
      <dgm:spPr/>
      <dgm:t>
        <a:bodyPr/>
        <a:lstStyle/>
        <a:p>
          <a:r>
            <a:rPr kumimoji="1" lang="en-US" altLang="ja-JP" dirty="0" smtClean="0"/>
            <a:t>Many districts are exempted due to budget constraints and population size</a:t>
          </a:r>
          <a:endParaRPr kumimoji="1" lang="ja-JP" altLang="en-US" dirty="0"/>
        </a:p>
      </dgm:t>
    </dgm:pt>
    <dgm:pt modelId="{EC339180-D3AA-0A49-BCD1-4F812DF43C1E}" type="parTrans" cxnId="{825093BF-F7C6-2F4C-B0E5-4DA20AB575CB}">
      <dgm:prSet/>
      <dgm:spPr/>
      <dgm:t>
        <a:bodyPr/>
        <a:lstStyle/>
        <a:p>
          <a:endParaRPr kumimoji="1" lang="ja-JP" altLang="en-US"/>
        </a:p>
      </dgm:t>
    </dgm:pt>
    <dgm:pt modelId="{EB36FA3C-D83D-224A-AA74-306906636DA3}" type="sibTrans" cxnId="{825093BF-F7C6-2F4C-B0E5-4DA20AB575CB}">
      <dgm:prSet/>
      <dgm:spPr/>
      <dgm:t>
        <a:bodyPr/>
        <a:lstStyle/>
        <a:p>
          <a:endParaRPr kumimoji="1" lang="ja-JP" altLang="en-US"/>
        </a:p>
      </dgm:t>
    </dgm:pt>
    <dgm:pt modelId="{7C9712CB-3049-254D-B667-5218D2EDADB2}">
      <dgm:prSet phldrT="[Text]"/>
      <dgm:spPr/>
      <dgm:t>
        <a:bodyPr/>
        <a:lstStyle/>
        <a:p>
          <a:r>
            <a:rPr kumimoji="1" lang="en-US" altLang="ja-JP" dirty="0" smtClean="0"/>
            <a:t>Despite Regulations and Monitoring</a:t>
          </a:r>
          <a:endParaRPr kumimoji="1" lang="ja-JP" altLang="en-US" dirty="0"/>
        </a:p>
      </dgm:t>
    </dgm:pt>
    <dgm:pt modelId="{076EA7CE-9B7B-254D-B22D-9C474DC6ACA9}" type="parTrans" cxnId="{90C9CBB5-3050-FD4D-9D9F-5923C50D1C79}">
      <dgm:prSet/>
      <dgm:spPr/>
      <dgm:t>
        <a:bodyPr/>
        <a:lstStyle/>
        <a:p>
          <a:endParaRPr kumimoji="1" lang="ja-JP" altLang="en-US"/>
        </a:p>
      </dgm:t>
    </dgm:pt>
    <dgm:pt modelId="{7018CCC3-B4E9-CC44-B31C-C7EA78357736}" type="sibTrans" cxnId="{90C9CBB5-3050-FD4D-9D9F-5923C50D1C79}">
      <dgm:prSet/>
      <dgm:spPr/>
      <dgm:t>
        <a:bodyPr/>
        <a:lstStyle/>
        <a:p>
          <a:endParaRPr kumimoji="1" lang="ja-JP" altLang="en-US"/>
        </a:p>
      </dgm:t>
    </dgm:pt>
    <dgm:pt modelId="{898A1D14-8069-6046-8A3D-FABD3FCDACAB}">
      <dgm:prSet phldrT="[Text]"/>
      <dgm:spPr/>
      <dgm:t>
        <a:bodyPr/>
        <a:lstStyle/>
        <a:p>
          <a:r>
            <a:rPr kumimoji="1" lang="en-US" altLang="ja-JP" dirty="0" smtClean="0"/>
            <a:t>Inaccurate monitoring</a:t>
          </a:r>
          <a:endParaRPr kumimoji="1" lang="ja-JP" altLang="en-US" dirty="0"/>
        </a:p>
      </dgm:t>
    </dgm:pt>
    <dgm:pt modelId="{0850F340-88C1-4948-A364-2226FEAFF035}" type="parTrans" cxnId="{D3762515-CFC8-5749-8CD4-EE604E16E9B3}">
      <dgm:prSet/>
      <dgm:spPr/>
      <dgm:t>
        <a:bodyPr/>
        <a:lstStyle/>
        <a:p>
          <a:endParaRPr kumimoji="1" lang="ja-JP" altLang="en-US"/>
        </a:p>
      </dgm:t>
    </dgm:pt>
    <dgm:pt modelId="{C7A24EDF-C5AD-914D-ABC1-0729D3445D00}" type="sibTrans" cxnId="{D3762515-CFC8-5749-8CD4-EE604E16E9B3}">
      <dgm:prSet/>
      <dgm:spPr/>
      <dgm:t>
        <a:bodyPr/>
        <a:lstStyle/>
        <a:p>
          <a:endParaRPr kumimoji="1" lang="ja-JP" altLang="en-US"/>
        </a:p>
      </dgm:t>
    </dgm:pt>
    <dgm:pt modelId="{706846A8-3523-CA4B-89FA-FC1BBCABD7BE}">
      <dgm:prSet phldrT="[Text]"/>
      <dgm:spPr/>
      <dgm:t>
        <a:bodyPr/>
        <a:lstStyle/>
        <a:p>
          <a:r>
            <a:rPr kumimoji="1" lang="en-US" altLang="ja-JP" dirty="0" smtClean="0"/>
            <a:t>Despite Research</a:t>
          </a:r>
          <a:endParaRPr kumimoji="1" lang="ja-JP" altLang="en-US" dirty="0"/>
        </a:p>
      </dgm:t>
    </dgm:pt>
    <dgm:pt modelId="{DC87CE0E-CD64-2C4D-BC3C-98AB68A4CFF5}" type="parTrans" cxnId="{41577142-E8FA-3847-B39E-9610C2BA10BE}">
      <dgm:prSet/>
      <dgm:spPr/>
      <dgm:t>
        <a:bodyPr/>
        <a:lstStyle/>
        <a:p>
          <a:endParaRPr kumimoji="1" lang="ja-JP" altLang="en-US"/>
        </a:p>
      </dgm:t>
    </dgm:pt>
    <dgm:pt modelId="{BA30BD77-C55B-164D-98B8-EAE343DDA447}" type="sibTrans" cxnId="{41577142-E8FA-3847-B39E-9610C2BA10BE}">
      <dgm:prSet/>
      <dgm:spPr/>
      <dgm:t>
        <a:bodyPr/>
        <a:lstStyle/>
        <a:p>
          <a:endParaRPr kumimoji="1" lang="ja-JP" altLang="en-US"/>
        </a:p>
      </dgm:t>
    </dgm:pt>
    <dgm:pt modelId="{4A7973FB-8D96-714E-AB01-05FBC8BABF99}">
      <dgm:prSet phldrT="[Text]"/>
      <dgm:spPr/>
      <dgm:t>
        <a:bodyPr/>
        <a:lstStyle/>
        <a:p>
          <a:r>
            <a:rPr kumimoji="1" lang="en-US" altLang="ja-JP" dirty="0" smtClean="0"/>
            <a:t>Misconceptions still exist</a:t>
          </a:r>
          <a:endParaRPr kumimoji="1" lang="ja-JP" altLang="en-US" dirty="0"/>
        </a:p>
      </dgm:t>
    </dgm:pt>
    <dgm:pt modelId="{3C3D0503-C6B9-FD40-BEA0-F02FB5877A88}" type="parTrans" cxnId="{B78411CC-FA2C-A34A-9683-1C8CDD9BF640}">
      <dgm:prSet/>
      <dgm:spPr/>
      <dgm:t>
        <a:bodyPr/>
        <a:lstStyle/>
        <a:p>
          <a:endParaRPr kumimoji="1" lang="ja-JP" altLang="en-US"/>
        </a:p>
      </dgm:t>
    </dgm:pt>
    <dgm:pt modelId="{1CF2D7C4-2A86-F14A-BA53-423807C651F3}" type="sibTrans" cxnId="{B78411CC-FA2C-A34A-9683-1C8CDD9BF640}">
      <dgm:prSet/>
      <dgm:spPr/>
      <dgm:t>
        <a:bodyPr/>
        <a:lstStyle/>
        <a:p>
          <a:endParaRPr kumimoji="1" lang="ja-JP" altLang="en-US"/>
        </a:p>
      </dgm:t>
    </dgm:pt>
    <dgm:pt modelId="{8992CC18-404F-0842-A803-6E72FF528D67}">
      <dgm:prSet phldrT="[Text]"/>
      <dgm:spPr/>
      <dgm:t>
        <a:bodyPr/>
        <a:lstStyle/>
        <a:p>
          <a:r>
            <a:rPr kumimoji="1" lang="en-US" altLang="ja-JP" dirty="0" smtClean="0"/>
            <a:t>Inadequate access to programs</a:t>
          </a:r>
          <a:endParaRPr kumimoji="1" lang="ja-JP" altLang="en-US" dirty="0"/>
        </a:p>
      </dgm:t>
    </dgm:pt>
    <dgm:pt modelId="{98F35E90-8A8A-FC47-ADDA-25AABFAACD4E}" type="parTrans" cxnId="{ED6D75C3-1063-4A4A-81D7-0A94AA15342D}">
      <dgm:prSet/>
      <dgm:spPr/>
      <dgm:t>
        <a:bodyPr/>
        <a:lstStyle/>
        <a:p>
          <a:endParaRPr kumimoji="1" lang="ja-JP" altLang="en-US"/>
        </a:p>
      </dgm:t>
    </dgm:pt>
    <dgm:pt modelId="{CD798762-9468-094B-9511-EC4F59D89476}" type="sibTrans" cxnId="{ED6D75C3-1063-4A4A-81D7-0A94AA15342D}">
      <dgm:prSet/>
      <dgm:spPr/>
      <dgm:t>
        <a:bodyPr/>
        <a:lstStyle/>
        <a:p>
          <a:endParaRPr kumimoji="1" lang="ja-JP" altLang="en-US"/>
        </a:p>
      </dgm:t>
    </dgm:pt>
    <dgm:pt modelId="{1FDC1CF7-D77D-4E48-B080-BC593CB011FD}">
      <dgm:prSet phldrT="[Text]"/>
      <dgm:spPr/>
      <dgm:t>
        <a:bodyPr/>
        <a:lstStyle/>
        <a:p>
          <a:r>
            <a:rPr kumimoji="1" lang="en-US" altLang="ja-JP" dirty="0" smtClean="0"/>
            <a:t>Inadequate teacher training</a:t>
          </a:r>
          <a:endParaRPr kumimoji="1" lang="ja-JP" altLang="en-US" dirty="0"/>
        </a:p>
      </dgm:t>
    </dgm:pt>
    <dgm:pt modelId="{2C615C82-23A4-304C-8A58-14310E024262}" type="parTrans" cxnId="{1706828D-F2B4-B849-A030-77B509C0D219}">
      <dgm:prSet/>
      <dgm:spPr/>
      <dgm:t>
        <a:bodyPr/>
        <a:lstStyle/>
        <a:p>
          <a:endParaRPr kumimoji="1" lang="ja-JP" altLang="en-US"/>
        </a:p>
      </dgm:t>
    </dgm:pt>
    <dgm:pt modelId="{FDBF3E2F-0D36-0549-AA86-3A4E3E63AE82}" type="sibTrans" cxnId="{1706828D-F2B4-B849-A030-77B509C0D219}">
      <dgm:prSet/>
      <dgm:spPr/>
      <dgm:t>
        <a:bodyPr/>
        <a:lstStyle/>
        <a:p>
          <a:endParaRPr kumimoji="1" lang="ja-JP" altLang="en-US"/>
        </a:p>
      </dgm:t>
    </dgm:pt>
    <dgm:pt modelId="{C4765569-18E3-1546-8541-9A3BD4FA15AD}">
      <dgm:prSet phldrT="[Text]"/>
      <dgm:spPr/>
      <dgm:t>
        <a:bodyPr/>
        <a:lstStyle/>
        <a:p>
          <a:r>
            <a:rPr kumimoji="1" lang="en-US" altLang="ja-JP" dirty="0" smtClean="0"/>
            <a:t>NCLB has lead to homogenized instruction</a:t>
          </a:r>
          <a:endParaRPr kumimoji="1" lang="ja-JP" altLang="en-US" dirty="0"/>
        </a:p>
      </dgm:t>
    </dgm:pt>
    <dgm:pt modelId="{779B49B4-A0FD-5746-A1E9-C82CDC872331}" type="parTrans" cxnId="{0A78F9C1-2E69-F642-95CF-0039856280FF}">
      <dgm:prSet/>
      <dgm:spPr/>
      <dgm:t>
        <a:bodyPr/>
        <a:lstStyle/>
        <a:p>
          <a:endParaRPr kumimoji="1" lang="ja-JP" altLang="en-US"/>
        </a:p>
      </dgm:t>
    </dgm:pt>
    <dgm:pt modelId="{7A79A815-2529-3945-9258-A4506E5F0AA3}" type="sibTrans" cxnId="{0A78F9C1-2E69-F642-95CF-0039856280FF}">
      <dgm:prSet/>
      <dgm:spPr/>
      <dgm:t>
        <a:bodyPr/>
        <a:lstStyle/>
        <a:p>
          <a:endParaRPr kumimoji="1" lang="ja-JP" altLang="en-US"/>
        </a:p>
      </dgm:t>
    </dgm:pt>
    <dgm:pt modelId="{066A921E-0C9F-9940-955D-C785A953F735}">
      <dgm:prSet phldrT="[Text]"/>
      <dgm:spPr/>
      <dgm:t>
        <a:bodyPr/>
        <a:lstStyle/>
        <a:p>
          <a:r>
            <a:rPr kumimoji="1" lang="en-US" altLang="ja-JP" dirty="0" smtClean="0"/>
            <a:t>Less value is still given to languages other than English</a:t>
          </a:r>
          <a:endParaRPr kumimoji="1" lang="ja-JP" altLang="en-US" dirty="0"/>
        </a:p>
      </dgm:t>
    </dgm:pt>
    <dgm:pt modelId="{D2CCEB5F-2354-3244-99B2-CA08E19A8A13}" type="parTrans" cxnId="{B4EAFF4C-C933-5440-BD46-4B5E5E38F532}">
      <dgm:prSet/>
      <dgm:spPr/>
      <dgm:t>
        <a:bodyPr/>
        <a:lstStyle/>
        <a:p>
          <a:endParaRPr kumimoji="1" lang="ja-JP" altLang="en-US"/>
        </a:p>
      </dgm:t>
    </dgm:pt>
    <dgm:pt modelId="{40CFBEFB-E6AD-934E-9F96-BC4176089115}" type="sibTrans" cxnId="{B4EAFF4C-C933-5440-BD46-4B5E5E38F532}">
      <dgm:prSet/>
      <dgm:spPr/>
      <dgm:t>
        <a:bodyPr/>
        <a:lstStyle/>
        <a:p>
          <a:endParaRPr kumimoji="1" lang="ja-JP" altLang="en-US"/>
        </a:p>
      </dgm:t>
    </dgm:pt>
    <dgm:pt modelId="{D9DC9E34-07B2-5C4D-A755-0F366FA32575}">
      <dgm:prSet phldrT="[Text]"/>
      <dgm:spPr/>
      <dgm:t>
        <a:bodyPr/>
        <a:lstStyle/>
        <a:p>
          <a:r>
            <a:rPr kumimoji="1" lang="en-US" altLang="ja-JP" dirty="0" smtClean="0"/>
            <a:t>Low number of bilingual programs</a:t>
          </a:r>
          <a:endParaRPr kumimoji="1" lang="ja-JP" altLang="en-US" dirty="0"/>
        </a:p>
      </dgm:t>
    </dgm:pt>
    <dgm:pt modelId="{DFF4FA8C-5D56-D84F-961E-D539851DF40E}" type="parTrans" cxnId="{ECA88D74-3516-A94D-AEA2-AF552D41A982}">
      <dgm:prSet/>
      <dgm:spPr/>
      <dgm:t>
        <a:bodyPr/>
        <a:lstStyle/>
        <a:p>
          <a:endParaRPr kumimoji="1" lang="ja-JP" altLang="en-US"/>
        </a:p>
      </dgm:t>
    </dgm:pt>
    <dgm:pt modelId="{175B21BB-0BD1-AD4B-ADF3-635322507146}" type="sibTrans" cxnId="{ECA88D74-3516-A94D-AEA2-AF552D41A982}">
      <dgm:prSet/>
      <dgm:spPr/>
      <dgm:t>
        <a:bodyPr/>
        <a:lstStyle/>
        <a:p>
          <a:endParaRPr kumimoji="1" lang="ja-JP" altLang="en-US"/>
        </a:p>
      </dgm:t>
    </dgm:pt>
    <dgm:pt modelId="{8E1E15BE-A6FF-4947-B6A0-EC4137724C88}" type="pres">
      <dgm:prSet presAssocID="{A057D692-B35B-AB4A-B5E9-472A0571A2F7}" presName="Name0" presStyleCnt="0">
        <dgm:presLayoutVars>
          <dgm:dir/>
          <dgm:animLvl val="lvl"/>
          <dgm:resizeHandles val="exact"/>
        </dgm:presLayoutVars>
      </dgm:prSet>
      <dgm:spPr/>
      <dgm:t>
        <a:bodyPr/>
        <a:lstStyle/>
        <a:p>
          <a:endParaRPr kumimoji="1" lang="ja-JP" altLang="en-US"/>
        </a:p>
      </dgm:t>
    </dgm:pt>
    <dgm:pt modelId="{2539BDAE-8DCC-EF44-88C5-4CDCD54B5AC0}" type="pres">
      <dgm:prSet presAssocID="{64ED1C70-FD5C-5941-B0BC-889668F82F49}" presName="linNode" presStyleCnt="0"/>
      <dgm:spPr/>
      <dgm:t>
        <a:bodyPr/>
        <a:lstStyle/>
        <a:p>
          <a:endParaRPr kumimoji="1" lang="ja-JP" altLang="en-US"/>
        </a:p>
      </dgm:t>
    </dgm:pt>
    <dgm:pt modelId="{4C5FDC40-5651-0D4B-B570-BA6DD7D848DD}" type="pres">
      <dgm:prSet presAssocID="{64ED1C70-FD5C-5941-B0BC-889668F82F49}" presName="parentText" presStyleLbl="node1" presStyleIdx="0" presStyleCnt="3">
        <dgm:presLayoutVars>
          <dgm:chMax val="1"/>
          <dgm:bulletEnabled val="1"/>
        </dgm:presLayoutVars>
      </dgm:prSet>
      <dgm:spPr/>
      <dgm:t>
        <a:bodyPr/>
        <a:lstStyle/>
        <a:p>
          <a:endParaRPr kumimoji="1" lang="ja-JP" altLang="en-US"/>
        </a:p>
      </dgm:t>
    </dgm:pt>
    <dgm:pt modelId="{52531623-98AD-6142-94B4-8CDA6722284B}" type="pres">
      <dgm:prSet presAssocID="{64ED1C70-FD5C-5941-B0BC-889668F82F49}" presName="descendantText" presStyleLbl="alignAccFollowNode1" presStyleIdx="0" presStyleCnt="3">
        <dgm:presLayoutVars>
          <dgm:bulletEnabled val="1"/>
        </dgm:presLayoutVars>
      </dgm:prSet>
      <dgm:spPr/>
      <dgm:t>
        <a:bodyPr/>
        <a:lstStyle/>
        <a:p>
          <a:endParaRPr kumimoji="1" lang="ja-JP" altLang="en-US"/>
        </a:p>
      </dgm:t>
    </dgm:pt>
    <dgm:pt modelId="{8D64E391-99F3-0945-9D1C-59CFA7F5EAA1}" type="pres">
      <dgm:prSet presAssocID="{AD69BFDB-4676-614D-943F-F7418A09A6DD}" presName="sp" presStyleCnt="0"/>
      <dgm:spPr/>
      <dgm:t>
        <a:bodyPr/>
        <a:lstStyle/>
        <a:p>
          <a:endParaRPr kumimoji="1" lang="ja-JP" altLang="en-US"/>
        </a:p>
      </dgm:t>
    </dgm:pt>
    <dgm:pt modelId="{0A37E1B5-3432-0047-BD2E-C63D3966A05B}" type="pres">
      <dgm:prSet presAssocID="{7C9712CB-3049-254D-B667-5218D2EDADB2}" presName="linNode" presStyleCnt="0"/>
      <dgm:spPr/>
      <dgm:t>
        <a:bodyPr/>
        <a:lstStyle/>
        <a:p>
          <a:endParaRPr kumimoji="1" lang="ja-JP" altLang="en-US"/>
        </a:p>
      </dgm:t>
    </dgm:pt>
    <dgm:pt modelId="{94CF2A16-470C-1C4C-95FD-E8E7ABE7F74E}" type="pres">
      <dgm:prSet presAssocID="{7C9712CB-3049-254D-B667-5218D2EDADB2}" presName="parentText" presStyleLbl="node1" presStyleIdx="1" presStyleCnt="3">
        <dgm:presLayoutVars>
          <dgm:chMax val="1"/>
          <dgm:bulletEnabled val="1"/>
        </dgm:presLayoutVars>
      </dgm:prSet>
      <dgm:spPr/>
      <dgm:t>
        <a:bodyPr/>
        <a:lstStyle/>
        <a:p>
          <a:endParaRPr kumimoji="1" lang="ja-JP" altLang="en-US"/>
        </a:p>
      </dgm:t>
    </dgm:pt>
    <dgm:pt modelId="{C0EFA126-B518-A042-856A-E0F6E7E031D2}" type="pres">
      <dgm:prSet presAssocID="{7C9712CB-3049-254D-B667-5218D2EDADB2}" presName="descendantText" presStyleLbl="alignAccFollowNode1" presStyleIdx="1" presStyleCnt="3">
        <dgm:presLayoutVars>
          <dgm:bulletEnabled val="1"/>
        </dgm:presLayoutVars>
      </dgm:prSet>
      <dgm:spPr/>
      <dgm:t>
        <a:bodyPr/>
        <a:lstStyle/>
        <a:p>
          <a:endParaRPr kumimoji="1" lang="ja-JP" altLang="en-US"/>
        </a:p>
      </dgm:t>
    </dgm:pt>
    <dgm:pt modelId="{07CE1009-39FF-B84B-AD38-BFC06C22F1F7}" type="pres">
      <dgm:prSet presAssocID="{7018CCC3-B4E9-CC44-B31C-C7EA78357736}" presName="sp" presStyleCnt="0"/>
      <dgm:spPr/>
      <dgm:t>
        <a:bodyPr/>
        <a:lstStyle/>
        <a:p>
          <a:endParaRPr kumimoji="1" lang="ja-JP" altLang="en-US"/>
        </a:p>
      </dgm:t>
    </dgm:pt>
    <dgm:pt modelId="{13D3693E-9DEC-B74F-B385-B22D20FA1184}" type="pres">
      <dgm:prSet presAssocID="{706846A8-3523-CA4B-89FA-FC1BBCABD7BE}" presName="linNode" presStyleCnt="0"/>
      <dgm:spPr/>
      <dgm:t>
        <a:bodyPr/>
        <a:lstStyle/>
        <a:p>
          <a:endParaRPr kumimoji="1" lang="ja-JP" altLang="en-US"/>
        </a:p>
      </dgm:t>
    </dgm:pt>
    <dgm:pt modelId="{29286FC6-6D5A-3443-AE04-5AB3C0AAD5CF}" type="pres">
      <dgm:prSet presAssocID="{706846A8-3523-CA4B-89FA-FC1BBCABD7BE}" presName="parentText" presStyleLbl="node1" presStyleIdx="2" presStyleCnt="3">
        <dgm:presLayoutVars>
          <dgm:chMax val="1"/>
          <dgm:bulletEnabled val="1"/>
        </dgm:presLayoutVars>
      </dgm:prSet>
      <dgm:spPr/>
      <dgm:t>
        <a:bodyPr/>
        <a:lstStyle/>
        <a:p>
          <a:endParaRPr kumimoji="1" lang="ja-JP" altLang="en-US"/>
        </a:p>
      </dgm:t>
    </dgm:pt>
    <dgm:pt modelId="{B76DCA54-851A-1143-B0B5-8A0BB001623F}" type="pres">
      <dgm:prSet presAssocID="{706846A8-3523-CA4B-89FA-FC1BBCABD7BE}" presName="descendantText" presStyleLbl="alignAccFollowNode1" presStyleIdx="2" presStyleCnt="3" custScaleY="114193">
        <dgm:presLayoutVars>
          <dgm:bulletEnabled val="1"/>
        </dgm:presLayoutVars>
      </dgm:prSet>
      <dgm:spPr/>
      <dgm:t>
        <a:bodyPr/>
        <a:lstStyle/>
        <a:p>
          <a:endParaRPr kumimoji="1" lang="ja-JP" altLang="en-US"/>
        </a:p>
      </dgm:t>
    </dgm:pt>
  </dgm:ptLst>
  <dgm:cxnLst>
    <dgm:cxn modelId="{572CFD4B-FC48-E84E-8710-3F774A6AE8F6}" type="presOf" srcId="{898A1D14-8069-6046-8A3D-FABD3FCDACAB}" destId="{C0EFA126-B518-A042-856A-E0F6E7E031D2}" srcOrd="0" destOrd="0" presId="urn:microsoft.com/office/officeart/2005/8/layout/vList5"/>
    <dgm:cxn modelId="{0A78F9C1-2E69-F642-95CF-0039856280FF}" srcId="{64ED1C70-FD5C-5941-B0BC-889668F82F49}" destId="{C4765569-18E3-1546-8541-9A3BD4FA15AD}" srcOrd="1" destOrd="0" parTransId="{779B49B4-A0FD-5746-A1E9-C82CDC872331}" sibTransId="{7A79A815-2529-3945-9258-A4506E5F0AA3}"/>
    <dgm:cxn modelId="{D3762515-CFC8-5749-8CD4-EE604E16E9B3}" srcId="{7C9712CB-3049-254D-B667-5218D2EDADB2}" destId="{898A1D14-8069-6046-8A3D-FABD3FCDACAB}" srcOrd="0" destOrd="0" parTransId="{0850F340-88C1-4948-A364-2226FEAFF035}" sibTransId="{C7A24EDF-C5AD-914D-ABC1-0729D3445D00}"/>
    <dgm:cxn modelId="{147CBD9C-4581-374D-93DB-0C0C19B0461A}" type="presOf" srcId="{64ED1C70-FD5C-5941-B0BC-889668F82F49}" destId="{4C5FDC40-5651-0D4B-B570-BA6DD7D848DD}" srcOrd="0" destOrd="0" presId="urn:microsoft.com/office/officeart/2005/8/layout/vList5"/>
    <dgm:cxn modelId="{9CC492E3-B014-6A4A-A898-BDB4A018B750}" type="presOf" srcId="{7C9712CB-3049-254D-B667-5218D2EDADB2}" destId="{94CF2A16-470C-1C4C-95FD-E8E7ABE7F74E}" srcOrd="0" destOrd="0" presId="urn:microsoft.com/office/officeart/2005/8/layout/vList5"/>
    <dgm:cxn modelId="{1706828D-F2B4-B849-A030-77B509C0D219}" srcId="{7C9712CB-3049-254D-B667-5218D2EDADB2}" destId="{1FDC1CF7-D77D-4E48-B080-BC593CB011FD}" srcOrd="2" destOrd="0" parTransId="{2C615C82-23A4-304C-8A58-14310E024262}" sibTransId="{FDBF3E2F-0D36-0549-AA86-3A4E3E63AE82}"/>
    <dgm:cxn modelId="{BCE5E67F-C733-E445-B8D7-BFC37E43915E}" type="presOf" srcId="{C4765569-18E3-1546-8541-9A3BD4FA15AD}" destId="{52531623-98AD-6142-94B4-8CDA6722284B}" srcOrd="0" destOrd="1" presId="urn:microsoft.com/office/officeart/2005/8/layout/vList5"/>
    <dgm:cxn modelId="{E7DA78D3-E349-0545-B005-0DC287611E46}" type="presOf" srcId="{4A7973FB-8D96-714E-AB01-05FBC8BABF99}" destId="{B76DCA54-851A-1143-B0B5-8A0BB001623F}" srcOrd="0" destOrd="0" presId="urn:microsoft.com/office/officeart/2005/8/layout/vList5"/>
    <dgm:cxn modelId="{50E48321-29D8-014F-A7E1-31784DB72725}" type="presOf" srcId="{64D1A69B-A7B7-D44C-B716-C898A0EBFD7A}" destId="{52531623-98AD-6142-94B4-8CDA6722284B}" srcOrd="0" destOrd="0" presId="urn:microsoft.com/office/officeart/2005/8/layout/vList5"/>
    <dgm:cxn modelId="{90C9CBB5-3050-FD4D-9D9F-5923C50D1C79}" srcId="{A057D692-B35B-AB4A-B5E9-472A0571A2F7}" destId="{7C9712CB-3049-254D-B667-5218D2EDADB2}" srcOrd="1" destOrd="0" parTransId="{076EA7CE-9B7B-254D-B22D-9C474DC6ACA9}" sibTransId="{7018CCC3-B4E9-CC44-B31C-C7EA78357736}"/>
    <dgm:cxn modelId="{A9526598-27B9-034D-B98A-2BE08D59C146}" type="presOf" srcId="{1FDC1CF7-D77D-4E48-B080-BC593CB011FD}" destId="{C0EFA126-B518-A042-856A-E0F6E7E031D2}" srcOrd="0" destOrd="2" presId="urn:microsoft.com/office/officeart/2005/8/layout/vList5"/>
    <dgm:cxn modelId="{ED6D75C3-1063-4A4A-81D7-0A94AA15342D}" srcId="{7C9712CB-3049-254D-B667-5218D2EDADB2}" destId="{8992CC18-404F-0842-A803-6E72FF528D67}" srcOrd="1" destOrd="0" parTransId="{98F35E90-8A8A-FC47-ADDA-25AABFAACD4E}" sibTransId="{CD798762-9468-094B-9511-EC4F59D89476}"/>
    <dgm:cxn modelId="{B78411CC-FA2C-A34A-9683-1C8CDD9BF640}" srcId="{706846A8-3523-CA4B-89FA-FC1BBCABD7BE}" destId="{4A7973FB-8D96-714E-AB01-05FBC8BABF99}" srcOrd="0" destOrd="0" parTransId="{3C3D0503-C6B9-FD40-BEA0-F02FB5877A88}" sibTransId="{1CF2D7C4-2A86-F14A-BA53-423807C651F3}"/>
    <dgm:cxn modelId="{CE898154-88EE-764A-BD58-F805C9B7172D}" srcId="{A057D692-B35B-AB4A-B5E9-472A0571A2F7}" destId="{64ED1C70-FD5C-5941-B0BC-889668F82F49}" srcOrd="0" destOrd="0" parTransId="{44213AEF-E2A6-8945-9D39-4BAA1F698B82}" sibTransId="{AD69BFDB-4676-614D-943F-F7418A09A6DD}"/>
    <dgm:cxn modelId="{0BD571F2-C68D-D04C-B578-3E13611A0B3A}" type="presOf" srcId="{8992CC18-404F-0842-A803-6E72FF528D67}" destId="{C0EFA126-B518-A042-856A-E0F6E7E031D2}" srcOrd="0" destOrd="1" presId="urn:microsoft.com/office/officeart/2005/8/layout/vList5"/>
    <dgm:cxn modelId="{2DADEC7E-1B74-2B47-BC40-882CD41ED8CA}" type="presOf" srcId="{706846A8-3523-CA4B-89FA-FC1BBCABD7BE}" destId="{29286FC6-6D5A-3443-AE04-5AB3C0AAD5CF}" srcOrd="0" destOrd="0" presId="urn:microsoft.com/office/officeart/2005/8/layout/vList5"/>
    <dgm:cxn modelId="{CF42CBF4-D764-D544-8F56-70A687177342}" type="presOf" srcId="{A057D692-B35B-AB4A-B5E9-472A0571A2F7}" destId="{8E1E15BE-A6FF-4947-B6A0-EC4137724C88}" srcOrd="0" destOrd="0" presId="urn:microsoft.com/office/officeart/2005/8/layout/vList5"/>
    <dgm:cxn modelId="{825093BF-F7C6-2F4C-B0E5-4DA20AB575CB}" srcId="{64ED1C70-FD5C-5941-B0BC-889668F82F49}" destId="{64D1A69B-A7B7-D44C-B716-C898A0EBFD7A}" srcOrd="0" destOrd="0" parTransId="{EC339180-D3AA-0A49-BCD1-4F812DF43C1E}" sibTransId="{EB36FA3C-D83D-224A-AA74-306906636DA3}"/>
    <dgm:cxn modelId="{E9426882-0A63-914D-8D90-26239C5706F8}" type="presOf" srcId="{D9DC9E34-07B2-5C4D-A755-0F366FA32575}" destId="{B76DCA54-851A-1143-B0B5-8A0BB001623F}" srcOrd="0" destOrd="2" presId="urn:microsoft.com/office/officeart/2005/8/layout/vList5"/>
    <dgm:cxn modelId="{ECA88D74-3516-A94D-AEA2-AF552D41A982}" srcId="{706846A8-3523-CA4B-89FA-FC1BBCABD7BE}" destId="{D9DC9E34-07B2-5C4D-A755-0F366FA32575}" srcOrd="2" destOrd="0" parTransId="{DFF4FA8C-5D56-D84F-961E-D539851DF40E}" sibTransId="{175B21BB-0BD1-AD4B-ADF3-635322507146}"/>
    <dgm:cxn modelId="{B4EAFF4C-C933-5440-BD46-4B5E5E38F532}" srcId="{706846A8-3523-CA4B-89FA-FC1BBCABD7BE}" destId="{066A921E-0C9F-9940-955D-C785A953F735}" srcOrd="1" destOrd="0" parTransId="{D2CCEB5F-2354-3244-99B2-CA08E19A8A13}" sibTransId="{40CFBEFB-E6AD-934E-9F96-BC4176089115}"/>
    <dgm:cxn modelId="{C4A992E7-C2E7-9544-B164-CA1C9078F8E9}" type="presOf" srcId="{066A921E-0C9F-9940-955D-C785A953F735}" destId="{B76DCA54-851A-1143-B0B5-8A0BB001623F}" srcOrd="0" destOrd="1" presId="urn:microsoft.com/office/officeart/2005/8/layout/vList5"/>
    <dgm:cxn modelId="{41577142-E8FA-3847-B39E-9610C2BA10BE}" srcId="{A057D692-B35B-AB4A-B5E9-472A0571A2F7}" destId="{706846A8-3523-CA4B-89FA-FC1BBCABD7BE}" srcOrd="2" destOrd="0" parTransId="{DC87CE0E-CD64-2C4D-BC3C-98AB68A4CFF5}" sibTransId="{BA30BD77-C55B-164D-98B8-EAE343DDA447}"/>
    <dgm:cxn modelId="{974DAD02-4435-464F-A469-80A509313184}" type="presParOf" srcId="{8E1E15BE-A6FF-4947-B6A0-EC4137724C88}" destId="{2539BDAE-8DCC-EF44-88C5-4CDCD54B5AC0}" srcOrd="0" destOrd="0" presId="urn:microsoft.com/office/officeart/2005/8/layout/vList5"/>
    <dgm:cxn modelId="{1B5A7B82-CC2A-5942-8DAD-3B2ECFE2898D}" type="presParOf" srcId="{2539BDAE-8DCC-EF44-88C5-4CDCD54B5AC0}" destId="{4C5FDC40-5651-0D4B-B570-BA6DD7D848DD}" srcOrd="0" destOrd="0" presId="urn:microsoft.com/office/officeart/2005/8/layout/vList5"/>
    <dgm:cxn modelId="{60521ACC-B76B-1640-ACD4-C997DF594245}" type="presParOf" srcId="{2539BDAE-8DCC-EF44-88C5-4CDCD54B5AC0}" destId="{52531623-98AD-6142-94B4-8CDA6722284B}" srcOrd="1" destOrd="0" presId="urn:microsoft.com/office/officeart/2005/8/layout/vList5"/>
    <dgm:cxn modelId="{DE8337D1-06C8-F441-9FF5-08444427F75A}" type="presParOf" srcId="{8E1E15BE-A6FF-4947-B6A0-EC4137724C88}" destId="{8D64E391-99F3-0945-9D1C-59CFA7F5EAA1}" srcOrd="1" destOrd="0" presId="urn:microsoft.com/office/officeart/2005/8/layout/vList5"/>
    <dgm:cxn modelId="{E70D4C92-5E68-5246-B229-00512AEF6D18}" type="presParOf" srcId="{8E1E15BE-A6FF-4947-B6A0-EC4137724C88}" destId="{0A37E1B5-3432-0047-BD2E-C63D3966A05B}" srcOrd="2" destOrd="0" presId="urn:microsoft.com/office/officeart/2005/8/layout/vList5"/>
    <dgm:cxn modelId="{DA42C869-9A0A-0F4F-BABD-B8BDA8417EE5}" type="presParOf" srcId="{0A37E1B5-3432-0047-BD2E-C63D3966A05B}" destId="{94CF2A16-470C-1C4C-95FD-E8E7ABE7F74E}" srcOrd="0" destOrd="0" presId="urn:microsoft.com/office/officeart/2005/8/layout/vList5"/>
    <dgm:cxn modelId="{43C6BD2E-98CC-554F-B311-0ECDFF830407}" type="presParOf" srcId="{0A37E1B5-3432-0047-BD2E-C63D3966A05B}" destId="{C0EFA126-B518-A042-856A-E0F6E7E031D2}" srcOrd="1" destOrd="0" presId="urn:microsoft.com/office/officeart/2005/8/layout/vList5"/>
    <dgm:cxn modelId="{FDFCF3AD-3E35-1240-9724-2FB4B3CFA4F4}" type="presParOf" srcId="{8E1E15BE-A6FF-4947-B6A0-EC4137724C88}" destId="{07CE1009-39FF-B84B-AD38-BFC06C22F1F7}" srcOrd="3" destOrd="0" presId="urn:microsoft.com/office/officeart/2005/8/layout/vList5"/>
    <dgm:cxn modelId="{06E1BDA1-A93D-2049-A69A-D0AA4ED034DA}" type="presParOf" srcId="{8E1E15BE-A6FF-4947-B6A0-EC4137724C88}" destId="{13D3693E-9DEC-B74F-B385-B22D20FA1184}" srcOrd="4" destOrd="0" presId="urn:microsoft.com/office/officeart/2005/8/layout/vList5"/>
    <dgm:cxn modelId="{3F528413-8118-5344-A40D-EE497E922880}" type="presParOf" srcId="{13D3693E-9DEC-B74F-B385-B22D20FA1184}" destId="{29286FC6-6D5A-3443-AE04-5AB3C0AAD5CF}" srcOrd="0" destOrd="0" presId="urn:microsoft.com/office/officeart/2005/8/layout/vList5"/>
    <dgm:cxn modelId="{7370E4E6-8557-0545-B3E9-98B3639A3880}" type="presParOf" srcId="{13D3693E-9DEC-B74F-B385-B22D20FA1184}" destId="{B76DCA54-851A-1143-B0B5-8A0BB00162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218797-9987-0C4F-A839-F5B31AB2A7B2}" type="doc">
      <dgm:prSet loTypeId="urn:microsoft.com/office/officeart/2005/8/layout/radial4" loCatId="" qsTypeId="urn:microsoft.com/office/officeart/2005/8/quickstyle/3D1" qsCatId="3D" csTypeId="urn:microsoft.com/office/officeart/2005/8/colors/colorful1" csCatId="colorful" phldr="1"/>
      <dgm:spPr/>
      <dgm:t>
        <a:bodyPr/>
        <a:lstStyle/>
        <a:p>
          <a:endParaRPr kumimoji="1" lang="ja-JP" altLang="en-US"/>
        </a:p>
      </dgm:t>
    </dgm:pt>
    <dgm:pt modelId="{C87F83F5-F4CE-9347-95DA-FB6351213B8C}">
      <dgm:prSet phldrT="[Text]" custT="1"/>
      <dgm:spPr/>
      <dgm:t>
        <a:bodyPr/>
        <a:lstStyle/>
        <a:p>
          <a:endParaRPr lang="en-US" altLang="ja-JP" sz="2400" dirty="0" smtClean="0"/>
        </a:p>
        <a:p>
          <a:r>
            <a:rPr lang="en-US" altLang="ja-JP" sz="2400" dirty="0" smtClean="0"/>
            <a:t>DISTRICTS SHALL PRESENT A STATE RECOGNIZED BILITERACY AWARD TO EACH GRADUATING HIGH SCHOOL STUDENT WHO DEMONSTRATES PROFICIENCY IN SPEAKING, READING, AND WRITING IN ONE OR MORE LANGUAGES IN ADDITION TO ENGLISH.  </a:t>
          </a:r>
          <a:r>
            <a:rPr lang="en-US" altLang="ja-JP" sz="2300" dirty="0" smtClean="0"/>
            <a:t/>
          </a:r>
          <a:br>
            <a:rPr lang="en-US" altLang="ja-JP" sz="2300" dirty="0" smtClean="0"/>
          </a:br>
          <a:endParaRPr kumimoji="1" lang="ja-JP" altLang="en-US" sz="2300" dirty="0"/>
        </a:p>
      </dgm:t>
    </dgm:pt>
    <dgm:pt modelId="{7766A026-A687-134E-8D9D-7C347CCA052E}" type="parTrans" cxnId="{418A4923-B107-AF40-82A7-2700D66CCC1E}">
      <dgm:prSet/>
      <dgm:spPr/>
      <dgm:t>
        <a:bodyPr/>
        <a:lstStyle/>
        <a:p>
          <a:endParaRPr kumimoji="1" lang="ja-JP" altLang="en-US"/>
        </a:p>
      </dgm:t>
    </dgm:pt>
    <dgm:pt modelId="{75116DA0-DE08-AF4E-A206-D916FF1105D8}" type="sibTrans" cxnId="{418A4923-B107-AF40-82A7-2700D66CCC1E}">
      <dgm:prSet/>
      <dgm:spPr/>
      <dgm:t>
        <a:bodyPr/>
        <a:lstStyle/>
        <a:p>
          <a:endParaRPr kumimoji="1" lang="ja-JP" altLang="en-US"/>
        </a:p>
      </dgm:t>
    </dgm:pt>
    <dgm:pt modelId="{7E6E5656-9488-C84D-86BA-D0C56BB620B4}">
      <dgm:prSet phldrT="[Text]"/>
      <dgm:spPr/>
      <dgm:t>
        <a:bodyPr/>
        <a:lstStyle/>
        <a:p>
          <a:r>
            <a:rPr lang="en-US" altLang="ja-JP" dirty="0" smtClean="0"/>
            <a:t>RECOGNISE AND ENCOURAGE CULTURAL LITERACY</a:t>
          </a:r>
          <a:endParaRPr kumimoji="1" lang="ja-JP" altLang="en-US" dirty="0"/>
        </a:p>
      </dgm:t>
    </dgm:pt>
    <dgm:pt modelId="{2EB2999B-AB6F-9C40-BFD6-5EB68AA7AA17}" type="parTrans" cxnId="{F300DBB7-9B34-924B-9960-56111E3672C2}">
      <dgm:prSet/>
      <dgm:spPr/>
      <dgm:t>
        <a:bodyPr/>
        <a:lstStyle/>
        <a:p>
          <a:endParaRPr kumimoji="1" lang="ja-JP" altLang="en-US"/>
        </a:p>
      </dgm:t>
    </dgm:pt>
    <dgm:pt modelId="{C76C8FDB-6A27-9849-AC40-1EF7DD6B88D1}" type="sibTrans" cxnId="{F300DBB7-9B34-924B-9960-56111E3672C2}">
      <dgm:prSet/>
      <dgm:spPr/>
      <dgm:t>
        <a:bodyPr/>
        <a:lstStyle/>
        <a:p>
          <a:endParaRPr kumimoji="1" lang="ja-JP" altLang="en-US"/>
        </a:p>
      </dgm:t>
    </dgm:pt>
    <dgm:pt modelId="{67B6DCC0-DDD7-2C43-81F9-F968084C082D}">
      <dgm:prSet phldrT="[Text]"/>
      <dgm:spPr/>
      <dgm:t>
        <a:bodyPr/>
        <a:lstStyle/>
        <a:p>
          <a:r>
            <a:rPr lang="en-US" altLang="ja-JP" dirty="0" smtClean="0"/>
            <a:t>RECOGNISE AND ENCOURAGE LINGUISTIC PROFICIENCY</a:t>
          </a:r>
          <a:endParaRPr kumimoji="1" lang="ja-JP" altLang="en-US" dirty="0"/>
        </a:p>
      </dgm:t>
    </dgm:pt>
    <dgm:pt modelId="{5B9234F7-D187-4549-9FD6-90144A04384D}" type="parTrans" cxnId="{260DA1B2-28AC-4846-B6CF-3BB3E746822A}">
      <dgm:prSet/>
      <dgm:spPr/>
      <dgm:t>
        <a:bodyPr/>
        <a:lstStyle/>
        <a:p>
          <a:endParaRPr kumimoji="1" lang="ja-JP" altLang="en-US"/>
        </a:p>
      </dgm:t>
    </dgm:pt>
    <dgm:pt modelId="{42C01B6C-09ED-CA4F-9334-4DB565A3920E}" type="sibTrans" cxnId="{260DA1B2-28AC-4846-B6CF-3BB3E746822A}">
      <dgm:prSet/>
      <dgm:spPr/>
      <dgm:t>
        <a:bodyPr/>
        <a:lstStyle/>
        <a:p>
          <a:endParaRPr kumimoji="1" lang="ja-JP" altLang="en-US"/>
        </a:p>
      </dgm:t>
    </dgm:pt>
    <dgm:pt modelId="{4853EE0A-B27E-AF45-97B3-31CB2E8F514A}">
      <dgm:prSet phldrT="[Text]"/>
      <dgm:spPr/>
      <dgm:t>
        <a:bodyPr/>
        <a:lstStyle/>
        <a:p>
          <a:r>
            <a:rPr lang="en-US" altLang="ja-JP" dirty="0" smtClean="0"/>
            <a:t>PROMOTE AN AWARENESS THAT ALL NATIVE LANGUAGES HAVE VALUE</a:t>
          </a:r>
          <a:endParaRPr kumimoji="1" lang="ja-JP" altLang="en-US" dirty="0"/>
        </a:p>
      </dgm:t>
    </dgm:pt>
    <dgm:pt modelId="{1DB8AA1E-6B2B-4246-A04D-14622695A6C2}" type="parTrans" cxnId="{94826C66-5AB5-7349-9E95-30695C97C1C9}">
      <dgm:prSet/>
      <dgm:spPr/>
      <dgm:t>
        <a:bodyPr/>
        <a:lstStyle/>
        <a:p>
          <a:endParaRPr kumimoji="1" lang="ja-JP" altLang="en-US"/>
        </a:p>
      </dgm:t>
    </dgm:pt>
    <dgm:pt modelId="{E3350340-CD77-2A43-B7F6-79A540BEA414}" type="sibTrans" cxnId="{94826C66-5AB5-7349-9E95-30695C97C1C9}">
      <dgm:prSet/>
      <dgm:spPr/>
      <dgm:t>
        <a:bodyPr/>
        <a:lstStyle/>
        <a:p>
          <a:endParaRPr kumimoji="1" lang="ja-JP" altLang="en-US"/>
        </a:p>
      </dgm:t>
    </dgm:pt>
    <dgm:pt modelId="{F74CED0A-E97A-FA4D-A5CD-E84EE5FA7E80}" type="pres">
      <dgm:prSet presAssocID="{9A218797-9987-0C4F-A839-F5B31AB2A7B2}" presName="cycle" presStyleCnt="0">
        <dgm:presLayoutVars>
          <dgm:chMax val="1"/>
          <dgm:dir/>
          <dgm:animLvl val="ctr"/>
          <dgm:resizeHandles val="exact"/>
        </dgm:presLayoutVars>
      </dgm:prSet>
      <dgm:spPr/>
      <dgm:t>
        <a:bodyPr/>
        <a:lstStyle/>
        <a:p>
          <a:endParaRPr kumimoji="1" lang="ja-JP" altLang="en-US"/>
        </a:p>
      </dgm:t>
    </dgm:pt>
    <dgm:pt modelId="{F1538F03-0824-BD45-A16C-6933638D09D8}" type="pres">
      <dgm:prSet presAssocID="{C87F83F5-F4CE-9347-95DA-FB6351213B8C}" presName="centerShape" presStyleLbl="node0" presStyleIdx="0" presStyleCnt="1" custScaleX="331384" custScaleY="136358" custLinFactNeighborY="2596"/>
      <dgm:spPr/>
      <dgm:t>
        <a:bodyPr/>
        <a:lstStyle/>
        <a:p>
          <a:endParaRPr kumimoji="1" lang="ja-JP" altLang="en-US"/>
        </a:p>
      </dgm:t>
    </dgm:pt>
    <dgm:pt modelId="{7B854F31-474D-CE4C-88C3-0BBB8E88398D}" type="pres">
      <dgm:prSet presAssocID="{2EB2999B-AB6F-9C40-BFD6-5EB68AA7AA17}" presName="parTrans" presStyleLbl="bgSibTrans2D1" presStyleIdx="0" presStyleCnt="3"/>
      <dgm:spPr/>
      <dgm:t>
        <a:bodyPr/>
        <a:lstStyle/>
        <a:p>
          <a:endParaRPr kumimoji="1" lang="ja-JP" altLang="en-US"/>
        </a:p>
      </dgm:t>
    </dgm:pt>
    <dgm:pt modelId="{03244CD2-6CBB-9048-BB22-109E6A5F6276}" type="pres">
      <dgm:prSet presAssocID="{7E6E5656-9488-C84D-86BA-D0C56BB620B4}" presName="node" presStyleLbl="node1" presStyleIdx="0" presStyleCnt="3" custRadScaleRad="127508" custRadScaleInc="14819">
        <dgm:presLayoutVars>
          <dgm:bulletEnabled val="1"/>
        </dgm:presLayoutVars>
      </dgm:prSet>
      <dgm:spPr/>
      <dgm:t>
        <a:bodyPr/>
        <a:lstStyle/>
        <a:p>
          <a:endParaRPr kumimoji="1" lang="ja-JP" altLang="en-US"/>
        </a:p>
      </dgm:t>
    </dgm:pt>
    <dgm:pt modelId="{6EA3D253-6621-604F-8A0C-3632F0669E03}" type="pres">
      <dgm:prSet presAssocID="{5B9234F7-D187-4549-9FD6-90144A04384D}" presName="parTrans" presStyleLbl="bgSibTrans2D1" presStyleIdx="1" presStyleCnt="3"/>
      <dgm:spPr/>
      <dgm:t>
        <a:bodyPr/>
        <a:lstStyle/>
        <a:p>
          <a:endParaRPr kumimoji="1" lang="ja-JP" altLang="en-US"/>
        </a:p>
      </dgm:t>
    </dgm:pt>
    <dgm:pt modelId="{3F963F66-0953-F048-9E41-8CE8C27035A4}" type="pres">
      <dgm:prSet presAssocID="{67B6DCC0-DDD7-2C43-81F9-F968084C082D}" presName="node" presStyleLbl="node1" presStyleIdx="1" presStyleCnt="3">
        <dgm:presLayoutVars>
          <dgm:bulletEnabled val="1"/>
        </dgm:presLayoutVars>
      </dgm:prSet>
      <dgm:spPr/>
      <dgm:t>
        <a:bodyPr/>
        <a:lstStyle/>
        <a:p>
          <a:endParaRPr kumimoji="1" lang="ja-JP" altLang="en-US"/>
        </a:p>
      </dgm:t>
    </dgm:pt>
    <dgm:pt modelId="{B80688B6-FE87-F342-924C-062DC0E361FD}" type="pres">
      <dgm:prSet presAssocID="{1DB8AA1E-6B2B-4246-A04D-14622695A6C2}" presName="parTrans" presStyleLbl="bgSibTrans2D1" presStyleIdx="2" presStyleCnt="3"/>
      <dgm:spPr/>
      <dgm:t>
        <a:bodyPr/>
        <a:lstStyle/>
        <a:p>
          <a:endParaRPr kumimoji="1" lang="ja-JP" altLang="en-US"/>
        </a:p>
      </dgm:t>
    </dgm:pt>
    <dgm:pt modelId="{A798CB0F-D9C6-6B4C-BAC7-B90A1248A9CF}" type="pres">
      <dgm:prSet presAssocID="{4853EE0A-B27E-AF45-97B3-31CB2E8F514A}" presName="node" presStyleLbl="node1" presStyleIdx="2" presStyleCnt="3" custRadScaleRad="129537" custRadScaleInc="-15771">
        <dgm:presLayoutVars>
          <dgm:bulletEnabled val="1"/>
        </dgm:presLayoutVars>
      </dgm:prSet>
      <dgm:spPr/>
      <dgm:t>
        <a:bodyPr/>
        <a:lstStyle/>
        <a:p>
          <a:endParaRPr kumimoji="1" lang="ja-JP" altLang="en-US"/>
        </a:p>
      </dgm:t>
    </dgm:pt>
  </dgm:ptLst>
  <dgm:cxnLst>
    <dgm:cxn modelId="{3632387E-9B27-CC4E-BC1F-0FF7E76E67EF}" type="presOf" srcId="{9A218797-9987-0C4F-A839-F5B31AB2A7B2}" destId="{F74CED0A-E97A-FA4D-A5CD-E84EE5FA7E80}" srcOrd="0" destOrd="0" presId="urn:microsoft.com/office/officeart/2005/8/layout/radial4"/>
    <dgm:cxn modelId="{ED20DB50-ADA7-9A41-AA4F-F08F95F8298D}" type="presOf" srcId="{2EB2999B-AB6F-9C40-BFD6-5EB68AA7AA17}" destId="{7B854F31-474D-CE4C-88C3-0BBB8E88398D}" srcOrd="0" destOrd="0" presId="urn:microsoft.com/office/officeart/2005/8/layout/radial4"/>
    <dgm:cxn modelId="{94826C66-5AB5-7349-9E95-30695C97C1C9}" srcId="{C87F83F5-F4CE-9347-95DA-FB6351213B8C}" destId="{4853EE0A-B27E-AF45-97B3-31CB2E8F514A}" srcOrd="2" destOrd="0" parTransId="{1DB8AA1E-6B2B-4246-A04D-14622695A6C2}" sibTransId="{E3350340-CD77-2A43-B7F6-79A540BEA414}"/>
    <dgm:cxn modelId="{4AC9F931-FF64-DC40-9D85-AA207669C9A7}" type="presOf" srcId="{C87F83F5-F4CE-9347-95DA-FB6351213B8C}" destId="{F1538F03-0824-BD45-A16C-6933638D09D8}" srcOrd="0" destOrd="0" presId="urn:microsoft.com/office/officeart/2005/8/layout/radial4"/>
    <dgm:cxn modelId="{F300DBB7-9B34-924B-9960-56111E3672C2}" srcId="{C87F83F5-F4CE-9347-95DA-FB6351213B8C}" destId="{7E6E5656-9488-C84D-86BA-D0C56BB620B4}" srcOrd="0" destOrd="0" parTransId="{2EB2999B-AB6F-9C40-BFD6-5EB68AA7AA17}" sibTransId="{C76C8FDB-6A27-9849-AC40-1EF7DD6B88D1}"/>
    <dgm:cxn modelId="{B8F03C14-1B81-DD4B-9473-DFB3739C4B82}" type="presOf" srcId="{1DB8AA1E-6B2B-4246-A04D-14622695A6C2}" destId="{B80688B6-FE87-F342-924C-062DC0E361FD}" srcOrd="0" destOrd="0" presId="urn:microsoft.com/office/officeart/2005/8/layout/radial4"/>
    <dgm:cxn modelId="{D653769C-4FCA-434D-B4B5-06ED867BB8CE}" type="presOf" srcId="{4853EE0A-B27E-AF45-97B3-31CB2E8F514A}" destId="{A798CB0F-D9C6-6B4C-BAC7-B90A1248A9CF}" srcOrd="0" destOrd="0" presId="urn:microsoft.com/office/officeart/2005/8/layout/radial4"/>
    <dgm:cxn modelId="{60615660-1A89-FF40-9EF7-89FB329D30C9}" type="presOf" srcId="{7E6E5656-9488-C84D-86BA-D0C56BB620B4}" destId="{03244CD2-6CBB-9048-BB22-109E6A5F6276}" srcOrd="0" destOrd="0" presId="urn:microsoft.com/office/officeart/2005/8/layout/radial4"/>
    <dgm:cxn modelId="{418A4923-B107-AF40-82A7-2700D66CCC1E}" srcId="{9A218797-9987-0C4F-A839-F5B31AB2A7B2}" destId="{C87F83F5-F4CE-9347-95DA-FB6351213B8C}" srcOrd="0" destOrd="0" parTransId="{7766A026-A687-134E-8D9D-7C347CCA052E}" sibTransId="{75116DA0-DE08-AF4E-A206-D916FF1105D8}"/>
    <dgm:cxn modelId="{27D57D4B-812A-4A4E-8E18-155DA59F4236}" type="presOf" srcId="{67B6DCC0-DDD7-2C43-81F9-F968084C082D}" destId="{3F963F66-0953-F048-9E41-8CE8C27035A4}" srcOrd="0" destOrd="0" presId="urn:microsoft.com/office/officeart/2005/8/layout/radial4"/>
    <dgm:cxn modelId="{260DA1B2-28AC-4846-B6CF-3BB3E746822A}" srcId="{C87F83F5-F4CE-9347-95DA-FB6351213B8C}" destId="{67B6DCC0-DDD7-2C43-81F9-F968084C082D}" srcOrd="1" destOrd="0" parTransId="{5B9234F7-D187-4549-9FD6-90144A04384D}" sibTransId="{42C01B6C-09ED-CA4F-9334-4DB565A3920E}"/>
    <dgm:cxn modelId="{7A43AD6E-AAF4-E946-B592-4456D0856AD3}" type="presOf" srcId="{5B9234F7-D187-4549-9FD6-90144A04384D}" destId="{6EA3D253-6621-604F-8A0C-3632F0669E03}" srcOrd="0" destOrd="0" presId="urn:microsoft.com/office/officeart/2005/8/layout/radial4"/>
    <dgm:cxn modelId="{A57A6384-8700-7042-B5F3-EF22C564F92C}" type="presParOf" srcId="{F74CED0A-E97A-FA4D-A5CD-E84EE5FA7E80}" destId="{F1538F03-0824-BD45-A16C-6933638D09D8}" srcOrd="0" destOrd="0" presId="urn:microsoft.com/office/officeart/2005/8/layout/radial4"/>
    <dgm:cxn modelId="{D44493C1-5DD8-844D-985E-651F370C7B3B}" type="presParOf" srcId="{F74CED0A-E97A-FA4D-A5CD-E84EE5FA7E80}" destId="{7B854F31-474D-CE4C-88C3-0BBB8E88398D}" srcOrd="1" destOrd="0" presId="urn:microsoft.com/office/officeart/2005/8/layout/radial4"/>
    <dgm:cxn modelId="{F6EA0D6F-A2F5-7541-B75A-B70951447877}" type="presParOf" srcId="{F74CED0A-E97A-FA4D-A5CD-E84EE5FA7E80}" destId="{03244CD2-6CBB-9048-BB22-109E6A5F6276}" srcOrd="2" destOrd="0" presId="urn:microsoft.com/office/officeart/2005/8/layout/radial4"/>
    <dgm:cxn modelId="{B976EE66-4475-0246-B2AB-241A87B6EBB4}" type="presParOf" srcId="{F74CED0A-E97A-FA4D-A5CD-E84EE5FA7E80}" destId="{6EA3D253-6621-604F-8A0C-3632F0669E03}" srcOrd="3" destOrd="0" presId="urn:microsoft.com/office/officeart/2005/8/layout/radial4"/>
    <dgm:cxn modelId="{2193E36A-1CEF-D442-A3A4-0F60F4CC9A77}" type="presParOf" srcId="{F74CED0A-E97A-FA4D-A5CD-E84EE5FA7E80}" destId="{3F963F66-0953-F048-9E41-8CE8C27035A4}" srcOrd="4" destOrd="0" presId="urn:microsoft.com/office/officeart/2005/8/layout/radial4"/>
    <dgm:cxn modelId="{92C16DB9-C8FF-1840-8A37-18397F5CA292}" type="presParOf" srcId="{F74CED0A-E97A-FA4D-A5CD-E84EE5FA7E80}" destId="{B80688B6-FE87-F342-924C-062DC0E361FD}" srcOrd="5" destOrd="0" presId="urn:microsoft.com/office/officeart/2005/8/layout/radial4"/>
    <dgm:cxn modelId="{6D5B8172-CD7B-264B-9955-109AF2433C79}" type="presParOf" srcId="{F74CED0A-E97A-FA4D-A5CD-E84EE5FA7E80}" destId="{A798CB0F-D9C6-6B4C-BAC7-B90A1248A9C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70914-0292-B94C-81AA-212D53AA3832}">
      <dsp:nvSpPr>
        <dsp:cNvPr id="0" name=""/>
        <dsp:cNvSpPr/>
      </dsp:nvSpPr>
      <dsp:spPr>
        <a:xfrm rot="5400000">
          <a:off x="-208731" y="213258"/>
          <a:ext cx="1391542" cy="97408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1906</a:t>
          </a:r>
          <a:endParaRPr kumimoji="1" lang="ja-JP" altLang="en-US" sz="2700" kern="1200" dirty="0"/>
        </a:p>
      </dsp:txBody>
      <dsp:txXfrm rot="-5400000">
        <a:off x="0" y="491567"/>
        <a:ext cx="974080" cy="417462"/>
      </dsp:txXfrm>
    </dsp:sp>
    <dsp:sp modelId="{150BFC70-CF93-9046-A116-9B4C4A1B7400}">
      <dsp:nvSpPr>
        <dsp:cNvPr id="0" name=""/>
        <dsp:cNvSpPr/>
      </dsp:nvSpPr>
      <dsp:spPr>
        <a:xfrm rot="5400000">
          <a:off x="3844788" y="-2866181"/>
          <a:ext cx="904502" cy="664591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ja-JP" sz="2500" kern="1200" dirty="0" smtClean="0">
              <a:effectLst/>
              <a:latin typeface="+mn-lt"/>
              <a:ea typeface="+mn-ea"/>
              <a:cs typeface="+mn-cs"/>
            </a:rPr>
            <a:t>The Naturalization Act </a:t>
          </a:r>
          <a:endParaRPr kumimoji="1" lang="ja-JP" altLang="en-US" sz="2500" kern="1200" dirty="0"/>
        </a:p>
      </dsp:txBody>
      <dsp:txXfrm rot="-5400000">
        <a:off x="974080" y="48681"/>
        <a:ext cx="6601765" cy="816194"/>
      </dsp:txXfrm>
    </dsp:sp>
    <dsp:sp modelId="{27438720-005A-354F-B64E-77231ABF6519}">
      <dsp:nvSpPr>
        <dsp:cNvPr id="0" name=""/>
        <dsp:cNvSpPr/>
      </dsp:nvSpPr>
      <dsp:spPr>
        <a:xfrm rot="5400000">
          <a:off x="-208731" y="1460941"/>
          <a:ext cx="1391542" cy="97408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1959</a:t>
          </a:r>
          <a:endParaRPr kumimoji="1" lang="ja-JP" altLang="en-US" sz="2700" kern="1200" dirty="0"/>
        </a:p>
      </dsp:txBody>
      <dsp:txXfrm rot="-5400000">
        <a:off x="0" y="1739250"/>
        <a:ext cx="974080" cy="417462"/>
      </dsp:txXfrm>
    </dsp:sp>
    <dsp:sp modelId="{A7D3E8BF-95A9-B54F-94A5-B486F6D7E272}">
      <dsp:nvSpPr>
        <dsp:cNvPr id="0" name=""/>
        <dsp:cNvSpPr/>
      </dsp:nvSpPr>
      <dsp:spPr>
        <a:xfrm rot="5400000">
          <a:off x="3817606" y="-1632346"/>
          <a:ext cx="904502" cy="664591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ja-JP" sz="2500" kern="1200" dirty="0" smtClean="0">
              <a:effectLst/>
              <a:latin typeface="+mn-lt"/>
              <a:ea typeface="+mn-ea"/>
              <a:cs typeface="+mn-cs"/>
            </a:rPr>
            <a:t>Castro’s Cuban Revolution</a:t>
          </a:r>
          <a:endParaRPr kumimoji="1" lang="ja-JP" altLang="en-US" sz="2500" kern="1200" dirty="0"/>
        </a:p>
      </dsp:txBody>
      <dsp:txXfrm rot="-5400000">
        <a:off x="946898" y="1282516"/>
        <a:ext cx="6601765" cy="816194"/>
      </dsp:txXfrm>
    </dsp:sp>
    <dsp:sp modelId="{C39638C7-08A5-7E48-A390-7E956F1D3DD6}">
      <dsp:nvSpPr>
        <dsp:cNvPr id="0" name=""/>
        <dsp:cNvSpPr/>
      </dsp:nvSpPr>
      <dsp:spPr>
        <a:xfrm rot="5400000">
          <a:off x="-208731" y="2708625"/>
          <a:ext cx="1391542" cy="97408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1963</a:t>
          </a:r>
          <a:endParaRPr kumimoji="1" lang="ja-JP" altLang="en-US" sz="2700" kern="1200" dirty="0"/>
        </a:p>
      </dsp:txBody>
      <dsp:txXfrm rot="-5400000">
        <a:off x="0" y="2986934"/>
        <a:ext cx="974080" cy="417462"/>
      </dsp:txXfrm>
    </dsp:sp>
    <dsp:sp modelId="{321AA7CB-DE0C-7B4E-8FA5-E0722B82A313}">
      <dsp:nvSpPr>
        <dsp:cNvPr id="0" name=""/>
        <dsp:cNvSpPr/>
      </dsp:nvSpPr>
      <dsp:spPr>
        <a:xfrm rot="5400000">
          <a:off x="3894264" y="-406958"/>
          <a:ext cx="805550" cy="664591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ja-JP" sz="2500" kern="1200" dirty="0" smtClean="0">
              <a:effectLst/>
              <a:latin typeface="+mn-lt"/>
              <a:ea typeface="+mn-ea"/>
              <a:cs typeface="+mn-cs"/>
            </a:rPr>
            <a:t>Coral Way Bilingual Elementary School in Dade County, Florida.</a:t>
          </a:r>
          <a:endParaRPr kumimoji="1" lang="ja-JP" altLang="en-US" sz="2500" kern="1200" dirty="0"/>
        </a:p>
      </dsp:txBody>
      <dsp:txXfrm rot="-5400000">
        <a:off x="974080" y="2552550"/>
        <a:ext cx="6606595" cy="726902"/>
      </dsp:txXfrm>
    </dsp:sp>
    <dsp:sp modelId="{2E9CBB1C-5957-1645-B25C-210414317A33}">
      <dsp:nvSpPr>
        <dsp:cNvPr id="0" name=""/>
        <dsp:cNvSpPr/>
      </dsp:nvSpPr>
      <dsp:spPr>
        <a:xfrm rot="5400000">
          <a:off x="-208731" y="3994261"/>
          <a:ext cx="1391542" cy="97408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1964</a:t>
          </a:r>
          <a:endParaRPr kumimoji="1" lang="ja-JP" altLang="en-US" sz="2700" kern="1200" dirty="0"/>
        </a:p>
      </dsp:txBody>
      <dsp:txXfrm rot="-5400000">
        <a:off x="0" y="4272570"/>
        <a:ext cx="974080" cy="417462"/>
      </dsp:txXfrm>
    </dsp:sp>
    <dsp:sp modelId="{E7777FD7-58B5-C84A-9B50-F0A7FBC8030E}">
      <dsp:nvSpPr>
        <dsp:cNvPr id="0" name=""/>
        <dsp:cNvSpPr/>
      </dsp:nvSpPr>
      <dsp:spPr>
        <a:xfrm rot="5400000">
          <a:off x="3806835" y="914821"/>
          <a:ext cx="980408" cy="6645919"/>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kumimoji="1" lang="en-US" altLang="ja-JP" sz="2500" kern="1200" dirty="0" smtClean="0"/>
            <a:t>The Civil Rights Act</a:t>
          </a:r>
          <a:endParaRPr kumimoji="1" lang="ja-JP" altLang="en-US" sz="2500" kern="1200" dirty="0"/>
        </a:p>
      </dsp:txBody>
      <dsp:txXfrm rot="-5400000">
        <a:off x="974080" y="3795436"/>
        <a:ext cx="6598059" cy="88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84E82-879F-114E-B7AD-594F3B79BDFC}">
      <dsp:nvSpPr>
        <dsp:cNvPr id="0" name=""/>
        <dsp:cNvSpPr/>
      </dsp:nvSpPr>
      <dsp:spPr>
        <a:xfrm rot="5400000">
          <a:off x="-210260" y="217963"/>
          <a:ext cx="1401737" cy="98121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1965</a:t>
          </a:r>
          <a:endParaRPr kumimoji="1" lang="ja-JP" altLang="en-US" sz="2700" kern="1200" dirty="0"/>
        </a:p>
      </dsp:txBody>
      <dsp:txXfrm rot="-5400000">
        <a:off x="1" y="498310"/>
        <a:ext cx="981216" cy="420521"/>
      </dsp:txXfrm>
    </dsp:sp>
    <dsp:sp modelId="{271E8853-68C9-504A-A25D-075E1D654901}">
      <dsp:nvSpPr>
        <dsp:cNvPr id="0" name=""/>
        <dsp:cNvSpPr/>
      </dsp:nvSpPr>
      <dsp:spPr>
        <a:xfrm rot="5400000">
          <a:off x="3845043" y="-2856124"/>
          <a:ext cx="911129" cy="663878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kumimoji="1" lang="en-US" altLang="ja-JP" sz="2700" kern="1200" dirty="0" smtClean="0"/>
            <a:t>US Immigration Act</a:t>
          </a:r>
          <a:endParaRPr kumimoji="1" lang="ja-JP" altLang="en-US" sz="2700" kern="1200" dirty="0"/>
        </a:p>
      </dsp:txBody>
      <dsp:txXfrm rot="-5400000">
        <a:off x="981216" y="52181"/>
        <a:ext cx="6594305" cy="822173"/>
      </dsp:txXfrm>
    </dsp:sp>
    <dsp:sp modelId="{A055C4EE-CC6D-9748-869F-6EA14371F7FE}">
      <dsp:nvSpPr>
        <dsp:cNvPr id="0" name=""/>
        <dsp:cNvSpPr/>
      </dsp:nvSpPr>
      <dsp:spPr>
        <a:xfrm rot="5400000">
          <a:off x="-210260" y="1476887"/>
          <a:ext cx="1401737" cy="98121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1968</a:t>
          </a:r>
          <a:endParaRPr kumimoji="1" lang="ja-JP" altLang="en-US" sz="2700" kern="1200" dirty="0"/>
        </a:p>
      </dsp:txBody>
      <dsp:txXfrm rot="-5400000">
        <a:off x="1" y="1757234"/>
        <a:ext cx="981216" cy="420521"/>
      </dsp:txXfrm>
    </dsp:sp>
    <dsp:sp modelId="{C61B80B9-E412-3045-B51B-BDE11EABC56D}">
      <dsp:nvSpPr>
        <dsp:cNvPr id="0" name=""/>
        <dsp:cNvSpPr/>
      </dsp:nvSpPr>
      <dsp:spPr>
        <a:xfrm rot="5400000">
          <a:off x="3845043" y="-1597200"/>
          <a:ext cx="911129" cy="663878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kumimoji="1" lang="en-US" altLang="ja-JP" sz="2700" kern="1200" dirty="0" smtClean="0"/>
            <a:t>The Bilingual Education Act</a:t>
          </a:r>
          <a:endParaRPr kumimoji="1" lang="ja-JP" altLang="en-US" sz="2700" kern="1200" dirty="0"/>
        </a:p>
      </dsp:txBody>
      <dsp:txXfrm rot="-5400000">
        <a:off x="981216" y="1311105"/>
        <a:ext cx="6594305" cy="822173"/>
      </dsp:txXfrm>
    </dsp:sp>
    <dsp:sp modelId="{41AD51AE-6E28-9D40-A713-4E260AAA2254}">
      <dsp:nvSpPr>
        <dsp:cNvPr id="0" name=""/>
        <dsp:cNvSpPr/>
      </dsp:nvSpPr>
      <dsp:spPr>
        <a:xfrm rot="5400000">
          <a:off x="-210260" y="2799696"/>
          <a:ext cx="1401737" cy="98121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1974</a:t>
          </a:r>
          <a:endParaRPr kumimoji="1" lang="ja-JP" altLang="en-US" sz="2700" kern="1200" dirty="0"/>
        </a:p>
      </dsp:txBody>
      <dsp:txXfrm rot="-5400000">
        <a:off x="1" y="3080043"/>
        <a:ext cx="981216" cy="420521"/>
      </dsp:txXfrm>
    </dsp:sp>
    <dsp:sp modelId="{F97BDA35-5FB6-1348-BC34-B7D661422325}">
      <dsp:nvSpPr>
        <dsp:cNvPr id="0" name=""/>
        <dsp:cNvSpPr/>
      </dsp:nvSpPr>
      <dsp:spPr>
        <a:xfrm rot="5400000">
          <a:off x="3781159" y="-274391"/>
          <a:ext cx="1038897" cy="663878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kumimoji="1" lang="en-US" altLang="ja-JP" sz="2700" kern="1200" dirty="0" smtClean="0"/>
            <a:t>The Equal Educational Opportunities Act</a:t>
          </a:r>
          <a:endParaRPr kumimoji="1" lang="ja-JP" altLang="en-US" sz="2700" kern="1200" dirty="0"/>
        </a:p>
        <a:p>
          <a:pPr marL="228600" lvl="1" indent="-228600" algn="l" defTabSz="1200150">
            <a:lnSpc>
              <a:spcPct val="90000"/>
            </a:lnSpc>
            <a:spcBef>
              <a:spcPct val="0"/>
            </a:spcBef>
            <a:spcAft>
              <a:spcPct val="15000"/>
            </a:spcAft>
            <a:buChar char="••"/>
          </a:pPr>
          <a:r>
            <a:rPr kumimoji="1" lang="en-US" altLang="ja-JP" sz="2700" i="1" kern="1200" dirty="0" smtClean="0"/>
            <a:t>Lau vs. Nichols</a:t>
          </a:r>
          <a:endParaRPr kumimoji="1" lang="ja-JP" altLang="en-US" sz="2700" i="1" kern="1200" dirty="0"/>
        </a:p>
      </dsp:txBody>
      <dsp:txXfrm rot="-5400000">
        <a:off x="981217" y="2576266"/>
        <a:ext cx="6588068" cy="937467"/>
      </dsp:txXfrm>
    </dsp:sp>
    <dsp:sp modelId="{6854DA85-F638-5F40-A3E2-E4EC4C5A69C1}">
      <dsp:nvSpPr>
        <dsp:cNvPr id="0" name=""/>
        <dsp:cNvSpPr/>
      </dsp:nvSpPr>
      <dsp:spPr>
        <a:xfrm rot="5400000">
          <a:off x="-210260" y="4058620"/>
          <a:ext cx="1401737" cy="98121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en-US" altLang="ja-JP" sz="2700" kern="1200" dirty="0" smtClean="0"/>
            <a:t>1983</a:t>
          </a:r>
          <a:endParaRPr kumimoji="1" lang="ja-JP" altLang="en-US" sz="2700" kern="1200" dirty="0"/>
        </a:p>
      </dsp:txBody>
      <dsp:txXfrm rot="-5400000">
        <a:off x="1" y="4338967"/>
        <a:ext cx="981216" cy="420521"/>
      </dsp:txXfrm>
    </dsp:sp>
    <dsp:sp modelId="{5F6DC876-0711-964F-ADA4-9529BEA25A02}">
      <dsp:nvSpPr>
        <dsp:cNvPr id="0" name=""/>
        <dsp:cNvSpPr/>
      </dsp:nvSpPr>
      <dsp:spPr>
        <a:xfrm rot="5400000">
          <a:off x="3845043" y="984532"/>
          <a:ext cx="911129" cy="6638783"/>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kumimoji="1" lang="en-US" altLang="ja-JP" sz="2700" i="1" kern="1200" dirty="0" smtClean="0"/>
            <a:t>U.S. English </a:t>
          </a:r>
          <a:r>
            <a:rPr kumimoji="1" lang="en-US" altLang="ja-JP" sz="2700" kern="1200" dirty="0" smtClean="0"/>
            <a:t>proposed to establish English as the official language</a:t>
          </a:r>
          <a:endParaRPr kumimoji="1" lang="ja-JP" altLang="en-US" sz="2700" kern="1200" dirty="0"/>
        </a:p>
      </dsp:txBody>
      <dsp:txXfrm rot="-5400000">
        <a:off x="981216" y="3892837"/>
        <a:ext cx="6594305" cy="822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4ABC-BD2F-7440-93F6-0DE84CEA96C5}">
      <dsp:nvSpPr>
        <dsp:cNvPr id="0" name=""/>
        <dsp:cNvSpPr/>
      </dsp:nvSpPr>
      <dsp:spPr>
        <a:xfrm>
          <a:off x="598255" y="1536"/>
          <a:ext cx="3313053" cy="93843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kumimoji="1" lang="en-US" altLang="ja-JP" sz="2900" kern="1200" dirty="0" smtClean="0"/>
            <a:t>English Only</a:t>
          </a:r>
          <a:endParaRPr kumimoji="1" lang="ja-JP" altLang="en-US" sz="2900" kern="1200" dirty="0"/>
        </a:p>
      </dsp:txBody>
      <dsp:txXfrm>
        <a:off x="625741" y="29022"/>
        <a:ext cx="3258081" cy="883462"/>
      </dsp:txXfrm>
    </dsp:sp>
    <dsp:sp modelId="{E51E89A1-D55D-3F44-9964-DF618B5BD1E8}">
      <dsp:nvSpPr>
        <dsp:cNvPr id="0" name=""/>
        <dsp:cNvSpPr/>
      </dsp:nvSpPr>
      <dsp:spPr>
        <a:xfrm>
          <a:off x="929560" y="939971"/>
          <a:ext cx="331305" cy="1463276"/>
        </a:xfrm>
        <a:custGeom>
          <a:avLst/>
          <a:gdLst/>
          <a:ahLst/>
          <a:cxnLst/>
          <a:rect l="0" t="0" r="0" b="0"/>
          <a:pathLst>
            <a:path>
              <a:moveTo>
                <a:pt x="0" y="0"/>
              </a:moveTo>
              <a:lnTo>
                <a:pt x="0" y="1463276"/>
              </a:lnTo>
              <a:lnTo>
                <a:pt x="331305" y="1463276"/>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577AE0-4199-7642-8C8B-5F49E875F200}">
      <dsp:nvSpPr>
        <dsp:cNvPr id="0" name=""/>
        <dsp:cNvSpPr/>
      </dsp:nvSpPr>
      <dsp:spPr>
        <a:xfrm>
          <a:off x="1260866" y="1287406"/>
          <a:ext cx="2565812" cy="223168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altLang="ja-JP" sz="2200" kern="1200" dirty="0" smtClean="0">
              <a:solidFill>
                <a:schemeClr val="tx1"/>
              </a:solidFill>
              <a:effectLst/>
              <a:latin typeface="+mn-lt"/>
              <a:ea typeface="+mn-ea"/>
              <a:cs typeface="+mn-cs"/>
            </a:rPr>
            <a:t>Increasing numbers of LM residents seen as a threat English and the dominant culture.</a:t>
          </a:r>
          <a:endParaRPr kumimoji="1" lang="ja-JP" altLang="en-US" sz="2200" kern="1200" dirty="0"/>
        </a:p>
      </dsp:txBody>
      <dsp:txXfrm>
        <a:off x="1326230" y="1352770"/>
        <a:ext cx="2435084" cy="2100955"/>
      </dsp:txXfrm>
    </dsp:sp>
    <dsp:sp modelId="{F3C50640-6F7A-4549-8CE6-24A40E9FBC89}">
      <dsp:nvSpPr>
        <dsp:cNvPr id="0" name=""/>
        <dsp:cNvSpPr/>
      </dsp:nvSpPr>
      <dsp:spPr>
        <a:xfrm>
          <a:off x="929560" y="939971"/>
          <a:ext cx="331305" cy="3621422"/>
        </a:xfrm>
        <a:custGeom>
          <a:avLst/>
          <a:gdLst/>
          <a:ahLst/>
          <a:cxnLst/>
          <a:rect l="0" t="0" r="0" b="0"/>
          <a:pathLst>
            <a:path>
              <a:moveTo>
                <a:pt x="0" y="0"/>
              </a:moveTo>
              <a:lnTo>
                <a:pt x="0" y="3621422"/>
              </a:lnTo>
              <a:lnTo>
                <a:pt x="331305" y="362142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2C42C5-1609-B44D-B1D3-F9A60908CCBE}">
      <dsp:nvSpPr>
        <dsp:cNvPr id="0" name=""/>
        <dsp:cNvSpPr/>
      </dsp:nvSpPr>
      <dsp:spPr>
        <a:xfrm>
          <a:off x="1260866" y="3866524"/>
          <a:ext cx="2512491" cy="138973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2328175"/>
              <a:satOff val="19373"/>
              <a:lumOff val="-235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kumimoji="1" lang="en-US" altLang="ja-JP" sz="2200" kern="1200" dirty="0" smtClean="0"/>
            <a:t>The presence of LM students lowers the standards and strains resources.</a:t>
          </a:r>
          <a:endParaRPr kumimoji="1" lang="ja-JP" altLang="en-US" sz="2200" kern="1200" dirty="0"/>
        </a:p>
      </dsp:txBody>
      <dsp:txXfrm>
        <a:off x="1301570" y="3907228"/>
        <a:ext cx="2431083" cy="1308330"/>
      </dsp:txXfrm>
    </dsp:sp>
    <dsp:sp modelId="{F1378933-E4DE-9341-9B33-7D76D9497D91}">
      <dsp:nvSpPr>
        <dsp:cNvPr id="0" name=""/>
        <dsp:cNvSpPr/>
      </dsp:nvSpPr>
      <dsp:spPr>
        <a:xfrm>
          <a:off x="4606177" y="1536"/>
          <a:ext cx="3253766" cy="937642"/>
        </a:xfrm>
        <a:prstGeom prst="roundRect">
          <a:avLst>
            <a:gd name="adj" fmla="val 10000"/>
          </a:avLst>
        </a:prstGeom>
        <a:gradFill rotWithShape="0">
          <a:gsLst>
            <a:gs pos="0">
              <a:schemeClr val="accent3">
                <a:hueOff val="6984524"/>
                <a:satOff val="58120"/>
                <a:lumOff val="-7059"/>
                <a:alphaOff val="0"/>
                <a:shade val="51000"/>
                <a:satMod val="130000"/>
              </a:schemeClr>
            </a:gs>
            <a:gs pos="80000">
              <a:schemeClr val="accent3">
                <a:hueOff val="6984524"/>
                <a:satOff val="58120"/>
                <a:lumOff val="-7059"/>
                <a:alphaOff val="0"/>
                <a:shade val="93000"/>
                <a:satMod val="130000"/>
              </a:schemeClr>
            </a:gs>
            <a:gs pos="100000">
              <a:schemeClr val="accent3">
                <a:hueOff val="6984524"/>
                <a:satOff val="58120"/>
                <a:lumOff val="-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kumimoji="1" lang="en-US" altLang="ja-JP" sz="2900" kern="1200" dirty="0" smtClean="0"/>
            <a:t>Acceptance of “Other” Languages</a:t>
          </a:r>
          <a:endParaRPr kumimoji="1" lang="ja-JP" altLang="en-US" sz="2900" kern="1200" dirty="0"/>
        </a:p>
      </dsp:txBody>
      <dsp:txXfrm>
        <a:off x="4633640" y="28999"/>
        <a:ext cx="3198840" cy="882716"/>
      </dsp:txXfrm>
    </dsp:sp>
    <dsp:sp modelId="{A02500F6-C92C-054C-9416-0ABE5E4C4A27}">
      <dsp:nvSpPr>
        <dsp:cNvPr id="0" name=""/>
        <dsp:cNvSpPr/>
      </dsp:nvSpPr>
      <dsp:spPr>
        <a:xfrm>
          <a:off x="4931554" y="939179"/>
          <a:ext cx="280727" cy="1028330"/>
        </a:xfrm>
        <a:custGeom>
          <a:avLst/>
          <a:gdLst/>
          <a:ahLst/>
          <a:cxnLst/>
          <a:rect l="0" t="0" r="0" b="0"/>
          <a:pathLst>
            <a:path>
              <a:moveTo>
                <a:pt x="0" y="0"/>
              </a:moveTo>
              <a:lnTo>
                <a:pt x="0" y="1028330"/>
              </a:lnTo>
              <a:lnTo>
                <a:pt x="280727" y="102833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7C2EC0-F46E-4E45-82A6-54F6E414307D}">
      <dsp:nvSpPr>
        <dsp:cNvPr id="0" name=""/>
        <dsp:cNvSpPr/>
      </dsp:nvSpPr>
      <dsp:spPr>
        <a:xfrm>
          <a:off x="5212281" y="1258041"/>
          <a:ext cx="2223581" cy="141893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656349"/>
              <a:satOff val="38747"/>
              <a:lumOff val="-470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kumimoji="1" lang="en-US" altLang="ja-JP" sz="2200" kern="1200" dirty="0" smtClean="0"/>
            <a:t>Necessity</a:t>
          </a:r>
          <a:endParaRPr kumimoji="1" lang="ja-JP" altLang="en-US" sz="2200" kern="1200" dirty="0"/>
        </a:p>
      </dsp:txBody>
      <dsp:txXfrm>
        <a:off x="5253840" y="1299600"/>
        <a:ext cx="2140463" cy="1335818"/>
      </dsp:txXfrm>
    </dsp:sp>
    <dsp:sp modelId="{87C14D27-4F34-4441-801F-E3927FE2642A}">
      <dsp:nvSpPr>
        <dsp:cNvPr id="0" name=""/>
        <dsp:cNvSpPr/>
      </dsp:nvSpPr>
      <dsp:spPr>
        <a:xfrm>
          <a:off x="4931554" y="939179"/>
          <a:ext cx="325376" cy="2788725"/>
        </a:xfrm>
        <a:custGeom>
          <a:avLst/>
          <a:gdLst/>
          <a:ahLst/>
          <a:cxnLst/>
          <a:rect l="0" t="0" r="0" b="0"/>
          <a:pathLst>
            <a:path>
              <a:moveTo>
                <a:pt x="0" y="0"/>
              </a:moveTo>
              <a:lnTo>
                <a:pt x="0" y="2788725"/>
              </a:lnTo>
              <a:lnTo>
                <a:pt x="325376" y="278872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FD8633E-3010-FC41-B5CA-CB547D4CE7A7}">
      <dsp:nvSpPr>
        <dsp:cNvPr id="0" name=""/>
        <dsp:cNvSpPr/>
      </dsp:nvSpPr>
      <dsp:spPr>
        <a:xfrm>
          <a:off x="5256931" y="3052985"/>
          <a:ext cx="2275524" cy="13498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6984524"/>
              <a:satOff val="58120"/>
              <a:lumOff val="-70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kumimoji="1" lang="en-US" altLang="ja-JP" sz="2200" kern="1200" dirty="0" smtClean="0"/>
            <a:t>Outcry of parents and communities</a:t>
          </a:r>
          <a:endParaRPr kumimoji="1" lang="ja-JP" altLang="en-US" sz="2200" kern="1200" dirty="0"/>
        </a:p>
      </dsp:txBody>
      <dsp:txXfrm>
        <a:off x="5296466" y="3092520"/>
        <a:ext cx="2196454" cy="1270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3727-44AF-1746-A166-02362D0B395D}">
      <dsp:nvSpPr>
        <dsp:cNvPr id="0" name=""/>
        <dsp:cNvSpPr/>
      </dsp:nvSpPr>
      <dsp:spPr>
        <a:xfrm>
          <a:off x="13331" y="4240"/>
          <a:ext cx="5078737" cy="103219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ja-JP" sz="2400" i="1" kern="1200" dirty="0" smtClean="0">
              <a:effectLst/>
              <a:latin typeface="+mn-lt"/>
              <a:ea typeface="+mn-ea"/>
              <a:cs typeface="+mn-cs"/>
            </a:rPr>
            <a:t>1990 Consent Decree between the League of Latin American Citizens and the Florida Department of Education</a:t>
          </a:r>
          <a:endParaRPr kumimoji="1" lang="ja-JP" altLang="en-US" sz="2400" kern="1200" dirty="0"/>
        </a:p>
      </dsp:txBody>
      <dsp:txXfrm>
        <a:off x="43563" y="34472"/>
        <a:ext cx="5018273" cy="971733"/>
      </dsp:txXfrm>
    </dsp:sp>
    <dsp:sp modelId="{025DBC53-2B75-CC4B-AB65-268CB8DDD081}">
      <dsp:nvSpPr>
        <dsp:cNvPr id="0" name=""/>
        <dsp:cNvSpPr/>
      </dsp:nvSpPr>
      <dsp:spPr>
        <a:xfrm>
          <a:off x="521205" y="1036437"/>
          <a:ext cx="507873" cy="595484"/>
        </a:xfrm>
        <a:custGeom>
          <a:avLst/>
          <a:gdLst/>
          <a:ahLst/>
          <a:cxnLst/>
          <a:rect l="0" t="0" r="0" b="0"/>
          <a:pathLst>
            <a:path>
              <a:moveTo>
                <a:pt x="0" y="0"/>
              </a:moveTo>
              <a:lnTo>
                <a:pt x="0" y="595484"/>
              </a:lnTo>
              <a:lnTo>
                <a:pt x="507873" y="59548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A92385-1202-FA46-BEB5-F9D4B4DDB156}">
      <dsp:nvSpPr>
        <dsp:cNvPr id="0" name=""/>
        <dsp:cNvSpPr/>
      </dsp:nvSpPr>
      <dsp:spPr>
        <a:xfrm>
          <a:off x="1029078" y="1234932"/>
          <a:ext cx="3648468" cy="7939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kumimoji="1" lang="en-US" altLang="ja-JP" sz="2300" kern="1200" dirty="0" smtClean="0"/>
            <a:t>Identification</a:t>
          </a:r>
          <a:endParaRPr kumimoji="1" lang="ja-JP" altLang="en-US" sz="2300" kern="1200" dirty="0"/>
        </a:p>
      </dsp:txBody>
      <dsp:txXfrm>
        <a:off x="1052333" y="1258187"/>
        <a:ext cx="3601958" cy="747469"/>
      </dsp:txXfrm>
    </dsp:sp>
    <dsp:sp modelId="{CC4D966C-BDDC-0E43-AACB-CB1326ED448D}">
      <dsp:nvSpPr>
        <dsp:cNvPr id="0" name=""/>
        <dsp:cNvSpPr/>
      </dsp:nvSpPr>
      <dsp:spPr>
        <a:xfrm>
          <a:off x="521205" y="1036437"/>
          <a:ext cx="507873" cy="1587958"/>
        </a:xfrm>
        <a:custGeom>
          <a:avLst/>
          <a:gdLst/>
          <a:ahLst/>
          <a:cxnLst/>
          <a:rect l="0" t="0" r="0" b="0"/>
          <a:pathLst>
            <a:path>
              <a:moveTo>
                <a:pt x="0" y="0"/>
              </a:moveTo>
              <a:lnTo>
                <a:pt x="0" y="1587958"/>
              </a:lnTo>
              <a:lnTo>
                <a:pt x="507873" y="158795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71E3B1-FA6E-7A42-9BEB-901AE4169F28}">
      <dsp:nvSpPr>
        <dsp:cNvPr id="0" name=""/>
        <dsp:cNvSpPr/>
      </dsp:nvSpPr>
      <dsp:spPr>
        <a:xfrm>
          <a:off x="1029078" y="2227406"/>
          <a:ext cx="3158145" cy="7939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kumimoji="1" lang="en-US" altLang="ja-JP" sz="2300" kern="1200" dirty="0" smtClean="0"/>
            <a:t>Assessment</a:t>
          </a:r>
          <a:endParaRPr kumimoji="1" lang="ja-JP" altLang="en-US" sz="2300" kern="1200" dirty="0"/>
        </a:p>
      </dsp:txBody>
      <dsp:txXfrm>
        <a:off x="1052333" y="2250661"/>
        <a:ext cx="3111635" cy="747469"/>
      </dsp:txXfrm>
    </dsp:sp>
    <dsp:sp modelId="{FB21407F-8E0F-7848-8601-56813DD4D43A}">
      <dsp:nvSpPr>
        <dsp:cNvPr id="0" name=""/>
        <dsp:cNvSpPr/>
      </dsp:nvSpPr>
      <dsp:spPr>
        <a:xfrm>
          <a:off x="521205" y="1036437"/>
          <a:ext cx="507873" cy="2742166"/>
        </a:xfrm>
        <a:custGeom>
          <a:avLst/>
          <a:gdLst/>
          <a:ahLst/>
          <a:cxnLst/>
          <a:rect l="0" t="0" r="0" b="0"/>
          <a:pathLst>
            <a:path>
              <a:moveTo>
                <a:pt x="0" y="0"/>
              </a:moveTo>
              <a:lnTo>
                <a:pt x="0" y="2742166"/>
              </a:lnTo>
              <a:lnTo>
                <a:pt x="507873" y="274216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D1CDF6-E479-A740-BAD7-21B707F0700D}">
      <dsp:nvSpPr>
        <dsp:cNvPr id="0" name=""/>
        <dsp:cNvSpPr/>
      </dsp:nvSpPr>
      <dsp:spPr>
        <a:xfrm>
          <a:off x="1029078" y="3219880"/>
          <a:ext cx="2709921" cy="11174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t" anchorCtr="0">
          <a:noAutofit/>
        </a:bodyPr>
        <a:lstStyle/>
        <a:p>
          <a:pPr lvl="0" algn="l" defTabSz="1022350">
            <a:lnSpc>
              <a:spcPct val="90000"/>
            </a:lnSpc>
            <a:spcBef>
              <a:spcPct val="0"/>
            </a:spcBef>
            <a:spcAft>
              <a:spcPct val="35000"/>
            </a:spcAft>
          </a:pPr>
          <a:r>
            <a:rPr kumimoji="1" lang="en-US" altLang="ja-JP" sz="2300" kern="1200" dirty="0" smtClean="0"/>
            <a:t>     Equal Access</a:t>
          </a:r>
          <a:endParaRPr kumimoji="1" lang="ja-JP" altLang="en-US" sz="2300" kern="1200" dirty="0"/>
        </a:p>
        <a:p>
          <a:pPr marL="171450" lvl="1" indent="-171450" algn="l" defTabSz="800100">
            <a:lnSpc>
              <a:spcPct val="90000"/>
            </a:lnSpc>
            <a:spcBef>
              <a:spcPct val="0"/>
            </a:spcBef>
            <a:spcAft>
              <a:spcPct val="15000"/>
            </a:spcAft>
            <a:buChar char="••"/>
          </a:pPr>
          <a:r>
            <a:rPr kumimoji="1" lang="en-US" altLang="ja-JP" sz="1800" kern="1200" dirty="0" smtClean="0"/>
            <a:t>Established bilingual immersion programs</a:t>
          </a:r>
          <a:endParaRPr kumimoji="1" lang="ja-JP" altLang="en-US" sz="1800" kern="1200" dirty="0"/>
        </a:p>
      </dsp:txBody>
      <dsp:txXfrm>
        <a:off x="1061807" y="3252609"/>
        <a:ext cx="2644463" cy="1051988"/>
      </dsp:txXfrm>
    </dsp:sp>
    <dsp:sp modelId="{E734D052-133D-694D-9133-DDBDE5ADB256}">
      <dsp:nvSpPr>
        <dsp:cNvPr id="0" name=""/>
        <dsp:cNvSpPr/>
      </dsp:nvSpPr>
      <dsp:spPr>
        <a:xfrm>
          <a:off x="521205" y="1036437"/>
          <a:ext cx="507873" cy="3863480"/>
        </a:xfrm>
        <a:custGeom>
          <a:avLst/>
          <a:gdLst/>
          <a:ahLst/>
          <a:cxnLst/>
          <a:rect l="0" t="0" r="0" b="0"/>
          <a:pathLst>
            <a:path>
              <a:moveTo>
                <a:pt x="0" y="0"/>
              </a:moveTo>
              <a:lnTo>
                <a:pt x="0" y="3863480"/>
              </a:lnTo>
              <a:lnTo>
                <a:pt x="507873" y="386348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026BEE-CD1F-0149-9A12-301A58D4C59D}">
      <dsp:nvSpPr>
        <dsp:cNvPr id="0" name=""/>
        <dsp:cNvSpPr/>
      </dsp:nvSpPr>
      <dsp:spPr>
        <a:xfrm>
          <a:off x="1029078" y="4535822"/>
          <a:ext cx="2154949" cy="7281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kumimoji="1" lang="en-US" altLang="ja-JP" sz="2300" kern="1200" dirty="0" smtClean="0"/>
            <a:t>Teacher Training</a:t>
          </a:r>
          <a:endParaRPr kumimoji="1" lang="ja-JP" altLang="en-US" sz="2300" kern="1200" dirty="0"/>
        </a:p>
      </dsp:txBody>
      <dsp:txXfrm>
        <a:off x="1050406" y="4557150"/>
        <a:ext cx="2112293" cy="685534"/>
      </dsp:txXfrm>
    </dsp:sp>
    <dsp:sp modelId="{AE60B5A1-7343-564C-AD0B-7C3F52784618}">
      <dsp:nvSpPr>
        <dsp:cNvPr id="0" name=""/>
        <dsp:cNvSpPr/>
      </dsp:nvSpPr>
      <dsp:spPr>
        <a:xfrm>
          <a:off x="521205" y="1036437"/>
          <a:ext cx="507873" cy="4740696"/>
        </a:xfrm>
        <a:custGeom>
          <a:avLst/>
          <a:gdLst/>
          <a:ahLst/>
          <a:cxnLst/>
          <a:rect l="0" t="0" r="0" b="0"/>
          <a:pathLst>
            <a:path>
              <a:moveTo>
                <a:pt x="0" y="0"/>
              </a:moveTo>
              <a:lnTo>
                <a:pt x="0" y="4740696"/>
              </a:lnTo>
              <a:lnTo>
                <a:pt x="507873" y="47406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4D8818-39FB-154C-9F33-45442B3879B2}">
      <dsp:nvSpPr>
        <dsp:cNvPr id="0" name=""/>
        <dsp:cNvSpPr/>
      </dsp:nvSpPr>
      <dsp:spPr>
        <a:xfrm>
          <a:off x="1029078" y="5462507"/>
          <a:ext cx="1634200" cy="6292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kumimoji="1" lang="en-US" altLang="ja-JP" sz="2300" kern="1200" dirty="0" smtClean="0"/>
            <a:t>Monitoring</a:t>
          </a:r>
          <a:endParaRPr kumimoji="1" lang="ja-JP" altLang="en-US" sz="2300" kern="1200" dirty="0"/>
        </a:p>
      </dsp:txBody>
      <dsp:txXfrm>
        <a:off x="1047508" y="5480937"/>
        <a:ext cx="1597340" cy="592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31623-98AD-6142-94B4-8CDA6722284B}">
      <dsp:nvSpPr>
        <dsp:cNvPr id="0" name=""/>
        <dsp:cNvSpPr/>
      </dsp:nvSpPr>
      <dsp:spPr>
        <a:xfrm rot="5400000">
          <a:off x="5290899" y="-1966704"/>
          <a:ext cx="1335881" cy="560832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en-US" altLang="ja-JP" sz="2100" kern="1200" dirty="0" smtClean="0"/>
            <a:t>Many districts are exempted due to budget constraints and population size</a:t>
          </a:r>
          <a:endParaRPr kumimoji="1" lang="ja-JP" altLang="en-US" sz="2100" kern="1200" dirty="0"/>
        </a:p>
        <a:p>
          <a:pPr marL="228600" lvl="1" indent="-228600" algn="l" defTabSz="933450">
            <a:lnSpc>
              <a:spcPct val="90000"/>
            </a:lnSpc>
            <a:spcBef>
              <a:spcPct val="0"/>
            </a:spcBef>
            <a:spcAft>
              <a:spcPct val="15000"/>
            </a:spcAft>
            <a:buChar char="••"/>
          </a:pPr>
          <a:r>
            <a:rPr kumimoji="1" lang="en-US" altLang="ja-JP" sz="2100" kern="1200" dirty="0" smtClean="0"/>
            <a:t>NCLB has lead to homogenized instruction</a:t>
          </a:r>
          <a:endParaRPr kumimoji="1" lang="ja-JP" altLang="en-US" sz="2100" kern="1200" dirty="0"/>
        </a:p>
      </dsp:txBody>
      <dsp:txXfrm rot="-5400000">
        <a:off x="3154680" y="234727"/>
        <a:ext cx="5543108" cy="1205457"/>
      </dsp:txXfrm>
    </dsp:sp>
    <dsp:sp modelId="{4C5FDC40-5651-0D4B-B570-BA6DD7D848DD}">
      <dsp:nvSpPr>
        <dsp:cNvPr id="0" name=""/>
        <dsp:cNvSpPr/>
      </dsp:nvSpPr>
      <dsp:spPr>
        <a:xfrm>
          <a:off x="0" y="2530"/>
          <a:ext cx="3154680" cy="16698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kumimoji="1" lang="en-US" altLang="ja-JP" sz="3300" kern="1200" dirty="0" smtClean="0"/>
            <a:t>Despite Explicit Policies</a:t>
          </a:r>
          <a:endParaRPr kumimoji="1" lang="ja-JP" altLang="en-US" sz="3300" kern="1200" dirty="0"/>
        </a:p>
      </dsp:txBody>
      <dsp:txXfrm>
        <a:off x="81515" y="84045"/>
        <a:ext cx="2991650" cy="1506821"/>
      </dsp:txXfrm>
    </dsp:sp>
    <dsp:sp modelId="{C0EFA126-B518-A042-856A-E0F6E7E031D2}">
      <dsp:nvSpPr>
        <dsp:cNvPr id="0" name=""/>
        <dsp:cNvSpPr/>
      </dsp:nvSpPr>
      <dsp:spPr>
        <a:xfrm rot="5400000">
          <a:off x="5290899" y="-213360"/>
          <a:ext cx="1335881" cy="560832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en-US" altLang="ja-JP" sz="2100" kern="1200" dirty="0" smtClean="0"/>
            <a:t>Inaccurate monitoring</a:t>
          </a:r>
          <a:endParaRPr kumimoji="1" lang="ja-JP" altLang="en-US" sz="2100" kern="1200" dirty="0"/>
        </a:p>
        <a:p>
          <a:pPr marL="228600" lvl="1" indent="-228600" algn="l" defTabSz="933450">
            <a:lnSpc>
              <a:spcPct val="90000"/>
            </a:lnSpc>
            <a:spcBef>
              <a:spcPct val="0"/>
            </a:spcBef>
            <a:spcAft>
              <a:spcPct val="15000"/>
            </a:spcAft>
            <a:buChar char="••"/>
          </a:pPr>
          <a:r>
            <a:rPr kumimoji="1" lang="en-US" altLang="ja-JP" sz="2100" kern="1200" dirty="0" smtClean="0"/>
            <a:t>Inadequate access to programs</a:t>
          </a:r>
          <a:endParaRPr kumimoji="1" lang="ja-JP" altLang="en-US" sz="2100" kern="1200" dirty="0"/>
        </a:p>
        <a:p>
          <a:pPr marL="228600" lvl="1" indent="-228600" algn="l" defTabSz="933450">
            <a:lnSpc>
              <a:spcPct val="90000"/>
            </a:lnSpc>
            <a:spcBef>
              <a:spcPct val="0"/>
            </a:spcBef>
            <a:spcAft>
              <a:spcPct val="15000"/>
            </a:spcAft>
            <a:buChar char="••"/>
          </a:pPr>
          <a:r>
            <a:rPr kumimoji="1" lang="en-US" altLang="ja-JP" sz="2100" kern="1200" dirty="0" smtClean="0"/>
            <a:t>Inadequate teacher training</a:t>
          </a:r>
          <a:endParaRPr kumimoji="1" lang="ja-JP" altLang="en-US" sz="2100" kern="1200" dirty="0"/>
        </a:p>
      </dsp:txBody>
      <dsp:txXfrm rot="-5400000">
        <a:off x="3154680" y="1988071"/>
        <a:ext cx="5543108" cy="1205457"/>
      </dsp:txXfrm>
    </dsp:sp>
    <dsp:sp modelId="{94CF2A16-470C-1C4C-95FD-E8E7ABE7F74E}">
      <dsp:nvSpPr>
        <dsp:cNvPr id="0" name=""/>
        <dsp:cNvSpPr/>
      </dsp:nvSpPr>
      <dsp:spPr>
        <a:xfrm>
          <a:off x="0" y="1755874"/>
          <a:ext cx="3154680" cy="16698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kumimoji="1" lang="en-US" altLang="ja-JP" sz="3300" kern="1200" dirty="0" smtClean="0"/>
            <a:t>Despite Regulations and Monitoring</a:t>
          </a:r>
          <a:endParaRPr kumimoji="1" lang="ja-JP" altLang="en-US" sz="3300" kern="1200" dirty="0"/>
        </a:p>
      </dsp:txBody>
      <dsp:txXfrm>
        <a:off x="81515" y="1837389"/>
        <a:ext cx="2991650" cy="1506821"/>
      </dsp:txXfrm>
    </dsp:sp>
    <dsp:sp modelId="{B76DCA54-851A-1143-B0B5-8A0BB001623F}">
      <dsp:nvSpPr>
        <dsp:cNvPr id="0" name=""/>
        <dsp:cNvSpPr/>
      </dsp:nvSpPr>
      <dsp:spPr>
        <a:xfrm rot="5400000">
          <a:off x="5196098" y="1539984"/>
          <a:ext cx="1525482" cy="560832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en-US" altLang="ja-JP" sz="2100" kern="1200" dirty="0" smtClean="0"/>
            <a:t>Misconceptions still exist</a:t>
          </a:r>
          <a:endParaRPr kumimoji="1" lang="ja-JP" altLang="en-US" sz="2100" kern="1200" dirty="0"/>
        </a:p>
        <a:p>
          <a:pPr marL="228600" lvl="1" indent="-228600" algn="l" defTabSz="933450">
            <a:lnSpc>
              <a:spcPct val="90000"/>
            </a:lnSpc>
            <a:spcBef>
              <a:spcPct val="0"/>
            </a:spcBef>
            <a:spcAft>
              <a:spcPct val="15000"/>
            </a:spcAft>
            <a:buChar char="••"/>
          </a:pPr>
          <a:r>
            <a:rPr kumimoji="1" lang="en-US" altLang="ja-JP" sz="2100" kern="1200" dirty="0" smtClean="0"/>
            <a:t>Less value is still given to languages other than English</a:t>
          </a:r>
          <a:endParaRPr kumimoji="1" lang="ja-JP" altLang="en-US" sz="2100" kern="1200" dirty="0"/>
        </a:p>
        <a:p>
          <a:pPr marL="228600" lvl="1" indent="-228600" algn="l" defTabSz="933450">
            <a:lnSpc>
              <a:spcPct val="90000"/>
            </a:lnSpc>
            <a:spcBef>
              <a:spcPct val="0"/>
            </a:spcBef>
            <a:spcAft>
              <a:spcPct val="15000"/>
            </a:spcAft>
            <a:buChar char="••"/>
          </a:pPr>
          <a:r>
            <a:rPr kumimoji="1" lang="en-US" altLang="ja-JP" sz="2100" kern="1200" dirty="0" smtClean="0"/>
            <a:t>Low number of bilingual programs</a:t>
          </a:r>
          <a:endParaRPr kumimoji="1" lang="ja-JP" altLang="en-US" sz="2100" kern="1200" dirty="0"/>
        </a:p>
      </dsp:txBody>
      <dsp:txXfrm rot="-5400000">
        <a:off x="3154679" y="3655871"/>
        <a:ext cx="5533852" cy="1376546"/>
      </dsp:txXfrm>
    </dsp:sp>
    <dsp:sp modelId="{29286FC6-6D5A-3443-AE04-5AB3C0AAD5CF}">
      <dsp:nvSpPr>
        <dsp:cNvPr id="0" name=""/>
        <dsp:cNvSpPr/>
      </dsp:nvSpPr>
      <dsp:spPr>
        <a:xfrm>
          <a:off x="0" y="3509218"/>
          <a:ext cx="3154680" cy="166985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kumimoji="1" lang="en-US" altLang="ja-JP" sz="3300" kern="1200" dirty="0" smtClean="0"/>
            <a:t>Despite Research</a:t>
          </a:r>
          <a:endParaRPr kumimoji="1" lang="ja-JP" altLang="en-US" sz="3300" kern="1200" dirty="0"/>
        </a:p>
      </dsp:txBody>
      <dsp:txXfrm>
        <a:off x="81515" y="3590733"/>
        <a:ext cx="2991650" cy="1506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38F03-0824-BD45-A16C-6933638D09D8}">
      <dsp:nvSpPr>
        <dsp:cNvPr id="0" name=""/>
        <dsp:cNvSpPr/>
      </dsp:nvSpPr>
      <dsp:spPr>
        <a:xfrm>
          <a:off x="457200" y="2272574"/>
          <a:ext cx="7772399" cy="31981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altLang="ja-JP" sz="2400" kern="1200" dirty="0" smtClean="0"/>
        </a:p>
        <a:p>
          <a:pPr lvl="0" algn="ctr" defTabSz="1066800">
            <a:lnSpc>
              <a:spcPct val="90000"/>
            </a:lnSpc>
            <a:spcBef>
              <a:spcPct val="0"/>
            </a:spcBef>
            <a:spcAft>
              <a:spcPct val="35000"/>
            </a:spcAft>
          </a:pPr>
          <a:r>
            <a:rPr lang="en-US" altLang="ja-JP" sz="2400" kern="1200" dirty="0" smtClean="0"/>
            <a:t>DISTRICTS SHALL PRESENT A STATE RECOGNIZED BILITERACY AWARD TO EACH GRADUATING HIGH SCHOOL STUDENT WHO DEMONSTRATES PROFICIENCY IN SPEAKING, READING, AND WRITING IN ONE OR MORE LANGUAGES IN ADDITION TO ENGLISH.  </a:t>
          </a:r>
          <a:r>
            <a:rPr lang="en-US" altLang="ja-JP" sz="2300" kern="1200" dirty="0" smtClean="0"/>
            <a:t/>
          </a:r>
          <a:br>
            <a:rPr lang="en-US" altLang="ja-JP" sz="2300" kern="1200" dirty="0" smtClean="0"/>
          </a:br>
          <a:endParaRPr kumimoji="1" lang="ja-JP" altLang="en-US" sz="2300" kern="1200" dirty="0"/>
        </a:p>
      </dsp:txBody>
      <dsp:txXfrm>
        <a:off x="1595441" y="2740938"/>
        <a:ext cx="5495917" cy="2261461"/>
      </dsp:txXfrm>
    </dsp:sp>
    <dsp:sp modelId="{7B854F31-474D-CE4C-88C3-0BBB8E88398D}">
      <dsp:nvSpPr>
        <dsp:cNvPr id="0" name=""/>
        <dsp:cNvSpPr/>
      </dsp:nvSpPr>
      <dsp:spPr>
        <a:xfrm rot="13433484">
          <a:off x="1151507" y="1353642"/>
          <a:ext cx="1843809" cy="668449"/>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3244CD2-6CBB-9048-BB22-109E6A5F6276}">
      <dsp:nvSpPr>
        <dsp:cNvPr id="0" name=""/>
        <dsp:cNvSpPr/>
      </dsp:nvSpPr>
      <dsp:spPr>
        <a:xfrm>
          <a:off x="294954" y="157450"/>
          <a:ext cx="2228164" cy="178253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ja-JP" sz="2200" kern="1200" dirty="0" smtClean="0"/>
            <a:t>RECOGNISE AND ENCOURAGE CULTURAL LITERACY</a:t>
          </a:r>
          <a:endParaRPr kumimoji="1" lang="ja-JP" altLang="en-US" sz="2200" kern="1200" dirty="0"/>
        </a:p>
      </dsp:txBody>
      <dsp:txXfrm>
        <a:off x="347163" y="209659"/>
        <a:ext cx="2123746" cy="1678113"/>
      </dsp:txXfrm>
    </dsp:sp>
    <dsp:sp modelId="{6EA3D253-6621-604F-8A0C-3632F0669E03}">
      <dsp:nvSpPr>
        <dsp:cNvPr id="0" name=""/>
        <dsp:cNvSpPr/>
      </dsp:nvSpPr>
      <dsp:spPr>
        <a:xfrm rot="16200000">
          <a:off x="3590105" y="1097370"/>
          <a:ext cx="1506588" cy="668449"/>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F963F66-0953-F048-9E41-8CE8C27035A4}">
      <dsp:nvSpPr>
        <dsp:cNvPr id="0" name=""/>
        <dsp:cNvSpPr/>
      </dsp:nvSpPr>
      <dsp:spPr>
        <a:xfrm>
          <a:off x="3229317" y="-212964"/>
          <a:ext cx="2228164" cy="178253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ja-JP" sz="2200" kern="1200" dirty="0" smtClean="0"/>
            <a:t>RECOGNISE AND ENCOURAGE LINGUISTIC PROFICIENCY</a:t>
          </a:r>
          <a:endParaRPr kumimoji="1" lang="ja-JP" altLang="en-US" sz="2200" kern="1200" dirty="0"/>
        </a:p>
      </dsp:txBody>
      <dsp:txXfrm>
        <a:off x="3281526" y="-160755"/>
        <a:ext cx="2123746" cy="1678113"/>
      </dsp:txXfrm>
    </dsp:sp>
    <dsp:sp modelId="{B80688B6-FE87-F342-924C-062DC0E361FD}">
      <dsp:nvSpPr>
        <dsp:cNvPr id="0" name=""/>
        <dsp:cNvSpPr/>
      </dsp:nvSpPr>
      <dsp:spPr>
        <a:xfrm rot="18932244">
          <a:off x="5651013" y="1312234"/>
          <a:ext cx="1919469" cy="668449"/>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98CB0F-D9C6-6B4C-BAC7-B90A1248A9CF}">
      <dsp:nvSpPr>
        <dsp:cNvPr id="0" name=""/>
        <dsp:cNvSpPr/>
      </dsp:nvSpPr>
      <dsp:spPr>
        <a:xfrm>
          <a:off x="6181636" y="82953"/>
          <a:ext cx="2228164" cy="178253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altLang="ja-JP" sz="2200" kern="1200" dirty="0" smtClean="0"/>
            <a:t>PROMOTE AN AWARENESS THAT ALL NATIVE LANGUAGES HAVE VALUE</a:t>
          </a:r>
          <a:endParaRPr kumimoji="1" lang="ja-JP" altLang="en-US" sz="2200" kern="1200" dirty="0"/>
        </a:p>
      </dsp:txBody>
      <dsp:txXfrm>
        <a:off x="6233845" y="135162"/>
        <a:ext cx="2123746" cy="16781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2/23/12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304573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ja-JP" sz="1200" kern="1200" dirty="0" smtClean="0">
                <a:solidFill>
                  <a:schemeClr val="tx1"/>
                </a:solidFill>
                <a:effectLst/>
                <a:latin typeface="+mn-lt"/>
                <a:ea typeface="+mn-ea"/>
                <a:cs typeface="+mn-cs"/>
              </a:rPr>
              <a:t>Let’s </a:t>
            </a:r>
            <a:r>
              <a:rPr lang="en-US" altLang="ja-JP" sz="1200" kern="1200" baseline="0" dirty="0" smtClean="0">
                <a:solidFill>
                  <a:schemeClr val="tx1"/>
                </a:solidFill>
                <a:effectLst/>
                <a:latin typeface="+mn-lt"/>
                <a:ea typeface="+mn-ea"/>
                <a:cs typeface="+mn-cs"/>
              </a:rPr>
              <a:t>look at Florida’s Policy on ESL/Bilingual Education today which </a:t>
            </a:r>
            <a:r>
              <a:rPr lang="en-US" altLang="ja-JP" sz="1200" kern="1200" dirty="0" smtClean="0">
                <a:solidFill>
                  <a:schemeClr val="tx1"/>
                </a:solidFill>
                <a:effectLst/>
                <a:latin typeface="+mn-lt"/>
                <a:ea typeface="+mn-ea"/>
                <a:cs typeface="+mn-cs"/>
              </a:rPr>
              <a:t>is governed by the </a:t>
            </a:r>
            <a:r>
              <a:rPr lang="en-US" altLang="ja-JP" sz="1200" i="1" kern="1200" dirty="0" smtClean="0">
                <a:solidFill>
                  <a:schemeClr val="tx1"/>
                </a:solidFill>
                <a:effectLst/>
                <a:latin typeface="+mn-lt"/>
                <a:ea typeface="+mn-ea"/>
                <a:cs typeface="+mn-cs"/>
              </a:rPr>
              <a:t>1990 Consent Decree between the League of Latin American Citizens and the Florida Department of Education</a:t>
            </a:r>
            <a:r>
              <a:rPr lang="en-US" altLang="ja-JP" sz="1200" kern="1200" dirty="0" smtClean="0">
                <a:solidFill>
                  <a:schemeClr val="tx1"/>
                </a:solidFill>
                <a:effectLst/>
                <a:latin typeface="+mn-lt"/>
                <a:ea typeface="+mn-ea"/>
                <a:cs typeface="+mn-cs"/>
              </a:rPr>
              <a:t>.</a:t>
            </a:r>
            <a:r>
              <a:rPr lang="en-US" altLang="ja-JP" sz="800" i="1" kern="1200" dirty="0" smtClean="0">
                <a:solidFill>
                  <a:schemeClr val="tx1"/>
                </a:solidFill>
                <a:effectLst/>
                <a:latin typeface="+mn-lt"/>
                <a:ea typeface="+mn-ea"/>
                <a:cs typeface="+mn-cs"/>
              </a:rPr>
              <a:t> </a:t>
            </a:r>
            <a:r>
              <a:rPr lang="en-US" altLang="ja-JP" sz="800" i="1" kern="1200" baseline="0" dirty="0" smtClean="0">
                <a:solidFill>
                  <a:schemeClr val="tx1"/>
                </a:solidFill>
                <a:effectLst/>
                <a:latin typeface="+mn-lt"/>
                <a:ea typeface="+mn-ea"/>
                <a:cs typeface="+mn-cs"/>
              </a:rPr>
              <a:t> </a:t>
            </a:r>
            <a:r>
              <a:rPr lang="en-US" altLang="ja-JP" sz="800" b="1" i="1" kern="1200" baseline="0" dirty="0" smtClean="0">
                <a:solidFill>
                  <a:schemeClr val="tx1"/>
                </a:solidFill>
                <a:effectLst/>
                <a:latin typeface="+mn-lt"/>
                <a:ea typeface="+mn-ea"/>
                <a:cs typeface="+mn-cs"/>
              </a:rPr>
              <a:t>It </a:t>
            </a:r>
            <a:r>
              <a:rPr lang="en-US" altLang="ja-JP" sz="800" b="1" kern="1200" dirty="0" smtClean="0">
                <a:solidFill>
                  <a:schemeClr val="tx1"/>
                </a:solidFill>
                <a:effectLst/>
                <a:latin typeface="+mn-lt"/>
                <a:ea typeface="+mn-ea"/>
                <a:cs typeface="+mn-cs"/>
              </a:rPr>
              <a:t>is essentially</a:t>
            </a:r>
            <a:r>
              <a:rPr lang="en-US" altLang="ja-JP" sz="800" b="1" kern="1200" baseline="0" dirty="0" smtClean="0">
                <a:solidFill>
                  <a:schemeClr val="tx1"/>
                </a:solidFill>
                <a:effectLst/>
                <a:latin typeface="+mn-lt"/>
                <a:ea typeface="+mn-ea"/>
                <a:cs typeface="+mn-cs"/>
              </a:rPr>
              <a:t> </a:t>
            </a:r>
            <a:r>
              <a:rPr lang="en-US" altLang="ja-JP" sz="800" b="1" kern="1200" dirty="0" smtClean="0">
                <a:solidFill>
                  <a:schemeClr val="tx1"/>
                </a:solidFill>
                <a:effectLst/>
                <a:latin typeface="+mn-lt"/>
                <a:ea typeface="+mn-ea"/>
                <a:cs typeface="+mn-cs"/>
              </a:rPr>
              <a:t>Florida’s framework for compliance with Federal and State laws regarding the education of ELLs.</a:t>
            </a:r>
            <a:endParaRPr lang="en-US" altLang="ja-JP" sz="2400" b="1"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Identifies ELL students and assesses their level of English</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Guarantees equal access to instruction and special programs according to an ELL’s level of English, and officially established Bilingual</a:t>
            </a:r>
            <a:r>
              <a:rPr lang="en-US" altLang="ja-JP" sz="800" kern="1200" baseline="0" dirty="0" smtClean="0">
                <a:solidFill>
                  <a:schemeClr val="tx1"/>
                </a:solidFill>
                <a:effectLst/>
                <a:latin typeface="+mn-lt"/>
                <a:ea typeface="+mn-ea"/>
                <a:cs typeface="+mn-cs"/>
              </a:rPr>
              <a:t> Immersion programs as a way to meet such standards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Provides for teacher training</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Ensures the monitoring of student achievement as well retention, graduation, and dropout rates among ELL’s and looks for gaps between that population and the non ELL</a:t>
            </a:r>
            <a:r>
              <a:rPr lang="en-US" altLang="ja-JP" sz="800" kern="1200" baseline="0" dirty="0" smtClean="0">
                <a:solidFill>
                  <a:schemeClr val="tx1"/>
                </a:solidFill>
                <a:effectLst/>
                <a:latin typeface="+mn-lt"/>
                <a:ea typeface="+mn-ea"/>
                <a:cs typeface="+mn-cs"/>
              </a:rPr>
              <a:t> population.</a:t>
            </a:r>
            <a:endParaRPr lang="en-US" altLang="ja-JP" sz="1200" kern="1200" dirty="0" smtClean="0">
              <a:solidFill>
                <a:schemeClr val="tx1"/>
              </a:solidFill>
              <a:effectLst/>
              <a:latin typeface="+mn-lt"/>
              <a:ea typeface="+mn-ea"/>
              <a:cs typeface="+mn-cs"/>
            </a:endParaRPr>
          </a:p>
          <a:p>
            <a:pPr lvl="0"/>
            <a:endParaRPr lang="en-US" altLang="ja-JP" sz="1200" kern="1200" dirty="0" smtClean="0">
              <a:solidFill>
                <a:schemeClr val="tx1"/>
              </a:solidFill>
              <a:effectLst/>
              <a:latin typeface="+mn-lt"/>
              <a:ea typeface="+mn-ea"/>
              <a:cs typeface="+mn-cs"/>
            </a:endParaRPr>
          </a:p>
          <a:p>
            <a:pPr lvl="0"/>
            <a:r>
              <a:rPr lang="en-US" altLang="ja-JP" sz="1200" kern="1200" dirty="0" smtClean="0">
                <a:solidFill>
                  <a:schemeClr val="tx1"/>
                </a:solidFill>
                <a:effectLst/>
                <a:latin typeface="+mn-lt"/>
                <a:ea typeface="+mn-ea"/>
                <a:cs typeface="+mn-cs"/>
              </a:rPr>
              <a:t>Yet despite such policies, the reality still remains…..</a:t>
            </a:r>
          </a:p>
          <a:p>
            <a:pPr lvl="0"/>
            <a:endParaRPr lang="en-US" altLang="ja-JP" sz="1200" kern="1200" dirty="0" smtClean="0">
              <a:solidFill>
                <a:schemeClr val="tx1"/>
              </a:solidFill>
              <a:effectLst/>
              <a:latin typeface="+mn-lt"/>
              <a:ea typeface="+mn-ea"/>
              <a:cs typeface="+mn-cs"/>
            </a:endParaRPr>
          </a:p>
          <a:p>
            <a:pPr lvl="0"/>
            <a:r>
              <a:rPr lang="en-US" altLang="ja-JP" sz="1200" kern="1200" dirty="0" smtClean="0">
                <a:solidFill>
                  <a:schemeClr val="tx1"/>
                </a:solidFill>
                <a:effectLst/>
                <a:latin typeface="+mn-lt"/>
                <a:ea typeface="+mn-ea"/>
                <a:cs typeface="+mn-cs"/>
              </a:rPr>
              <a:t>This leads to the next slide:   </a:t>
            </a:r>
          </a:p>
          <a:p>
            <a:pPr lvl="0"/>
            <a:endParaRPr lang="en-US" altLang="ja-JP" sz="1200" kern="1200" dirty="0" smtClean="0">
              <a:solidFill>
                <a:schemeClr val="tx1"/>
              </a:solidFill>
              <a:effectLst/>
              <a:latin typeface="+mn-lt"/>
              <a:ea typeface="+mn-ea"/>
              <a:cs typeface="+mn-cs"/>
            </a:endParaRPr>
          </a:p>
          <a:p>
            <a:pPr lvl="0"/>
            <a:endParaRPr lang="en-US" altLang="ja-JP"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313735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b="1" kern="1200" dirty="0" smtClean="0">
                <a:solidFill>
                  <a:schemeClr val="tx1"/>
                </a:solidFill>
                <a:effectLst/>
                <a:latin typeface="+mn-lt"/>
                <a:ea typeface="+mn-ea"/>
                <a:cs typeface="+mn-cs"/>
              </a:rPr>
              <a:t>Overall, it boils down to</a:t>
            </a:r>
            <a:r>
              <a:rPr lang="en-US" altLang="ja-JP" sz="1200" b="1" kern="1200" baseline="0" dirty="0" smtClean="0">
                <a:solidFill>
                  <a:schemeClr val="tx1"/>
                </a:solidFill>
                <a:effectLst/>
                <a:latin typeface="+mn-lt"/>
                <a:ea typeface="+mn-ea"/>
                <a:cs typeface="+mn-cs"/>
              </a:rPr>
              <a:t> status.  Languages other than English have very low priority in our society.  I propose to change that with my policy……</a:t>
            </a:r>
            <a:endParaRPr lang="en-US" altLang="ja-JP" sz="1200" b="1" kern="1200" dirty="0" smtClean="0">
              <a:solidFill>
                <a:schemeClr val="tx1"/>
              </a:solidFill>
              <a:effectLst/>
              <a:latin typeface="+mn-lt"/>
              <a:ea typeface="+mn-ea"/>
              <a:cs typeface="+mn-cs"/>
            </a:endParaRPr>
          </a:p>
          <a:p>
            <a:endParaRPr lang="en-US" altLang="ja-JP" sz="1200" kern="1200" dirty="0" smtClean="0">
              <a:solidFill>
                <a:schemeClr val="tx1"/>
              </a:solidFill>
              <a:effectLst/>
              <a:latin typeface="+mn-lt"/>
              <a:ea typeface="+mn-ea"/>
              <a:cs typeface="+mn-cs"/>
            </a:endParaRPr>
          </a:p>
          <a:p>
            <a:r>
              <a:rPr lang="en-US" altLang="ja-JP" sz="1200" kern="1200" dirty="0" smtClean="0">
                <a:solidFill>
                  <a:schemeClr val="tx1"/>
                </a:solidFill>
                <a:effectLst/>
                <a:latin typeface="+mn-lt"/>
                <a:ea typeface="+mn-ea"/>
                <a:cs typeface="+mn-cs"/>
              </a:rPr>
              <a:t>-------</a:t>
            </a:r>
          </a:p>
          <a:p>
            <a:r>
              <a:rPr lang="en-US" altLang="ja-JP" sz="1200" kern="1200" dirty="0" smtClean="0">
                <a:solidFill>
                  <a:schemeClr val="tx1"/>
                </a:solidFill>
                <a:effectLst/>
                <a:latin typeface="+mn-lt"/>
                <a:ea typeface="+mn-ea"/>
                <a:cs typeface="+mn-cs"/>
              </a:rPr>
              <a:t>Recent English-only legislative efforts and responses to current federal policies, such as </a:t>
            </a:r>
            <a:r>
              <a:rPr lang="en-US" altLang="ja-JP" sz="1200" i="1" kern="1200" dirty="0" smtClean="0">
                <a:solidFill>
                  <a:schemeClr val="tx1"/>
                </a:solidFill>
                <a:effectLst/>
                <a:latin typeface="+mn-lt"/>
                <a:ea typeface="+mn-ea"/>
                <a:cs typeface="+mn-cs"/>
              </a:rPr>
              <a:t>No Child Left Behind </a:t>
            </a:r>
            <a:r>
              <a:rPr lang="en-US" altLang="ja-JP" sz="1200" kern="1200" dirty="0" smtClean="0">
                <a:solidFill>
                  <a:schemeClr val="tx1"/>
                </a:solidFill>
                <a:effectLst/>
                <a:latin typeface="+mn-lt"/>
                <a:ea typeface="+mn-ea"/>
                <a:cs typeface="+mn-cs"/>
              </a:rPr>
              <a:t>(Harper, 2007), demonstrate pervasive misconceptions about the nature of quality bilingual education and its place in the field of TESOL. Not only do these policies neglect to take recent findings about second language acquisition into consideration, they also ignore the positive outcomes of well-implemented bilingual programs (Thomas &amp; Collier, 2002). As a result, valuable linguistic, economic, and cultural resources are being lost at a rapid rate.</a:t>
            </a:r>
          </a:p>
          <a:p>
            <a:r>
              <a:rPr lang="en-US" altLang="ja-JP" sz="1200" kern="1200" dirty="0" smtClean="0">
                <a:solidFill>
                  <a:schemeClr val="tx1"/>
                </a:solidFill>
                <a:effectLst/>
                <a:latin typeface="+mn-lt"/>
                <a:ea typeface="+mn-ea"/>
                <a:cs typeface="+mn-cs"/>
              </a:rPr>
              <a:t> </a:t>
            </a:r>
          </a:p>
          <a:p>
            <a:r>
              <a:rPr lang="en-US" altLang="ja-JP" sz="1200" kern="1200" dirty="0" smtClean="0">
                <a:solidFill>
                  <a:schemeClr val="tx1"/>
                </a:solidFill>
                <a:effectLst/>
                <a:latin typeface="+mn-lt"/>
                <a:ea typeface="+mn-ea"/>
                <a:cs typeface="+mn-cs"/>
              </a:rPr>
              <a:t>With its growing language minority population, Florida could be a leader in innovative practices to exploit the linguistic and cultural diversity that exist in the state. Instead, the state has adopted a predominantly English-only policy to meet the needs of English language learners (ELLs). As evidence by the small number of bilingual programs being implemented in various counties, bilingual education remains largely invisible in the state.</a:t>
            </a:r>
          </a:p>
          <a:p>
            <a:r>
              <a:rPr lang="en-US" altLang="ja-JP" sz="1200" kern="1200" dirty="0" smtClean="0">
                <a:solidFill>
                  <a:schemeClr val="tx1"/>
                </a:solidFill>
                <a:effectLst/>
                <a:latin typeface="+mn-lt"/>
                <a:ea typeface="+mn-ea"/>
                <a:cs typeface="+mn-cs"/>
              </a:rPr>
              <a:t> </a:t>
            </a:r>
          </a:p>
          <a:p>
            <a:r>
              <a:rPr lang="en-US" altLang="ja-JP" sz="1200" kern="1200" dirty="0" smtClean="0">
                <a:solidFill>
                  <a:schemeClr val="tx1"/>
                </a:solidFill>
                <a:effectLst/>
                <a:latin typeface="+mn-lt"/>
                <a:ea typeface="+mn-ea"/>
                <a:cs typeface="+mn-cs"/>
              </a:rPr>
              <a:t>The implementation of NCLB reforms has compromised rather than contributed to high-quality instruction for ELLs. As the content of the curriculum becomes generic, skills-based, and decontextualized, ELLs are deprived of vocabulary development and comprehension in context-imbedded settings.  What’s more, teachers’ flexibility to decide what is best for students and loss of professional freedom creates an environment in which teachers are forced to implement unsound pedagogical practices; and homogenous, scripted instruction curtails teacher creativity.</a:t>
            </a:r>
          </a:p>
          <a:p>
            <a:r>
              <a:rPr lang="en-US" altLang="ja-JP" sz="1200" kern="1200" dirty="0" smtClean="0">
                <a:solidFill>
                  <a:schemeClr val="tx1"/>
                </a:solidFill>
                <a:effectLst/>
                <a:latin typeface="+mn-lt"/>
                <a:ea typeface="+mn-ea"/>
                <a:cs typeface="+mn-cs"/>
              </a:rPr>
              <a:t> </a:t>
            </a:r>
          </a:p>
          <a:p>
            <a:r>
              <a:rPr lang="en-US" altLang="ja-JP" sz="1200" kern="1200" dirty="0" smtClean="0">
                <a:solidFill>
                  <a:schemeClr val="tx1"/>
                </a:solidFill>
                <a:effectLst/>
                <a:latin typeface="+mn-lt"/>
                <a:ea typeface="+mn-ea"/>
                <a:cs typeface="+mn-cs"/>
              </a:rPr>
              <a:t>The Florida Department of Education, on several levels, is not meeting the needs of its English Language Learners.  Both monitoring reports from the state’s supervisory Office of Multicultural Student Language Education and district reviews conducted by consulting groups have found several areas of concern:  inadequate monitoring of ESOL delivery, inadequate access to programs, and inadequate teacher training.   The concerns showed high correlation with how administrators and teachers give less value to languages other than English.  These attitudes were more prevalent in “rural” districts.</a:t>
            </a:r>
            <a:r>
              <a:rPr lang="en-US" altLang="ja-JP" dirty="0" smtClean="0">
                <a:effectLst/>
              </a:rPr>
              <a:t> </a:t>
            </a:r>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74987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b="1" kern="1200" dirty="0" smtClean="0">
                <a:solidFill>
                  <a:schemeClr val="tx1"/>
                </a:solidFill>
                <a:effectLst/>
                <a:latin typeface="+mn-lt"/>
                <a:ea typeface="+mn-ea"/>
                <a:cs typeface="+mn-cs"/>
              </a:rPr>
              <a:t>In order to A, B, and C…….[policy]</a:t>
            </a:r>
            <a:endParaRPr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lang="en-US" altLang="ja-JP" sz="1200" kern="1200" dirty="0" smtClean="0">
                <a:solidFill>
                  <a:schemeClr val="tx1"/>
                </a:solidFill>
                <a:latin typeface="+mn-lt"/>
                <a:ea typeface="+mn-ea"/>
                <a:cs typeface="+mn-cs"/>
              </a:rPr>
              <a:t>Lo </a:t>
            </a:r>
            <a:r>
              <a:rPr lang="en-US" altLang="ja-JP" sz="1200" kern="1200" dirty="0" err="1" smtClean="0">
                <a:solidFill>
                  <a:schemeClr val="tx1"/>
                </a:solidFill>
                <a:latin typeface="+mn-lt"/>
                <a:ea typeface="+mn-ea"/>
                <a:cs typeface="+mn-cs"/>
              </a:rPr>
              <a:t>Bianco</a:t>
            </a:r>
            <a:r>
              <a:rPr lang="en-US" altLang="ja-JP" sz="1200" kern="1200" dirty="0" smtClean="0">
                <a:solidFill>
                  <a:schemeClr val="tx1"/>
                </a:solidFill>
                <a:latin typeface="+mn-lt"/>
                <a:ea typeface="+mn-ea"/>
                <a:cs typeface="+mn-cs"/>
              </a:rPr>
              <a:t>…..</a:t>
            </a:r>
          </a:p>
          <a:p>
            <a:r>
              <a:rPr lang="en-US" altLang="ja-JP" sz="1200" kern="1200" dirty="0" smtClean="0">
                <a:solidFill>
                  <a:schemeClr val="tx1"/>
                </a:solidFill>
                <a:latin typeface="+mn-lt"/>
                <a:ea typeface="+mn-ea"/>
                <a:cs typeface="+mn-cs"/>
              </a:rPr>
              <a:t>Status planning is mostly done by people with formal power who produce public texts such as regulations, laws, constitutional provisions and authoritative reports. The goals of status planning are often dictated by interests of nations, as perceived by elites, and stress national cohesion and cultural continuity over a given sovereign territory. </a:t>
            </a: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With other 50% of Floridians age 5 to 17, a policy like this is necessary to for</a:t>
            </a:r>
            <a:r>
              <a:rPr kumimoji="1" lang="en-US" altLang="ja-JP" sz="1200" kern="1200" baseline="0" dirty="0" smtClean="0">
                <a:solidFill>
                  <a:schemeClr val="tx1"/>
                </a:solidFill>
                <a:latin typeface="+mn-lt"/>
                <a:ea typeface="+mn-ea"/>
                <a:cs typeface="+mn-cs"/>
              </a:rPr>
              <a:t> what </a:t>
            </a:r>
            <a:r>
              <a:rPr kumimoji="1" lang="en-US" altLang="ja-JP" sz="1200" kern="1200" baseline="0" dirty="0" err="1" smtClean="0">
                <a:solidFill>
                  <a:schemeClr val="tx1"/>
                </a:solidFill>
                <a:latin typeface="+mn-lt"/>
                <a:ea typeface="+mn-ea"/>
                <a:cs typeface="+mn-cs"/>
              </a:rPr>
              <a:t>LoBianco</a:t>
            </a:r>
            <a:r>
              <a:rPr kumimoji="1" lang="en-US" altLang="ja-JP" sz="1200" kern="1200" baseline="0" dirty="0" smtClean="0">
                <a:solidFill>
                  <a:schemeClr val="tx1"/>
                </a:solidFill>
                <a:latin typeface="+mn-lt"/>
                <a:ea typeface="+mn-ea"/>
                <a:cs typeface="+mn-cs"/>
              </a:rPr>
              <a:t> calls “cohesion.”  How can we deny that Florida’s students don’t only speak English?</a:t>
            </a:r>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2900638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kern="1200" dirty="0" smtClean="0">
                <a:solidFill>
                  <a:schemeClr val="tx1"/>
                </a:solidFill>
                <a:effectLst/>
                <a:latin typeface="+mn-lt"/>
                <a:ea typeface="+mn-ea"/>
                <a:cs typeface="+mn-cs"/>
              </a:rPr>
              <a:t>The precedent for such a policy was set this past year when California passed their Assembly Bill 815, which called for a similar program.</a:t>
            </a:r>
          </a:p>
          <a:p>
            <a:pPr lvl="0"/>
            <a:endParaRPr lang="en-US" altLang="ja-JP" sz="8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California Assembly Bill 815: State Seal of Biliteracy</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The State Seal of Biliteracy (2011) is established to </a:t>
            </a:r>
          </a:p>
          <a:p>
            <a:pPr lvl="1"/>
            <a:r>
              <a:rPr lang="en-US" altLang="ja-JP" sz="800" kern="1200" dirty="0" smtClean="0">
                <a:solidFill>
                  <a:schemeClr val="tx1"/>
                </a:solidFill>
                <a:effectLst/>
                <a:latin typeface="+mn-lt"/>
                <a:ea typeface="+mn-ea"/>
                <a:cs typeface="+mn-cs"/>
              </a:rPr>
              <a:t>(1) To encourage pupils to study languages.</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(2) To certify attainment of biliteracy.</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(3) To provide employers with a method of identifying people with language and biliteracy skills.</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(4) To provide universities with a method to recognize and give academic credit to applicants seeking admission.</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(5) To prepare pupils with 21st century skills.</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(6) To recognize and promote foreign language instruction in public schools.</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(7) To strengthen intergroup relationships, affirm the value of diversity, and honor the multiple cultures and languages of a community.</a:t>
            </a:r>
            <a:endParaRPr lang="en-US" altLang="ja-JP" sz="24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290063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262626"/>
                </a:solidFill>
                <a:latin typeface="Century Gothic"/>
                <a:cs typeface="Century Gothic"/>
              </a:rPr>
              <a:t>“The benefits to employers in having staff fluent in more than one language are clear: access to an expanded market, allowing business owners to better serve their customer’s needs, and the sparking of new marketing ideas that better target a particular audience and open a channel of communication with customers” (Cloud 2000)</a:t>
            </a:r>
          </a:p>
          <a:p>
            <a:endParaRPr lang="en-US" altLang="ja-JP" sz="800" kern="1200" dirty="0" smtClean="0">
              <a:solidFill>
                <a:srgbClr val="262626"/>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srgbClr val="262626"/>
                </a:solidFill>
                <a:latin typeface="Century Gothic"/>
                <a:ea typeface="ＭＳ 明朝"/>
                <a:cs typeface="Times New Roman"/>
              </a:rPr>
              <a:t>“Competence in both languages facilitates the learning of academic content and literacy and promotes positive cognitive effects, including an analytic orientation to language, higher verbal and nonverbal intelligence, and divergent thinking” (Platt, Harper, &amp; Mendoza, 2003)</a:t>
            </a:r>
            <a:endParaRPr lang="en-US" altLang="ja-JP" sz="800" dirty="0" smtClean="0">
              <a:solidFill>
                <a:srgbClr val="262626"/>
              </a:solidFill>
            </a:endParaRPr>
          </a:p>
          <a:p>
            <a:endParaRPr lang="en-US" altLang="ja-JP" sz="8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The study and/or mastery of two or more languages makes important contributions to a student’s cognitive development, understanding of diverse cultures, and economic opportunities.</a:t>
            </a:r>
            <a:endParaRPr lang="en-US" altLang="ja-JP" sz="2400" kern="1200" dirty="0" smtClean="0">
              <a:solidFill>
                <a:schemeClr val="tx1"/>
              </a:solidFill>
              <a:effectLst/>
              <a:latin typeface="+mn-lt"/>
              <a:ea typeface="+mn-ea"/>
              <a:cs typeface="+mn-cs"/>
            </a:endParaRPr>
          </a:p>
          <a:p>
            <a:endParaRPr lang="en-US" altLang="ja-JP" sz="8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Multiple languages are a critical element in enabling our city and state to participate effectively in a global political, social and economic context.</a:t>
            </a:r>
            <a:endParaRPr lang="en-US" altLang="ja-JP" sz="2400" kern="1200" dirty="0" smtClean="0">
              <a:solidFill>
                <a:schemeClr val="tx1"/>
              </a:solidFill>
              <a:effectLst/>
              <a:latin typeface="+mn-lt"/>
              <a:ea typeface="+mn-ea"/>
              <a:cs typeface="+mn-cs"/>
            </a:endParaRPr>
          </a:p>
          <a:p>
            <a:endParaRPr lang="en-US" altLang="ja-JP" sz="8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The demand for employees to be fluent in more than one language is increasing both in California, Florida, and throughout the world.  “The benefits to employers in having staff fluent in more than one language are clear: access to an expanded market, allowing business owners to better serve their customer’s needs, and the sparking of new marketing ideas that better target a particular audience and open a channel of communication with customers.”</a:t>
            </a:r>
            <a:endParaRPr lang="en-US" altLang="ja-JP" sz="2400" kern="1200" dirty="0" smtClean="0">
              <a:solidFill>
                <a:schemeClr val="tx1"/>
              </a:solidFill>
              <a:effectLst/>
              <a:latin typeface="+mn-lt"/>
              <a:ea typeface="+mn-ea"/>
              <a:cs typeface="+mn-cs"/>
            </a:endParaRPr>
          </a:p>
          <a:p>
            <a:endParaRPr lang="en-US" altLang="ja-JP" sz="8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Florida is home to speakers from hundreds of different language and cultural groups, and to build trust and understanding across the multiple language and cultural groups in our diverse community requires multilingual skills of communication.</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 </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Even the Sunshine State TESOL of Florida has adopted California’s policies regarding language policy in the state.  Not only does Florida’s TESOL reference research out of California, they go as far as to quote word for word California’s stance on the benefits of bilingual education.</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 </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Using and valuing students’ native languages in schools supports and enhances learning because they themselves are indirectly valued.  The use of students’ native languages can also increase the openness to learning by reducing the degree of language and culture shock they encounter.  “Because relations of power and their effective consequences are integral to language acquisition” (</a:t>
            </a:r>
            <a:r>
              <a:rPr lang="en-US" altLang="ja-JP" sz="800" kern="1200" dirty="0" err="1" smtClean="0">
                <a:solidFill>
                  <a:schemeClr val="tx1"/>
                </a:solidFill>
                <a:effectLst/>
                <a:latin typeface="+mn-lt"/>
                <a:ea typeface="+mn-ea"/>
                <a:cs typeface="+mn-cs"/>
              </a:rPr>
              <a:t>Lucus</a:t>
            </a:r>
            <a:r>
              <a:rPr lang="en-US" altLang="ja-JP" sz="800" kern="1200" dirty="0" smtClean="0">
                <a:solidFill>
                  <a:schemeClr val="tx1"/>
                </a:solidFill>
                <a:effectLst/>
                <a:latin typeface="+mn-lt"/>
                <a:ea typeface="+mn-ea"/>
                <a:cs typeface="+mn-cs"/>
              </a:rPr>
              <a:t> &amp; Katz, 1994), student learning can also be enhanced by integrating students’ native languages into their educational experiences, thus giving their languages a status more comparable to that of English.</a:t>
            </a:r>
            <a:r>
              <a:rPr lang="en-US" altLang="ja-JP" dirty="0" smtClean="0">
                <a:effectLst/>
              </a:rPr>
              <a:t> </a:t>
            </a:r>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15</a:t>
            </a:fld>
            <a:endParaRPr lang="en-US" dirty="0"/>
          </a:p>
        </p:txBody>
      </p:sp>
    </p:spTree>
    <p:extLst>
      <p:ext uri="{BB962C8B-B14F-4D97-AF65-F5344CB8AC3E}">
        <p14:creationId xmlns:p14="http://schemas.microsoft.com/office/powerpoint/2010/main" val="26753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800" b="1" kern="1200" dirty="0" err="1" smtClean="0">
                <a:solidFill>
                  <a:schemeClr val="tx1"/>
                </a:solidFill>
                <a:effectLst/>
                <a:latin typeface="+mn-lt"/>
                <a:ea typeface="+mn-ea"/>
                <a:cs typeface="+mn-cs"/>
              </a:rPr>
              <a:t>Lindholm</a:t>
            </a:r>
            <a:r>
              <a:rPr lang="en-US" altLang="ja-JP" sz="800" b="1" kern="1200" dirty="0" smtClean="0">
                <a:solidFill>
                  <a:schemeClr val="tx1"/>
                </a:solidFill>
                <a:effectLst/>
                <a:latin typeface="+mn-lt"/>
                <a:ea typeface="+mn-ea"/>
                <a:cs typeface="+mn-cs"/>
              </a:rPr>
              <a:t>-Leary (2000)</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Conducted research on bilingual programs in the US.  Two groups were tested, a 90/10 model and a 50/50 model of dual language immersion.</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OVERALL RESULTS:  English Language Proficiency—both English and Spanish speakers benefited equally from 90:10 and 50:50 models.  Spanish Language Proficiency—More likely to occur in 90:10 models.</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Research Results (</a:t>
            </a:r>
            <a:r>
              <a:rPr lang="en-US" altLang="ja-JP" sz="800" kern="1200" dirty="0" err="1" smtClean="0">
                <a:solidFill>
                  <a:schemeClr val="tx1"/>
                </a:solidFill>
                <a:effectLst/>
                <a:latin typeface="+mn-lt"/>
                <a:ea typeface="+mn-ea"/>
                <a:cs typeface="+mn-cs"/>
              </a:rPr>
              <a:t>Lindholm</a:t>
            </a:r>
            <a:r>
              <a:rPr lang="en-US" altLang="ja-JP" sz="800" kern="1200" dirty="0" smtClean="0">
                <a:solidFill>
                  <a:schemeClr val="tx1"/>
                </a:solidFill>
                <a:effectLst/>
                <a:latin typeface="+mn-lt"/>
                <a:ea typeface="+mn-ea"/>
                <a:cs typeface="+mn-cs"/>
              </a:rPr>
              <a:t>-Leary, 2000)</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Biliteracy</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Both groups of students were successful in tests of reading and writing in both languages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By the time English speakers began English reading in third grade, they performed at grade level and at least as high as English speakers instructed only in English</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Higher levels of bilingual proficiency associated with higher levels of reading achievement</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Academic Content</a:t>
            </a:r>
            <a:endParaRPr lang="en-US" altLang="ja-JP" sz="2400" kern="1200" dirty="0" smtClean="0">
              <a:solidFill>
                <a:schemeClr val="tx1"/>
              </a:solidFill>
              <a:effectLst/>
              <a:latin typeface="+mn-lt"/>
              <a:ea typeface="+mn-ea"/>
              <a:cs typeface="+mn-cs"/>
            </a:endParaRPr>
          </a:p>
          <a:p>
            <a:r>
              <a:rPr lang="en-US" altLang="ja-JP" sz="800" b="1" kern="1200" dirty="0" smtClean="0">
                <a:solidFill>
                  <a:schemeClr val="tx1"/>
                </a:solidFill>
                <a:effectLst/>
                <a:latin typeface="+mn-lt"/>
                <a:ea typeface="+mn-ea"/>
                <a:cs typeface="+mn-cs"/>
              </a:rPr>
              <a:t>“Competence in both languages facilitates the learning of academic content and literacy and promotes positive cognitive effects, including an analytic orientation to language, higher verbal and nonverbal intelligence, and divergent thinking” (Platt, Harper, &amp; Mendoza, 2003)</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Both groups of students scored on par with their peers in mathematics achievement</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Math achievement was highly related across two languages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Social studies and science achievement were average to high for English and Spanish speakers</a:t>
            </a:r>
            <a:endParaRPr lang="en-US" altLang="ja-JP" sz="2400" kern="1200" dirty="0" smtClean="0">
              <a:solidFill>
                <a:schemeClr val="tx1"/>
              </a:solidFill>
              <a:effectLst/>
              <a:latin typeface="+mn-lt"/>
              <a:ea typeface="+mn-ea"/>
              <a:cs typeface="+mn-cs"/>
            </a:endParaRPr>
          </a:p>
          <a:p>
            <a:pPr lvl="0"/>
            <a:r>
              <a:rPr lang="en-US" altLang="ja-JP" sz="800" b="1" kern="1200" dirty="0" smtClean="0">
                <a:solidFill>
                  <a:schemeClr val="tx1"/>
                </a:solidFill>
                <a:effectLst/>
                <a:latin typeface="+mn-lt"/>
                <a:ea typeface="+mn-ea"/>
                <a:cs typeface="+mn-cs"/>
              </a:rPr>
              <a:t>Multicultural Competencies and Self Esteem</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High levels of self-esteem</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High academic competence and motivation</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Positive multicultural competencies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Enjoyment in studying through two languages</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There is no evidence to suggest that participation in DLE programs retards the native language development of speakers of any language.</a:t>
            </a:r>
            <a:endParaRPr lang="en-US" altLang="ja-JP" sz="24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225402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800" b="1" kern="1200" dirty="0" smtClean="0">
                <a:solidFill>
                  <a:schemeClr val="tx1"/>
                </a:solidFill>
                <a:effectLst/>
                <a:latin typeface="+mn-lt"/>
                <a:ea typeface="+mn-ea"/>
                <a:cs typeface="+mn-cs"/>
              </a:rPr>
              <a:t>Thomas and Collier (2000)</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National Study of Programs for English Learners</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In a national study</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Conducted in five school districts throughout the United States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Including over 210,000 student records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Reviewing different program types for language minority students</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Program Types Reviewed</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TWBI programs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90:10</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50:50</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Late-Exit bilingual programs</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90:10 and 50:50 one-way developmental programs</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Early-Exit / TBE and content ESL</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Early-Exit / TBE and traditional ESL</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ESL taught through content</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ESL pullout</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Research Results</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Program effectiveness findings show</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Two-way bilingual immersion programs are the only programs that assist students to fully reach the 50th percentile in both L1 and L2 in all subjects and to maintain that high level of achievement</a:t>
            </a:r>
            <a:endParaRPr lang="en-US" altLang="ja-JP" sz="2400" kern="1200" dirty="0" smtClean="0">
              <a:solidFill>
                <a:schemeClr val="tx1"/>
              </a:solidFill>
              <a:effectLst/>
              <a:latin typeface="+mn-lt"/>
              <a:ea typeface="+mn-ea"/>
              <a:cs typeface="+mn-cs"/>
            </a:endParaRPr>
          </a:p>
          <a:p>
            <a:pPr lvl="1"/>
            <a:r>
              <a:rPr lang="en-US" altLang="ja-JP" sz="800" b="1" kern="1200" dirty="0" smtClean="0">
                <a:solidFill>
                  <a:schemeClr val="tx1"/>
                </a:solidFill>
                <a:effectLst/>
                <a:latin typeface="+mn-lt"/>
                <a:ea typeface="+mn-ea"/>
                <a:cs typeface="+mn-cs"/>
              </a:rPr>
              <a:t>Two-way programs have the fewest high school dropouts</a:t>
            </a:r>
            <a:endParaRPr lang="en-US" altLang="ja-JP" sz="2400" kern="1200" dirty="0" smtClean="0">
              <a:solidFill>
                <a:schemeClr val="tx1"/>
              </a:solidFill>
              <a:effectLst/>
              <a:latin typeface="+mn-lt"/>
              <a:ea typeface="+mn-ea"/>
              <a:cs typeface="+mn-cs"/>
            </a:endParaRPr>
          </a:p>
          <a:p>
            <a:pPr lvl="1"/>
            <a:r>
              <a:rPr lang="en-US" altLang="ja-JP" sz="800" b="1" kern="1200" dirty="0" smtClean="0">
                <a:solidFill>
                  <a:schemeClr val="tx1"/>
                </a:solidFill>
                <a:effectLst/>
                <a:latin typeface="+mn-lt"/>
                <a:ea typeface="+mn-ea"/>
                <a:cs typeface="+mn-cs"/>
              </a:rPr>
              <a:t>There is a correlation between native-language development and long-term academic achievement.</a:t>
            </a:r>
            <a:endParaRPr lang="en-US" altLang="ja-JP" sz="24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232343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kern="1200" dirty="0" smtClean="0">
                <a:solidFill>
                  <a:schemeClr val="tx1"/>
                </a:solidFill>
                <a:effectLst/>
                <a:latin typeface="+mn-lt"/>
                <a:ea typeface="+mn-ea"/>
                <a:cs typeface="+mn-cs"/>
              </a:rPr>
              <a:t>As a nation peopled with conquered indigenous groups and involuntary and voluntary immigrant communities, we have struggled from the beginning with an uneasy balance between </a:t>
            </a:r>
            <a:r>
              <a:rPr lang="en-US" altLang="ja-JP" sz="1200" i="1" kern="1200" dirty="0" err="1" smtClean="0">
                <a:solidFill>
                  <a:schemeClr val="tx1"/>
                </a:solidFill>
                <a:effectLst/>
                <a:latin typeface="+mn-lt"/>
                <a:ea typeface="+mn-ea"/>
                <a:cs typeface="+mn-cs"/>
              </a:rPr>
              <a:t>unum</a:t>
            </a:r>
            <a:r>
              <a:rPr lang="en-US" altLang="ja-JP" sz="1200" kern="1200" dirty="0" smtClean="0">
                <a:solidFill>
                  <a:schemeClr val="tx1"/>
                </a:solidFill>
                <a:effectLst/>
                <a:latin typeface="+mn-lt"/>
                <a:ea typeface="+mn-ea"/>
                <a:cs typeface="+mn-cs"/>
              </a:rPr>
              <a:t> and </a:t>
            </a:r>
            <a:r>
              <a:rPr lang="en-US" altLang="ja-JP" sz="1200" i="1" kern="1200" dirty="0" smtClean="0">
                <a:solidFill>
                  <a:schemeClr val="tx1"/>
                </a:solidFill>
                <a:effectLst/>
                <a:latin typeface="+mn-lt"/>
                <a:ea typeface="+mn-ea"/>
                <a:cs typeface="+mn-cs"/>
              </a:rPr>
              <a:t>pluribus</a:t>
            </a:r>
            <a:r>
              <a:rPr lang="en-US" altLang="ja-JP" sz="1200" kern="1200" dirty="0" smtClean="0">
                <a:solidFill>
                  <a:schemeClr val="tx1"/>
                </a:solidFill>
                <a:effectLst/>
                <a:latin typeface="+mn-lt"/>
                <a:ea typeface="+mn-ea"/>
                <a:cs typeface="+mn-cs"/>
              </a:rPr>
              <a:t>. One thing is on the side of pluralism, however—the principles of equality for all. </a:t>
            </a:r>
          </a:p>
          <a:p>
            <a:endParaRPr lang="en-US" altLang="ja-JP" sz="1200" kern="1200" dirty="0" smtClean="0">
              <a:solidFill>
                <a:schemeClr val="tx1"/>
              </a:solidFill>
              <a:effectLst/>
              <a:latin typeface="+mn-lt"/>
              <a:ea typeface="+mn-ea"/>
              <a:cs typeface="+mn-cs"/>
            </a:endParaRPr>
          </a:p>
          <a:p>
            <a:r>
              <a:rPr lang="en-US" altLang="ja-JP" sz="1200" kern="1200" dirty="0" smtClean="0">
                <a:solidFill>
                  <a:schemeClr val="tx1"/>
                </a:solidFill>
                <a:effectLst/>
                <a:latin typeface="+mn-lt"/>
                <a:ea typeface="+mn-ea"/>
                <a:cs typeface="+mn-cs"/>
              </a:rPr>
              <a:t>Policy makers, administrators, parents, and teachers need to be passionate about providing a first-rate education</a:t>
            </a:r>
            <a:r>
              <a:rPr lang="en-US" altLang="ja-JP" sz="1200" kern="1200" baseline="0" dirty="0" smtClean="0">
                <a:solidFill>
                  <a:schemeClr val="tx1"/>
                </a:solidFill>
                <a:effectLst/>
                <a:latin typeface="+mn-lt"/>
                <a:ea typeface="+mn-ea"/>
                <a:cs typeface="+mn-cs"/>
              </a:rPr>
              <a:t> </a:t>
            </a:r>
            <a:r>
              <a:rPr lang="en-US" altLang="ja-JP" sz="1200" kern="1200" dirty="0" smtClean="0">
                <a:solidFill>
                  <a:schemeClr val="tx1"/>
                </a:solidFill>
                <a:effectLst/>
                <a:latin typeface="+mn-lt"/>
                <a:ea typeface="+mn-ea"/>
                <a:cs typeface="+mn-cs"/>
              </a:rPr>
              <a:t>for all children, not only for those who speak standard English. Such quality education, however, will require action that articulates the past 30 years’ positive research findings on bilingualism, clarifies misunderstandings about the nature of bilingual education, and overcomes xenophobic fears of a perceived attack on English. Such action, for instance, the creation of a Seal of Biliteracy would tangibly signal a shift in such ideology and lead the US into a more enlightened era in bilingual education. </a:t>
            </a:r>
          </a:p>
          <a:p>
            <a:r>
              <a:rPr lang="en-US" altLang="ja-JP" sz="1200" kern="1200" dirty="0" smtClean="0">
                <a:solidFill>
                  <a:schemeClr val="tx1"/>
                </a:solidFill>
                <a:effectLst/>
                <a:latin typeface="+mn-lt"/>
                <a:ea typeface="+mn-ea"/>
                <a:cs typeface="+mn-cs"/>
              </a:rPr>
              <a:t>(Ovando</a:t>
            </a:r>
            <a:r>
              <a:rPr lang="en-US" altLang="ja-JP" sz="1200" kern="1200" baseline="0" dirty="0" smtClean="0">
                <a:solidFill>
                  <a:schemeClr val="tx1"/>
                </a:solidFill>
                <a:effectLst/>
                <a:latin typeface="+mn-lt"/>
                <a:ea typeface="+mn-ea"/>
                <a:cs typeface="+mn-cs"/>
              </a:rPr>
              <a:t> 2003)</a:t>
            </a:r>
            <a:endParaRPr lang="en-US" altLang="ja-JP" sz="12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92857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304573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304573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800" b="1" kern="1200" dirty="0" smtClean="0">
                <a:solidFill>
                  <a:schemeClr val="tx1"/>
                </a:solidFill>
                <a:effectLst/>
                <a:latin typeface="+mn-lt"/>
                <a:ea typeface="+mn-ea"/>
                <a:cs typeface="+mn-cs"/>
              </a:rPr>
              <a:t>First</a:t>
            </a:r>
            <a:r>
              <a:rPr lang="en-US" altLang="ja-JP" sz="800" b="1" kern="1200" baseline="0" dirty="0" smtClean="0">
                <a:solidFill>
                  <a:schemeClr val="tx1"/>
                </a:solidFill>
                <a:effectLst/>
                <a:latin typeface="+mn-lt"/>
                <a:ea typeface="+mn-ea"/>
                <a:cs typeface="+mn-cs"/>
              </a:rPr>
              <a:t>, to put my policy in perspective, I had to ask, “What percentage of American’s speak a language other than English?”</a:t>
            </a:r>
            <a:endParaRPr lang="en-US" altLang="ja-JP" sz="800" b="1" kern="1200" dirty="0" smtClean="0">
              <a:solidFill>
                <a:schemeClr val="tx1"/>
              </a:solidFill>
              <a:effectLst/>
              <a:latin typeface="+mn-lt"/>
              <a:ea typeface="+mn-ea"/>
              <a:cs typeface="+mn-cs"/>
            </a:endParaRPr>
          </a:p>
          <a:p>
            <a:endParaRPr lang="en-US" altLang="ja-JP" sz="800" b="1" kern="1200" dirty="0" smtClean="0">
              <a:solidFill>
                <a:schemeClr val="tx1"/>
              </a:solidFill>
              <a:effectLst/>
              <a:latin typeface="+mn-lt"/>
              <a:ea typeface="+mn-ea"/>
              <a:cs typeface="+mn-cs"/>
            </a:endParaRPr>
          </a:p>
          <a:p>
            <a:r>
              <a:rPr lang="en-US" altLang="ja-JP" sz="800" b="1" kern="1200" dirty="0" smtClean="0">
                <a:solidFill>
                  <a:schemeClr val="tx1"/>
                </a:solidFill>
                <a:effectLst/>
                <a:latin typeface="+mn-lt"/>
                <a:ea typeface="+mn-ea"/>
                <a:cs typeface="+mn-cs"/>
              </a:rPr>
              <a:t>2007 US Census Bureau (reported 2010)</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US: Out of population 5 years and older:</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Speak English at home – 80%</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Speak a language other than English – 19.7% </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Spanish 62.3%, Indo-European 18.6%, Asian/Pacific Island languages 15%</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No English ability at all 8.1%</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 </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FL: Out of population 5 years and older:</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Speak a language other than English – 26.1%</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California 42.6%</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New Mexico 35.7%</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Texas 33.9%</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New York 28.9%</a:t>
            </a:r>
            <a:endParaRPr lang="en-US" altLang="ja-JP" sz="2400" kern="1200" dirty="0" smtClean="0">
              <a:solidFill>
                <a:schemeClr val="tx1"/>
              </a:solidFill>
              <a:effectLst/>
              <a:latin typeface="+mn-lt"/>
              <a:ea typeface="+mn-ea"/>
              <a:cs typeface="+mn-cs"/>
            </a:endParaRPr>
          </a:p>
          <a:p>
            <a:pPr lvl="1"/>
            <a:r>
              <a:rPr lang="en-US" altLang="ja-JP" sz="800" kern="1200" dirty="0" smtClean="0">
                <a:solidFill>
                  <a:schemeClr val="tx1"/>
                </a:solidFill>
                <a:effectLst/>
                <a:latin typeface="+mn-lt"/>
                <a:ea typeface="+mn-ea"/>
                <a:cs typeface="+mn-cs"/>
              </a:rPr>
              <a:t>Arizona 28.5%</a:t>
            </a:r>
            <a:endParaRPr lang="en-US" altLang="ja-JP" sz="2400" kern="1200" dirty="0" smtClean="0">
              <a:solidFill>
                <a:schemeClr val="tx1"/>
              </a:solidFill>
              <a:effectLst/>
              <a:latin typeface="+mn-lt"/>
              <a:ea typeface="+mn-ea"/>
              <a:cs typeface="+mn-cs"/>
            </a:endParaRPr>
          </a:p>
          <a:p>
            <a:pPr lvl="0"/>
            <a:r>
              <a:rPr lang="en-US" altLang="ja-JP" sz="800" kern="1200" dirty="0" smtClean="0">
                <a:solidFill>
                  <a:schemeClr val="tx1"/>
                </a:solidFill>
                <a:effectLst/>
                <a:latin typeface="+mn-lt"/>
                <a:ea typeface="+mn-ea"/>
                <a:cs typeface="+mn-cs"/>
              </a:rPr>
              <a:t>Speak English very well – 54.1%</a:t>
            </a:r>
            <a:endParaRPr lang="en-US" altLang="ja-JP" sz="2400" kern="1200" dirty="0" smtClean="0">
              <a:solidFill>
                <a:schemeClr val="tx1"/>
              </a:solidFill>
              <a:effectLst/>
              <a:latin typeface="+mn-lt"/>
              <a:ea typeface="+mn-ea"/>
              <a:cs typeface="+mn-cs"/>
            </a:endParaRPr>
          </a:p>
          <a:p>
            <a:r>
              <a:rPr lang="en-US" altLang="ja-JP" sz="800" kern="1200" dirty="0" smtClean="0">
                <a:solidFill>
                  <a:schemeClr val="tx1"/>
                </a:solidFill>
                <a:effectLst/>
                <a:latin typeface="+mn-lt"/>
                <a:ea typeface="+mn-ea"/>
                <a:cs typeface="+mn-cs"/>
              </a:rPr>
              <a:t>Speak English not at all – 9.5%</a:t>
            </a:r>
            <a:r>
              <a:rPr lang="en-US" altLang="ja-JP" dirty="0" smtClean="0">
                <a:effectLst/>
              </a:rPr>
              <a:t> </a:t>
            </a:r>
          </a:p>
          <a:p>
            <a:endParaRPr kumimoji="1" lang="en-US" altLang="ja-JP" dirty="0" smtClean="0">
              <a:effectLst/>
            </a:endParaRPr>
          </a:p>
          <a:p>
            <a:r>
              <a:rPr lang="en-US" altLang="ja-JP" sz="1200" kern="1200" dirty="0" smtClean="0">
                <a:solidFill>
                  <a:schemeClr val="tx1"/>
                </a:solidFill>
                <a:effectLst/>
                <a:latin typeface="+mn-lt"/>
                <a:ea typeface="+mn-ea"/>
                <a:cs typeface="+mn-cs"/>
              </a:rPr>
              <a:t>Florida: Out of population 5 to 17 years old:</a:t>
            </a:r>
            <a:endParaRPr lang="en-US" altLang="ja-JP" sz="4400" kern="1200" dirty="0" smtClean="0">
              <a:solidFill>
                <a:schemeClr val="tx1"/>
              </a:solidFill>
              <a:effectLst/>
              <a:latin typeface="+mn-lt"/>
              <a:ea typeface="+mn-ea"/>
              <a:cs typeface="+mn-cs"/>
            </a:endParaRPr>
          </a:p>
          <a:p>
            <a:pPr lvl="0"/>
            <a:r>
              <a:rPr lang="en-US" altLang="ja-JP" sz="1200" kern="1200" dirty="0" smtClean="0">
                <a:solidFill>
                  <a:schemeClr val="tx1"/>
                </a:solidFill>
                <a:effectLst/>
                <a:latin typeface="+mn-lt"/>
                <a:ea typeface="+mn-ea"/>
                <a:cs typeface="+mn-cs"/>
              </a:rPr>
              <a:t>English only - 42.3%</a:t>
            </a:r>
            <a:endParaRPr lang="en-US" altLang="ja-JP" sz="4400" kern="1200" dirty="0" smtClean="0">
              <a:solidFill>
                <a:schemeClr val="tx1"/>
              </a:solidFill>
              <a:effectLst/>
              <a:latin typeface="+mn-lt"/>
              <a:ea typeface="+mn-ea"/>
              <a:cs typeface="+mn-cs"/>
            </a:endParaRPr>
          </a:p>
          <a:p>
            <a:pPr lvl="0"/>
            <a:r>
              <a:rPr lang="en-US" altLang="ja-JP" sz="1200" kern="1200" dirty="0" smtClean="0">
                <a:solidFill>
                  <a:schemeClr val="tx1"/>
                </a:solidFill>
                <a:effectLst/>
                <a:latin typeface="+mn-lt"/>
                <a:ea typeface="+mn-ea"/>
                <a:cs typeface="+mn-cs"/>
              </a:rPr>
              <a:t>Speak a language other than English – 57.7%</a:t>
            </a:r>
            <a:endParaRPr lang="en-US" altLang="ja-JP" sz="44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42313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42313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Before I get into my policy proposal</a:t>
            </a:r>
            <a:r>
              <a:rPr kumimoji="1" lang="en-US" altLang="ja-JP" baseline="0" dirty="0" smtClean="0"/>
              <a:t>, I want to situate Florida within the history of bilingual education in the US.</a:t>
            </a:r>
          </a:p>
          <a:p>
            <a:r>
              <a:rPr kumimoji="1" lang="en-US" altLang="ja-JP" baseline="0" dirty="0" smtClean="0"/>
              <a:t>Currently there are 440 bilingual immersion programs in the US, which includes 27 states and the DC.</a:t>
            </a:r>
          </a:p>
          <a:p>
            <a:endParaRPr kumimoji="1" lang="en-US" altLang="ja-JP"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800" b="1" kern="1200" dirty="0" smtClean="0">
                <a:solidFill>
                  <a:schemeClr val="tx1"/>
                </a:solidFill>
                <a:effectLst/>
                <a:latin typeface="+mn-lt"/>
                <a:ea typeface="+mn-ea"/>
                <a:cs typeface="+mn-cs"/>
              </a:rPr>
              <a:t>[To define Bilingual Immersion programs,</a:t>
            </a:r>
            <a:r>
              <a:rPr lang="en-US" altLang="ja-JP" sz="800" b="1" kern="1200" baseline="0" dirty="0" smtClean="0">
                <a:solidFill>
                  <a:schemeClr val="tx1"/>
                </a:solidFill>
                <a:effectLst/>
                <a:latin typeface="+mn-lt"/>
                <a:ea typeface="+mn-ea"/>
                <a:cs typeface="+mn-cs"/>
              </a:rPr>
              <a:t> they are </a:t>
            </a:r>
            <a:r>
              <a:rPr lang="en-US" altLang="ja-JP" sz="800" b="1" kern="1200" dirty="0" smtClean="0">
                <a:solidFill>
                  <a:schemeClr val="tx1"/>
                </a:solidFill>
                <a:effectLst/>
                <a:latin typeface="+mn-lt"/>
                <a:ea typeface="+mn-ea"/>
                <a:cs typeface="+mn-cs"/>
              </a:rPr>
              <a:t>programs that</a:t>
            </a:r>
            <a:r>
              <a:rPr lang="en-US" altLang="ja-JP" sz="800" b="1" kern="1200" baseline="0" dirty="0" smtClean="0">
                <a:solidFill>
                  <a:schemeClr val="tx1"/>
                </a:solidFill>
                <a:effectLst/>
                <a:latin typeface="+mn-lt"/>
                <a:ea typeface="+mn-ea"/>
                <a:cs typeface="+mn-cs"/>
              </a:rPr>
              <a:t> </a:t>
            </a:r>
            <a:r>
              <a:rPr lang="en-US" altLang="ja-JP" sz="800" b="1" kern="1200" dirty="0" smtClean="0">
                <a:solidFill>
                  <a:schemeClr val="tx1"/>
                </a:solidFill>
                <a:effectLst/>
                <a:latin typeface="+mn-lt"/>
                <a:ea typeface="+mn-ea"/>
                <a:cs typeface="+mn-cs"/>
              </a:rPr>
              <a:t>develop bilingualism and biliteracy in English and a second language by integrating ELLs with non-ELLs.]</a:t>
            </a:r>
          </a:p>
          <a:p>
            <a:endParaRPr kumimoji="1" lang="en-US" altLang="ja-JP" baseline="0" dirty="0" smtClean="0"/>
          </a:p>
          <a:p>
            <a:r>
              <a:rPr kumimoji="1" lang="en-US" altLang="ja-JP" baseline="0" dirty="0" smtClean="0"/>
              <a:t>While there is a long history with bilingual education in the US, Florida lead the way.</a:t>
            </a:r>
          </a:p>
          <a:p>
            <a:r>
              <a:rPr kumimoji="1" lang="en-US" altLang="ja-JP" baseline="0" dirty="0" smtClean="0"/>
              <a:t>This picture is a classroom at Coral Way Elementary School in Dade County, FL, which was the first bilingual immersion program in the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Began in the </a:t>
            </a:r>
            <a:r>
              <a:rPr lang="en-US" altLang="ja-JP" sz="1200" kern="1200" dirty="0" smtClean="0">
                <a:solidFill>
                  <a:schemeClr val="tx1"/>
                </a:solidFill>
                <a:effectLst/>
                <a:latin typeface="+mn-lt"/>
                <a:ea typeface="+mn-ea"/>
                <a:cs typeface="+mn-cs"/>
              </a:rPr>
              <a:t>1960s,</a:t>
            </a:r>
            <a:r>
              <a:rPr lang="en-US" altLang="ja-JP" sz="1200" kern="1200" baseline="0" dirty="0" smtClean="0">
                <a:solidFill>
                  <a:schemeClr val="tx1"/>
                </a:solidFill>
                <a:effectLst/>
                <a:latin typeface="+mn-lt"/>
                <a:ea typeface="+mn-ea"/>
                <a:cs typeface="+mn-cs"/>
              </a:rPr>
              <a:t> the school was a way for the newly-immigrant </a:t>
            </a:r>
            <a:r>
              <a:rPr lang="en-US" altLang="ja-JP" sz="1200" kern="1200" dirty="0" smtClean="0">
                <a:solidFill>
                  <a:schemeClr val="tx1"/>
                </a:solidFill>
                <a:effectLst/>
                <a:latin typeface="+mn-lt"/>
                <a:ea typeface="+mn-ea"/>
                <a:cs typeface="+mn-cs"/>
              </a:rPr>
              <a:t>Haitian-Creole children in Dade County</a:t>
            </a:r>
            <a:r>
              <a:rPr lang="en-US" altLang="ja-JP" sz="1200" kern="1200" baseline="0" dirty="0" smtClean="0">
                <a:solidFill>
                  <a:schemeClr val="tx1"/>
                </a:solidFill>
                <a:effectLst/>
                <a:latin typeface="+mn-lt"/>
                <a:ea typeface="+mn-ea"/>
                <a:cs typeface="+mn-cs"/>
              </a:rPr>
              <a:t> to acclimate to US culture while holding on to their native language.   Dade county, by the way, </a:t>
            </a:r>
            <a:r>
              <a:rPr lang="en-US" altLang="ja-JP" sz="1200" kern="1200" dirty="0" smtClean="0">
                <a:solidFill>
                  <a:schemeClr val="tx1"/>
                </a:solidFill>
                <a:effectLst/>
                <a:latin typeface="+mn-lt"/>
                <a:ea typeface="+mn-ea"/>
                <a:cs typeface="+mn-cs"/>
              </a:rPr>
              <a:t>has the 4</a:t>
            </a:r>
            <a:r>
              <a:rPr lang="en-US" altLang="ja-JP" sz="1200" kern="1200" baseline="30000" dirty="0" smtClean="0">
                <a:solidFill>
                  <a:schemeClr val="tx1"/>
                </a:solidFill>
                <a:effectLst/>
                <a:latin typeface="+mn-lt"/>
                <a:ea typeface="+mn-ea"/>
                <a:cs typeface="+mn-cs"/>
              </a:rPr>
              <a:t>th</a:t>
            </a:r>
            <a:r>
              <a:rPr lang="en-US" altLang="ja-JP" sz="1200" kern="1200" dirty="0" smtClean="0">
                <a:solidFill>
                  <a:schemeClr val="tx1"/>
                </a:solidFill>
                <a:effectLst/>
                <a:latin typeface="+mn-lt"/>
                <a:ea typeface="+mn-ea"/>
                <a:cs typeface="+mn-cs"/>
              </a:rPr>
              <a:t> largest school district in the US with a 60% Hispanic student enrollment and over 100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smtClean="0">
                <a:solidFill>
                  <a:schemeClr val="tx1"/>
                </a:solidFill>
                <a:effectLst/>
                <a:latin typeface="+mn-lt"/>
                <a:ea typeface="+mn-ea"/>
                <a:cs typeface="+mn-cs"/>
              </a:rPr>
              <a:t>Next,</a:t>
            </a:r>
            <a:r>
              <a:rPr lang="en-US" altLang="ja-JP" sz="1200" kern="1200" baseline="0" dirty="0" smtClean="0">
                <a:solidFill>
                  <a:schemeClr val="tx1"/>
                </a:solidFill>
                <a:effectLst/>
                <a:latin typeface="+mn-lt"/>
                <a:ea typeface="+mn-ea"/>
                <a:cs typeface="+mn-cs"/>
              </a:rPr>
              <a:t> </a:t>
            </a:r>
            <a:r>
              <a:rPr lang="en-US" altLang="ja-JP" sz="1200" kern="1200" dirty="0" smtClean="0">
                <a:solidFill>
                  <a:schemeClr val="tx1"/>
                </a:solidFill>
                <a:effectLst/>
                <a:latin typeface="+mn-lt"/>
                <a:ea typeface="+mn-ea"/>
                <a:cs typeface="+mn-cs"/>
              </a:rPr>
              <a:t>let’s look at some of the events that lead to and grew out of these events…</a:t>
            </a: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109678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kern="1200" dirty="0" smtClean="0">
                <a:solidFill>
                  <a:schemeClr val="tx1"/>
                </a:solidFill>
                <a:effectLst/>
                <a:latin typeface="+mn-lt"/>
                <a:ea typeface="+mn-ea"/>
                <a:cs typeface="+mn-cs"/>
              </a:rPr>
              <a:t>1906 – US:  The 1906 Naturalization Act was the first federal language legislation ever passed in the US, in which Native-American cultural genocide was explicitly discussed as an extension of military policy.  </a:t>
            </a:r>
            <a:r>
              <a:rPr lang="en-US" altLang="ja-JP" sz="1200" b="1" kern="1200" dirty="0" smtClean="0">
                <a:solidFill>
                  <a:schemeClr val="tx1"/>
                </a:solidFill>
                <a:effectLst/>
                <a:latin typeface="+mn-lt"/>
                <a:ea typeface="+mn-ea"/>
                <a:cs typeface="+mn-cs"/>
              </a:rPr>
              <a:t>[We knew then that to take away a people’s language was to rape them of their culture and identity.]</a:t>
            </a:r>
          </a:p>
          <a:p>
            <a:r>
              <a:rPr lang="en-US" altLang="ja-JP" sz="1200" kern="1200" dirty="0" smtClean="0">
                <a:solidFill>
                  <a:schemeClr val="tx1"/>
                </a:solidFill>
                <a:effectLst/>
                <a:latin typeface="+mn-lt"/>
                <a:ea typeface="+mn-ea"/>
                <a:cs typeface="+mn-cs"/>
              </a:rPr>
              <a:t>1959 – Cuba: Castro’s Cuban Revolution</a:t>
            </a:r>
          </a:p>
          <a:p>
            <a:r>
              <a:rPr lang="en-US" altLang="ja-JP" sz="1200" kern="1200" dirty="0" smtClean="0">
                <a:solidFill>
                  <a:schemeClr val="tx1"/>
                </a:solidFill>
                <a:effectLst/>
                <a:latin typeface="+mn-lt"/>
                <a:ea typeface="+mn-ea"/>
                <a:cs typeface="+mn-cs"/>
              </a:rPr>
              <a:t>1963 – Florida:  Florida’s bilingual education movement began with the establishment of Coral Way Elementary school in Dade County.</a:t>
            </a:r>
          </a:p>
          <a:p>
            <a:r>
              <a:rPr lang="en-US" altLang="ja-JP" sz="1200" kern="1200" dirty="0" smtClean="0">
                <a:solidFill>
                  <a:schemeClr val="tx1"/>
                </a:solidFill>
                <a:effectLst/>
                <a:latin typeface="+mn-lt"/>
                <a:ea typeface="+mn-ea"/>
                <a:cs typeface="+mn-cs"/>
              </a:rPr>
              <a:t>1964 – US:  The Civil Rights Act of 1964 gave all students regardless of race, gender, and religious affiliation the rights to equal education.</a:t>
            </a: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121110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kern="1200" dirty="0" smtClean="0">
                <a:solidFill>
                  <a:schemeClr val="tx1"/>
                </a:solidFill>
                <a:effectLst/>
                <a:latin typeface="+mn-lt"/>
                <a:ea typeface="+mn-ea"/>
                <a:cs typeface="+mn-cs"/>
              </a:rPr>
              <a:t>1965 – US:  Immigration Act [canceled the Naturalization Act] lead the way for large numbers of Asian and Latin Americans to enter the country.</a:t>
            </a:r>
          </a:p>
          <a:p>
            <a:r>
              <a:rPr lang="en-US" altLang="ja-JP" sz="1200" kern="1200" dirty="0" smtClean="0">
                <a:solidFill>
                  <a:schemeClr val="tx1"/>
                </a:solidFill>
                <a:effectLst/>
                <a:latin typeface="+mn-lt"/>
                <a:ea typeface="+mn-ea"/>
                <a:cs typeface="+mn-cs"/>
              </a:rPr>
              <a:t>1968 – US:  The Bilingual Education Act, ambiguous to say the least, “marked a step away from the Darwinian educational practices of the early 20</a:t>
            </a:r>
            <a:r>
              <a:rPr lang="en-US" altLang="ja-JP" sz="1200" kern="1200" baseline="30000" dirty="0" smtClean="0">
                <a:solidFill>
                  <a:schemeClr val="tx1"/>
                </a:solidFill>
                <a:effectLst/>
                <a:latin typeface="+mn-lt"/>
                <a:ea typeface="+mn-ea"/>
                <a:cs typeface="+mn-cs"/>
              </a:rPr>
              <a:t>th</a:t>
            </a:r>
            <a:r>
              <a:rPr lang="en-US" altLang="ja-JP" sz="1200" kern="1200" dirty="0" smtClean="0">
                <a:solidFill>
                  <a:schemeClr val="tx1"/>
                </a:solidFill>
                <a:effectLst/>
                <a:latin typeface="+mn-lt"/>
                <a:ea typeface="+mn-ea"/>
                <a:cs typeface="+mn-cs"/>
              </a:rPr>
              <a:t> century” (Ovando, 2003).</a:t>
            </a:r>
          </a:p>
          <a:p>
            <a:r>
              <a:rPr lang="en-US" altLang="ja-JP" sz="1200" kern="1200" dirty="0" smtClean="0">
                <a:solidFill>
                  <a:schemeClr val="tx1"/>
                </a:solidFill>
                <a:effectLst/>
                <a:latin typeface="+mn-lt"/>
                <a:ea typeface="+mn-ea"/>
                <a:cs typeface="+mn-cs"/>
              </a:rPr>
              <a:t>1974 – US:  The Equal Educational Opportunities Act of 1974 extended the CRA of 1964 to include speakers of languages other than English.  It also confirmed the ruling in </a:t>
            </a:r>
            <a:r>
              <a:rPr lang="en-US" altLang="ja-JP" sz="1200" i="1" kern="1200" dirty="0" smtClean="0">
                <a:solidFill>
                  <a:schemeClr val="tx1"/>
                </a:solidFill>
                <a:effectLst/>
                <a:latin typeface="+mn-lt"/>
                <a:ea typeface="+mn-ea"/>
                <a:cs typeface="+mn-cs"/>
              </a:rPr>
              <a:t>Lau vs. Nichols.</a:t>
            </a:r>
          </a:p>
          <a:p>
            <a:r>
              <a:rPr lang="en-US" altLang="ja-JP" sz="1200" b="1" i="1" kern="1200" dirty="0" smtClean="0">
                <a:solidFill>
                  <a:schemeClr val="tx1"/>
                </a:solidFill>
                <a:effectLst/>
                <a:latin typeface="+mn-lt"/>
                <a:ea typeface="+mn-ea"/>
                <a:cs typeface="+mn-cs"/>
              </a:rPr>
              <a:t>These declared that a Content-Area</a:t>
            </a:r>
            <a:r>
              <a:rPr lang="en-US" altLang="ja-JP" sz="1200" b="1" i="1" kern="1200" baseline="0" dirty="0" smtClean="0">
                <a:solidFill>
                  <a:schemeClr val="tx1"/>
                </a:solidFill>
                <a:effectLst/>
                <a:latin typeface="+mn-lt"/>
                <a:ea typeface="+mn-ea"/>
                <a:cs typeface="+mn-cs"/>
              </a:rPr>
              <a:t> subject could be taught in a language other than English.</a:t>
            </a:r>
            <a:endParaRPr lang="en-US" altLang="ja-JP" sz="1200" b="1" i="1" kern="1200" dirty="0" smtClean="0">
              <a:solidFill>
                <a:schemeClr val="tx1"/>
              </a:solidFill>
              <a:effectLst/>
              <a:latin typeface="+mn-lt"/>
              <a:ea typeface="+mn-ea"/>
              <a:cs typeface="+mn-cs"/>
            </a:endParaRPr>
          </a:p>
          <a:p>
            <a:endParaRPr lang="en-US" altLang="ja-JP" sz="1200" kern="1200" dirty="0" smtClean="0">
              <a:solidFill>
                <a:schemeClr val="tx1"/>
              </a:solidFill>
              <a:effectLst/>
              <a:latin typeface="+mn-lt"/>
              <a:ea typeface="+mn-ea"/>
              <a:cs typeface="+mn-cs"/>
            </a:endParaRPr>
          </a:p>
          <a:p>
            <a:r>
              <a:rPr lang="en-US" altLang="ja-JP" sz="1200" kern="1200" dirty="0" smtClean="0">
                <a:solidFill>
                  <a:schemeClr val="tx1"/>
                </a:solidFill>
                <a:effectLst/>
                <a:latin typeface="+mn-lt"/>
                <a:ea typeface="+mn-ea"/>
                <a:cs typeface="+mn-cs"/>
              </a:rPr>
              <a:t>1983 – US:  A group called </a:t>
            </a:r>
            <a:r>
              <a:rPr lang="en-US" altLang="ja-JP" sz="1200" i="1" kern="1200" dirty="0" smtClean="0">
                <a:solidFill>
                  <a:schemeClr val="tx1"/>
                </a:solidFill>
                <a:effectLst/>
                <a:latin typeface="+mn-lt"/>
                <a:ea typeface="+mn-ea"/>
                <a:cs typeface="+mn-cs"/>
              </a:rPr>
              <a:t>U.S. English</a:t>
            </a:r>
            <a:r>
              <a:rPr lang="en-US" altLang="ja-JP" sz="1200" kern="1200" dirty="0" smtClean="0">
                <a:solidFill>
                  <a:schemeClr val="tx1"/>
                </a:solidFill>
                <a:effectLst/>
                <a:latin typeface="+mn-lt"/>
                <a:ea typeface="+mn-ea"/>
                <a:cs typeface="+mn-cs"/>
              </a:rPr>
              <a:t> began advocating that for a constitutional amendment to establish English and as the official language of the US.</a:t>
            </a:r>
          </a:p>
          <a:p>
            <a:endParaRPr lang="en-US" altLang="ja-JP" sz="1200" kern="1200" dirty="0" smtClean="0">
              <a:solidFill>
                <a:schemeClr val="tx1"/>
              </a:solidFill>
              <a:effectLst/>
              <a:latin typeface="+mn-lt"/>
              <a:ea typeface="+mn-ea"/>
              <a:cs typeface="+mn-cs"/>
            </a:endParaRPr>
          </a:p>
          <a:p>
            <a:endParaRPr lang="en-US" altLang="ja-JP" sz="1200" kern="1200" dirty="0" smtClean="0">
              <a:solidFill>
                <a:schemeClr val="tx1"/>
              </a:solidFill>
              <a:effectLst/>
              <a:latin typeface="+mn-lt"/>
              <a:ea typeface="+mn-ea"/>
              <a:cs typeface="+mn-cs"/>
            </a:endParaRPr>
          </a:p>
          <a:p>
            <a:r>
              <a:rPr lang="en-US" altLang="ja-JP" sz="1200" kern="1200" dirty="0" smtClean="0">
                <a:solidFill>
                  <a:schemeClr val="tx1"/>
                </a:solidFill>
                <a:effectLst/>
                <a:latin typeface="+mn-lt"/>
                <a:ea typeface="+mn-ea"/>
                <a:cs typeface="+mn-cs"/>
              </a:rPr>
              <a:t>2011 – California:  State Seal of Biliteracy approved</a:t>
            </a:r>
          </a:p>
          <a:p>
            <a:endParaRPr kumimoji="1" lang="ja-JP" alt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121110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kern="1200" dirty="0" smtClean="0">
                <a:solidFill>
                  <a:schemeClr val="tx1"/>
                </a:solidFill>
                <a:effectLst/>
                <a:latin typeface="+mn-lt"/>
                <a:ea typeface="+mn-ea"/>
                <a:cs typeface="+mn-cs"/>
              </a:rPr>
              <a:t>In the 1980’s/1990’s English-Only policies spread because</a:t>
            </a:r>
            <a:r>
              <a:rPr lang="en-US" altLang="ja-JP" sz="1200" kern="1200" baseline="0" dirty="0" smtClean="0">
                <a:solidFill>
                  <a:schemeClr val="tx1"/>
                </a:solidFill>
                <a:effectLst/>
                <a:latin typeface="+mn-lt"/>
                <a:ea typeface="+mn-ea"/>
                <a:cs typeface="+mn-cs"/>
              </a:rPr>
              <a:t> some people saw the </a:t>
            </a:r>
            <a:r>
              <a:rPr lang="en-US" altLang="ja-JP" sz="1200" kern="1200" dirty="0" smtClean="0">
                <a:solidFill>
                  <a:schemeClr val="tx1"/>
                </a:solidFill>
                <a:effectLst/>
                <a:latin typeface="+mn-lt"/>
                <a:ea typeface="+mn-ea"/>
                <a:cs typeface="+mn-cs"/>
              </a:rPr>
              <a:t>increasing numbers of language minority residents as a threat to English and the dominant culture.  Some also believe that the presence of LM students lowers standards and places an on wanted burden on recourses.</a:t>
            </a:r>
            <a:r>
              <a:rPr lang="en-US" altLang="ja-JP" sz="1200" kern="1200" baseline="0" dirty="0" smtClean="0">
                <a:solidFill>
                  <a:schemeClr val="tx1"/>
                </a:solidFill>
                <a:effectLst/>
                <a:latin typeface="+mn-lt"/>
                <a:ea typeface="+mn-ea"/>
                <a:cs typeface="+mn-cs"/>
              </a:rPr>
              <a:t> </a:t>
            </a:r>
          </a:p>
          <a:p>
            <a:endParaRPr lang="en-US" altLang="ja-JP" sz="1200" kern="1200" dirty="0" smtClean="0">
              <a:solidFill>
                <a:schemeClr val="tx1"/>
              </a:solidFill>
              <a:effectLst/>
              <a:latin typeface="+mn-lt"/>
              <a:ea typeface="+mn-ea"/>
              <a:cs typeface="+mn-cs"/>
            </a:endParaRPr>
          </a:p>
          <a:p>
            <a:r>
              <a:rPr kumimoji="1" lang="en-US" altLang="ja-JP" dirty="0" smtClean="0"/>
              <a:t>On</a:t>
            </a:r>
            <a:r>
              <a:rPr kumimoji="1" lang="en-US" altLang="ja-JP" baseline="0" dirty="0" smtClean="0"/>
              <a:t> the other hand, the “Acceptance of Other Languages” spread out of necessity and from the outcry of parents and communities.  This is best seen in Florida…….</a:t>
            </a:r>
          </a:p>
          <a:p>
            <a:endParaRPr kumimoji="1" lang="en-US" altLang="ja-JP"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2222793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2/23/12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ltLang="ja-JP"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2/23/12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ltLang="ja-JP" smtClean="0"/>
              <a:t>Click to edit Master title style</a:t>
            </a:r>
            <a:endParaRPr lang="en-US" dirty="0"/>
          </a:p>
        </p:txBody>
      </p:sp>
    </p:spTree>
    <p:extLst>
      <p:ext uri="{BB962C8B-B14F-4D97-AF65-F5344CB8AC3E}">
        <p14:creationId xmlns:p14="http://schemas.microsoft.com/office/powerpoint/2010/main" val="7978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74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ltLang="ja-JP"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2/23/12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2/23/12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ltLang="ja-JP"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ltLang="ja-JP"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ltLang="ja-JP"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9906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219200" y="152400"/>
            <a:ext cx="5486400" cy="685800"/>
          </a:xfrm>
        </p:spPr>
        <p:txBody>
          <a:bodyPr anchor="b">
            <a:normAutofit/>
          </a:bodyPr>
          <a:lstStyle>
            <a:lvl1pPr algn="l">
              <a:defRPr sz="2800" b="0" i="1">
                <a:solidFill>
                  <a:schemeClr val="bg1">
                    <a:lumMod val="85000"/>
                  </a:schemeClr>
                </a:solidFill>
                <a:latin typeface="Georgia" pitchFamily="18" charset="0"/>
              </a:defRPr>
            </a:lvl1pPr>
          </a:lstStyle>
          <a:p>
            <a:r>
              <a:rPr lang="en-US" altLang="ja-JP" dirty="0" smtClean="0"/>
              <a:t>Click to edit Master title style</a:t>
            </a:r>
            <a:endParaRPr lang="en-US" dirty="0"/>
          </a:p>
        </p:txBody>
      </p:sp>
      <p:sp>
        <p:nvSpPr>
          <p:cNvPr id="4" name="Text Placeholder 3"/>
          <p:cNvSpPr>
            <a:spLocks noGrp="1"/>
          </p:cNvSpPr>
          <p:nvPr>
            <p:ph type="body" sz="half" idx="2"/>
          </p:nvPr>
        </p:nvSpPr>
        <p:spPr>
          <a:xfrm>
            <a:off x="1219200" y="1524000"/>
            <a:ext cx="7391400" cy="4648200"/>
          </a:xfrm>
        </p:spPr>
        <p:txBody>
          <a:bodyPr>
            <a:normAutofit/>
          </a:bodyPr>
          <a:lstStyle>
            <a:lvl1pPr marL="0" indent="0" algn="l">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dirty="0" smtClean="0"/>
              <a:t>Click to edit Master text styles</a:t>
            </a:r>
          </a:p>
        </p:txBody>
      </p:sp>
      <p:sp>
        <p:nvSpPr>
          <p:cNvPr id="7" name="Slide Number Placeholder 6"/>
          <p:cNvSpPr>
            <a:spLocks noGrp="1"/>
          </p:cNvSpPr>
          <p:nvPr>
            <p:ph type="sldNum" sz="quarter" idx="12"/>
          </p:nvPr>
        </p:nvSpPr>
        <p:spPr>
          <a:xfrm>
            <a:off x="4038600" y="6356350"/>
            <a:ext cx="4876800" cy="365125"/>
          </a:xfrm>
        </p:spPr>
        <p:txBody>
          <a:bodyPr/>
          <a:lstStyle>
            <a:lvl1pPr>
              <a:defRPr>
                <a:solidFill>
                  <a:schemeClr val="bg1"/>
                </a:solidFill>
              </a:defRPr>
            </a:lvl1pPr>
          </a:lstStyle>
          <a:p>
            <a:endParaRPr lang="en-US" dirty="0"/>
          </a:p>
        </p:txBody>
      </p:sp>
      <p:pic>
        <p:nvPicPr>
          <p:cNvPr id="10" name="Picture 9"/>
          <p:cNvPicPr>
            <a:picLocks noChangeAspect="1"/>
          </p:cNvPicPr>
          <p:nvPr userDrawn="1"/>
        </p:nvPicPr>
        <p:blipFill>
          <a:blip r:embed="rId3" cstate="print"/>
          <a:stretch>
            <a:fillRect/>
          </a:stretch>
        </p:blipFill>
        <p:spPr>
          <a:xfrm>
            <a:off x="228600" y="-152400"/>
            <a:ext cx="533400" cy="723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2/23/12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2/23/12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3722090" y="21098"/>
            <a:ext cx="5418602" cy="4322302"/>
          </a:xfrm>
          <a:prstGeom prst="rect">
            <a:avLst/>
          </a:prstGeom>
        </p:spPr>
      </p:pic>
      <p:pic>
        <p:nvPicPr>
          <p:cNvPr id="10" name="Picture 9"/>
          <p:cNvPicPr>
            <a:picLocks noChangeAspect="1"/>
          </p:cNvPicPr>
          <p:nvPr userDrawn="1"/>
        </p:nvPicPr>
        <p:blipFill>
          <a:blip r:embed="rId3" cstate="print"/>
          <a:stretch>
            <a:fillRect/>
          </a:stretch>
        </p:blipFill>
        <p:spPr>
          <a:xfrm>
            <a:off x="3581400" y="2819400"/>
            <a:ext cx="5714999" cy="2293850"/>
          </a:xfrm>
          <a:prstGeom prst="rect">
            <a:avLst/>
          </a:prstGeom>
        </p:spPr>
      </p:pic>
      <p:pic>
        <p:nvPicPr>
          <p:cNvPr id="11" name="Picture 10"/>
          <p:cNvPicPr>
            <a:picLocks/>
          </p:cNvPicPr>
          <p:nvPr userDrawn="1"/>
        </p:nvPicPr>
        <p:blipFill>
          <a:blip r:embed="rId4" cstate="print"/>
          <a:stretch>
            <a:fillRect/>
          </a:stretch>
        </p:blipFill>
        <p:spPr>
          <a:xfrm>
            <a:off x="20548" y="4267200"/>
            <a:ext cx="9098280" cy="255997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2/23/12</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5" cstate="print"/>
          <a:stretch>
            <a:fillRect/>
          </a:stretch>
        </p:blipFill>
        <p:spPr>
          <a:xfrm>
            <a:off x="20548" y="20547"/>
            <a:ext cx="3748727" cy="4322853"/>
          </a:xfrm>
          <a:prstGeom prst="rect">
            <a:avLst/>
          </a:prstGeom>
        </p:spPr>
      </p:pic>
    </p:spTree>
    <p:extLst>
      <p:ext uri="{BB962C8B-B14F-4D97-AF65-F5344CB8AC3E}">
        <p14:creationId xmlns:p14="http://schemas.microsoft.com/office/powerpoint/2010/main" val="26249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4" name="Group 3"/>
          <p:cNvGrpSpPr/>
          <p:nvPr userDrawn="1"/>
        </p:nvGrpSpPr>
        <p:grpSpPr>
          <a:xfrm>
            <a:off x="6705600" y="-914400"/>
            <a:ext cx="2057400" cy="2057400"/>
            <a:chOff x="762000" y="1946209"/>
            <a:chExt cx="2057400" cy="2057400"/>
          </a:xfrm>
        </p:grpSpPr>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ltLang="ja-JP"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2/23/12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2/23/12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ltLang="ja-JP"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2/23/12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2/23/12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ltLang="ja-JP"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2/23/12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2/23/12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ltLang="ja-JP"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2/23/12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79" r:id="rId2"/>
    <p:sldLayoutId id="2147483651" r:id="rId3"/>
    <p:sldLayoutId id="2147483650" r:id="rId4"/>
    <p:sldLayoutId id="2147483661" r:id="rId5"/>
    <p:sldLayoutId id="2147483652" r:id="rId6"/>
    <p:sldLayoutId id="2147483654" r:id="rId7"/>
    <p:sldLayoutId id="2147483655" r:id="rId8"/>
    <p:sldLayoutId id="2147483660" r:id="rId9"/>
    <p:sldLayoutId id="2147483677" r:id="rId10"/>
    <p:sldLayoutId id="2147483678" r:id="rId11"/>
    <p:sldLayoutId id="2147483656" r:id="rId12"/>
    <p:sldLayoutId id="214748367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www.cde.ca.gov/sp/el/ip/twowyimmersion.asp" TargetMode="External"/><Relationship Id="rId4" Type="http://schemas.openxmlformats.org/officeDocument/2006/relationships/hyperlink" Target="http://www.fldoe.org/aala/lulac.asp" TargetMode="External"/><Relationship Id="rId5" Type="http://schemas.openxmlformats.org/officeDocument/2006/relationships/hyperlink" Target="http://www.fldoe.org/eias/eiaspubs/pdf/ellflus.pdf" TargetMode="External"/><Relationship Id="rId6" Type="http://schemas.openxmlformats.org/officeDocument/2006/relationships/hyperlink" Target="http://www.fldoe.org/aala/ELLPlans/2009/calhoun09.pdf" TargetMode="External"/><Relationship Id="rId7"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hyperlink" Target="http://www.leginfo.ca.gov/pub/11%2012/bill/asm/ab_0801%200850/ab_815_bill_20111008_chaptered.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stesol.org/?tag=language-policy" TargetMode="External"/><Relationship Id="rId3" Type="http://schemas.openxmlformats.org/officeDocument/2006/relationships/hyperlink" Target="http://www.ncela.gwu.edu/files/uploads/9/IfYourChildLearnsInTwo%20Langs%20%20_English.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20.jp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953000" y="228600"/>
            <a:ext cx="3733800" cy="2483069"/>
          </a:xfrm>
        </p:spPr>
        <p:txBody>
          <a:bodyPr>
            <a:noAutofit/>
          </a:bodyPr>
          <a:lstStyle/>
          <a:p>
            <a:r>
              <a:rPr kumimoji="1" lang="en-US" altLang="ja-JP" sz="4000" dirty="0" smtClean="0"/>
              <a:t>Encouragin</a:t>
            </a:r>
            <a:r>
              <a:rPr lang="en-US" altLang="ja-JP" sz="4000" dirty="0" smtClean="0"/>
              <a:t>g Biliteracy in Florida’s Schools</a:t>
            </a:r>
            <a:endParaRPr kumimoji="1" lang="ja-JP" altLang="en-US" sz="4000" dirty="0"/>
          </a:p>
        </p:txBody>
      </p:sp>
      <p:sp>
        <p:nvSpPr>
          <p:cNvPr id="3" name="Title 2"/>
          <p:cNvSpPr>
            <a:spLocks noGrp="1"/>
          </p:cNvSpPr>
          <p:nvPr>
            <p:ph type="title"/>
          </p:nvPr>
        </p:nvSpPr>
        <p:spPr/>
        <p:txBody>
          <a:bodyPr>
            <a:noAutofit/>
          </a:bodyPr>
          <a:lstStyle/>
          <a:p>
            <a:r>
              <a:rPr lang="en-US" altLang="ja-JP" sz="6600" dirty="0" smtClean="0"/>
              <a:t>SIDE BY SIDE</a:t>
            </a:r>
            <a:endParaRPr kumimoji="1" lang="ja-JP" altLang="en-US" sz="6600" dirty="0"/>
          </a:p>
        </p:txBody>
      </p:sp>
      <p:grpSp>
        <p:nvGrpSpPr>
          <p:cNvPr id="7" name="Group 6"/>
          <p:cNvGrpSpPr/>
          <p:nvPr/>
        </p:nvGrpSpPr>
        <p:grpSpPr>
          <a:xfrm>
            <a:off x="4648200" y="2514600"/>
            <a:ext cx="4038598" cy="3828305"/>
            <a:chOff x="4814406" y="2457512"/>
            <a:chExt cx="4038598" cy="3828305"/>
          </a:xfrm>
        </p:grpSpPr>
        <p:pic>
          <p:nvPicPr>
            <p:cNvPr id="6" name="Picture 5" descr="florida.jpg"/>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rot="21430597">
              <a:off x="4814406" y="2533712"/>
              <a:ext cx="3962400" cy="3752105"/>
            </a:xfrm>
            <a:prstGeom prst="rect">
              <a:avLst/>
            </a:prstGeom>
          </p:spPr>
        </p:pic>
        <p:pic>
          <p:nvPicPr>
            <p:cNvPr id="5" name="Picture 4" descr="flori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0597">
              <a:off x="4890604" y="2457512"/>
              <a:ext cx="3962400" cy="3752105"/>
            </a:xfrm>
            <a:prstGeom prst="rect">
              <a:avLst/>
            </a:prstGeom>
          </p:spPr>
        </p:pic>
      </p:grpSp>
      <p:sp>
        <p:nvSpPr>
          <p:cNvPr id="4" name="TextBox 3"/>
          <p:cNvSpPr txBox="1"/>
          <p:nvPr/>
        </p:nvSpPr>
        <p:spPr>
          <a:xfrm>
            <a:off x="152400" y="1905000"/>
            <a:ext cx="2467342" cy="830997"/>
          </a:xfrm>
          <a:prstGeom prst="rect">
            <a:avLst/>
          </a:prstGeom>
          <a:noFill/>
        </p:spPr>
        <p:txBody>
          <a:bodyPr wrap="none" rtlCol="0">
            <a:spAutoFit/>
          </a:bodyPr>
          <a:lstStyle/>
          <a:p>
            <a:r>
              <a:rPr kumimoji="1" lang="en-US" altLang="ja-JP" sz="1600" dirty="0" smtClean="0">
                <a:solidFill>
                  <a:schemeClr val="tx1">
                    <a:lumMod val="90000"/>
                    <a:lumOff val="10000"/>
                  </a:schemeClr>
                </a:solidFill>
                <a:latin typeface="Chalkboard"/>
                <a:cs typeface="Chalkboard"/>
              </a:rPr>
              <a:t>Matthew Barbee</a:t>
            </a:r>
          </a:p>
          <a:p>
            <a:r>
              <a:rPr kumimoji="1" lang="en-US" altLang="ja-JP" sz="1600" dirty="0" smtClean="0">
                <a:solidFill>
                  <a:schemeClr val="tx1">
                    <a:lumMod val="90000"/>
                    <a:lumOff val="10000"/>
                  </a:schemeClr>
                </a:solidFill>
                <a:latin typeface="Chalkboard"/>
                <a:cs typeface="Chalkboard"/>
              </a:rPr>
              <a:t>University of Hawaii</a:t>
            </a:r>
          </a:p>
          <a:p>
            <a:r>
              <a:rPr kumimoji="1" lang="en-US" altLang="ja-JP" sz="1600" dirty="0" smtClean="0">
                <a:solidFill>
                  <a:schemeClr val="tx1">
                    <a:lumMod val="90000"/>
                    <a:lumOff val="10000"/>
                  </a:schemeClr>
                </a:solidFill>
                <a:latin typeface="Chalkboard"/>
                <a:cs typeface="Chalkboard"/>
              </a:rPr>
              <a:t>SLS 660: Sociolinguistics</a:t>
            </a:r>
            <a:endParaRPr kumimoji="1" lang="ja-JP" altLang="en-US" sz="1600" dirty="0">
              <a:solidFill>
                <a:schemeClr val="tx1">
                  <a:lumMod val="90000"/>
                  <a:lumOff val="10000"/>
                </a:schemeClr>
              </a:solidFill>
              <a:latin typeface="Chalkboard"/>
              <a:cs typeface="Chalkboard"/>
            </a:endParaRPr>
          </a:p>
        </p:txBody>
      </p:sp>
    </p:spTree>
    <p:extLst>
      <p:ext uri="{BB962C8B-B14F-4D97-AF65-F5344CB8AC3E}">
        <p14:creationId xmlns:p14="http://schemas.microsoft.com/office/powerpoint/2010/main" val="40455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Two Divergent Ideologies Emerged</a:t>
            </a:r>
            <a:endParaRPr kumimoji="1" lang="ja-JP" altLang="en-US" dirty="0"/>
          </a:p>
        </p:txBody>
      </p:sp>
      <p:graphicFrame>
        <p:nvGraphicFramePr>
          <p:cNvPr id="5" name="Diagram 4"/>
          <p:cNvGraphicFramePr/>
          <p:nvPr>
            <p:extLst>
              <p:ext uri="{D42A27DB-BD31-4B8C-83A1-F6EECF244321}">
                <p14:modId xmlns:p14="http://schemas.microsoft.com/office/powerpoint/2010/main" val="1765000377"/>
              </p:ext>
            </p:extLst>
          </p:nvPr>
        </p:nvGraphicFramePr>
        <p:xfrm>
          <a:off x="381000" y="1143000"/>
          <a:ext cx="8458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76600" y="6400800"/>
            <a:ext cx="5717251" cy="338554"/>
          </a:xfrm>
          <a:prstGeom prst="rect">
            <a:avLst/>
          </a:prstGeom>
          <a:noFill/>
        </p:spPr>
        <p:txBody>
          <a:bodyPr wrap="square" rtlCol="0">
            <a:spAutoFit/>
          </a:bodyPr>
          <a:lstStyle/>
          <a:p>
            <a:pPr algn="r"/>
            <a:r>
              <a:rPr kumimoji="1" lang="en-US" altLang="ja-JP" sz="1600" i="1" dirty="0" smtClean="0">
                <a:solidFill>
                  <a:schemeClr val="bg1">
                    <a:lumMod val="50000"/>
                  </a:schemeClr>
                </a:solidFill>
              </a:rPr>
              <a:t>Florida DOE 1990, Lucas 1994, Hernandez 1988, Ovando 2003</a:t>
            </a:r>
            <a:endParaRPr kumimoji="1" lang="ja-JP" altLang="en-US" sz="1600" i="1" dirty="0">
              <a:solidFill>
                <a:schemeClr val="bg1">
                  <a:lumMod val="50000"/>
                </a:schemeClr>
              </a:solidFill>
            </a:endParaRPr>
          </a:p>
        </p:txBody>
      </p:sp>
    </p:spTree>
    <p:extLst>
      <p:ext uri="{BB962C8B-B14F-4D97-AF65-F5344CB8AC3E}">
        <p14:creationId xmlns:p14="http://schemas.microsoft.com/office/powerpoint/2010/main" val="15730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008313" cy="1524000"/>
          </a:xfrm>
        </p:spPr>
        <p:txBody>
          <a:bodyPr>
            <a:noAutofit/>
          </a:bodyPr>
          <a:lstStyle/>
          <a:p>
            <a:r>
              <a:rPr kumimoji="1" lang="en-US" altLang="ja-JP" sz="3200" dirty="0" smtClean="0"/>
              <a:t>Florida’s Policy on </a:t>
            </a:r>
            <a:r>
              <a:rPr lang="en-US" altLang="ja-JP" sz="3200" dirty="0" smtClean="0"/>
              <a:t>ESL/</a:t>
            </a:r>
            <a:r>
              <a:rPr kumimoji="1" lang="en-US" altLang="ja-JP" sz="3200" dirty="0" smtClean="0"/>
              <a:t>Bilingual Education Today</a:t>
            </a:r>
            <a:endParaRPr kumimoji="1" lang="ja-JP" altLang="en-US" sz="3200" dirty="0"/>
          </a:p>
        </p:txBody>
      </p:sp>
      <p:graphicFrame>
        <p:nvGraphicFramePr>
          <p:cNvPr id="6" name="Diagram 5"/>
          <p:cNvGraphicFramePr/>
          <p:nvPr>
            <p:extLst>
              <p:ext uri="{D42A27DB-BD31-4B8C-83A1-F6EECF244321}">
                <p14:modId xmlns:p14="http://schemas.microsoft.com/office/powerpoint/2010/main" val="1988799213"/>
              </p:ext>
            </p:extLst>
          </p:nvPr>
        </p:nvGraphicFramePr>
        <p:xfrm>
          <a:off x="3733800" y="609600"/>
          <a:ext cx="5105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114800" y="6324600"/>
            <a:ext cx="4802851" cy="338554"/>
          </a:xfrm>
          <a:prstGeom prst="rect">
            <a:avLst/>
          </a:prstGeom>
          <a:noFill/>
        </p:spPr>
        <p:txBody>
          <a:bodyPr wrap="square" rtlCol="0">
            <a:spAutoFit/>
          </a:bodyPr>
          <a:lstStyle/>
          <a:p>
            <a:pPr algn="r"/>
            <a:r>
              <a:rPr kumimoji="1" lang="en-US" altLang="ja-JP" sz="1600" i="1" dirty="0" smtClean="0">
                <a:solidFill>
                  <a:schemeClr val="bg1">
                    <a:lumMod val="50000"/>
                  </a:schemeClr>
                </a:solidFill>
              </a:rPr>
              <a:t>Florida DOE 1990</a:t>
            </a:r>
            <a:endParaRPr kumimoji="1" lang="ja-JP" altLang="en-US" sz="1600" i="1" dirty="0">
              <a:solidFill>
                <a:schemeClr val="bg1">
                  <a:lumMod val="50000"/>
                </a:schemeClr>
              </a:solidFill>
            </a:endParaRPr>
          </a:p>
        </p:txBody>
      </p:sp>
      <p:sp>
        <p:nvSpPr>
          <p:cNvPr id="10" name="TextBox 9"/>
          <p:cNvSpPr txBox="1"/>
          <p:nvPr/>
        </p:nvSpPr>
        <p:spPr>
          <a:xfrm>
            <a:off x="152400" y="6324600"/>
            <a:ext cx="3202651" cy="338554"/>
          </a:xfrm>
          <a:prstGeom prst="rect">
            <a:avLst/>
          </a:prstGeom>
          <a:noFill/>
        </p:spPr>
        <p:txBody>
          <a:bodyPr wrap="square" rtlCol="0">
            <a:spAutoFit/>
          </a:bodyPr>
          <a:lstStyle/>
          <a:p>
            <a:r>
              <a:rPr kumimoji="1" lang="en-US" altLang="ja-JP" sz="1600" i="1" dirty="0" smtClean="0"/>
              <a:t>Florida DOE 2007, Ovando 2003</a:t>
            </a:r>
            <a:endParaRPr kumimoji="1" lang="ja-JP" altLang="en-US" sz="1600" i="1" dirty="0"/>
          </a:p>
        </p:txBody>
      </p:sp>
    </p:spTree>
    <p:extLst>
      <p:ext uri="{BB962C8B-B14F-4D97-AF65-F5344CB8AC3E}">
        <p14:creationId xmlns:p14="http://schemas.microsoft.com/office/powerpoint/2010/main" val="51834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Deficiencies in Florida’s </a:t>
            </a:r>
            <a:r>
              <a:rPr lang="en-US" altLang="ja-JP" dirty="0"/>
              <a:t>C</a:t>
            </a:r>
            <a:r>
              <a:rPr kumimoji="1" lang="en-US" altLang="ja-JP" dirty="0" smtClean="0"/>
              <a:t>urrent Policy</a:t>
            </a:r>
            <a:endParaRPr kumimoji="1" lang="ja-JP" altLang="en-US" dirty="0"/>
          </a:p>
        </p:txBody>
      </p:sp>
      <p:sp>
        <p:nvSpPr>
          <p:cNvPr id="5" name="TextBox 4"/>
          <p:cNvSpPr txBox="1"/>
          <p:nvPr/>
        </p:nvSpPr>
        <p:spPr>
          <a:xfrm>
            <a:off x="304800" y="6400800"/>
            <a:ext cx="8689051" cy="307777"/>
          </a:xfrm>
          <a:prstGeom prst="rect">
            <a:avLst/>
          </a:prstGeom>
          <a:noFill/>
        </p:spPr>
        <p:txBody>
          <a:bodyPr wrap="square" rtlCol="0">
            <a:spAutoFit/>
          </a:bodyPr>
          <a:lstStyle/>
          <a:p>
            <a:pPr algn="r"/>
            <a:r>
              <a:rPr kumimoji="1" lang="en-US" altLang="ja-JP" sz="1400" i="1" dirty="0" smtClean="0">
                <a:solidFill>
                  <a:schemeClr val="bg1">
                    <a:lumMod val="50000"/>
                  </a:schemeClr>
                </a:solidFill>
              </a:rPr>
              <a:t>Harper 2007, MacDonald 2004, Florida DOE 1990, Platt 2003, Thomas 2000</a:t>
            </a:r>
            <a:endParaRPr kumimoji="1" lang="ja-JP" altLang="en-US" sz="1400" i="1" dirty="0">
              <a:solidFill>
                <a:schemeClr val="bg1">
                  <a:lumMod val="50000"/>
                </a:schemeClr>
              </a:solidFill>
            </a:endParaRPr>
          </a:p>
        </p:txBody>
      </p:sp>
      <p:graphicFrame>
        <p:nvGraphicFramePr>
          <p:cNvPr id="8" name="Diagram 7"/>
          <p:cNvGraphicFramePr/>
          <p:nvPr>
            <p:extLst>
              <p:ext uri="{D42A27DB-BD31-4B8C-83A1-F6EECF244321}">
                <p14:modId xmlns:p14="http://schemas.microsoft.com/office/powerpoint/2010/main" val="427961094"/>
              </p:ext>
            </p:extLst>
          </p:nvPr>
        </p:nvGraphicFramePr>
        <p:xfrm>
          <a:off x="228600" y="11430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67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0"/>
            <a:ext cx="7467600" cy="584776"/>
          </a:xfrm>
          <a:prstGeom prst="rect">
            <a:avLst/>
          </a:prstGeom>
          <a:noFill/>
        </p:spPr>
        <p:txBody>
          <a:bodyPr wrap="square" rtlCol="0">
            <a:spAutoFit/>
          </a:bodyPr>
          <a:lstStyle/>
          <a:p>
            <a:r>
              <a:rPr lang="en-US" altLang="ja-JP" sz="3200" b="1" dirty="0"/>
              <a:t>State Seal of Biliteracy Policy </a:t>
            </a:r>
            <a:r>
              <a:rPr lang="en-US" altLang="ja-JP" sz="3200" b="1" dirty="0" smtClean="0"/>
              <a:t>Proposal</a:t>
            </a:r>
            <a:endParaRPr kumimoji="1" lang="ja-JP" altLang="en-US" sz="3200" b="1" dirty="0"/>
          </a:p>
        </p:txBody>
      </p:sp>
      <p:graphicFrame>
        <p:nvGraphicFramePr>
          <p:cNvPr id="3" name="Diagram 2"/>
          <p:cNvGraphicFramePr/>
          <p:nvPr>
            <p:extLst>
              <p:ext uri="{D42A27DB-BD31-4B8C-83A1-F6EECF244321}">
                <p14:modId xmlns:p14="http://schemas.microsoft.com/office/powerpoint/2010/main" val="1911640327"/>
              </p:ext>
            </p:extLst>
          </p:nvPr>
        </p:nvGraphicFramePr>
        <p:xfrm>
          <a:off x="228600" y="560864"/>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7174039" y="4880007"/>
            <a:ext cx="1800950" cy="1828800"/>
            <a:chOff x="7174039" y="4880007"/>
            <a:chExt cx="1800950" cy="1828800"/>
          </a:xfrm>
        </p:grpSpPr>
        <p:sp>
          <p:nvSpPr>
            <p:cNvPr id="8" name="Oval 7"/>
            <p:cNvSpPr/>
            <p:nvPr/>
          </p:nvSpPr>
          <p:spPr>
            <a:xfrm>
              <a:off x="7239000" y="4953000"/>
              <a:ext cx="1676400" cy="16764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Picture 6" descr="CaltogSeal_4.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13077">
              <a:off x="7174039" y="4880007"/>
              <a:ext cx="1800950" cy="1828800"/>
            </a:xfrm>
            <a:prstGeom prst="rect">
              <a:avLst/>
            </a:prstGeom>
          </p:spPr>
        </p:pic>
      </p:grpSp>
    </p:spTree>
    <p:extLst>
      <p:ext uri="{BB962C8B-B14F-4D97-AF65-F5344CB8AC3E}">
        <p14:creationId xmlns:p14="http://schemas.microsoft.com/office/powerpoint/2010/main" val="321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0"/>
            <a:ext cx="7467600" cy="584776"/>
          </a:xfrm>
          <a:prstGeom prst="rect">
            <a:avLst/>
          </a:prstGeom>
          <a:noFill/>
        </p:spPr>
        <p:txBody>
          <a:bodyPr wrap="square" rtlCol="0">
            <a:spAutoFit/>
          </a:bodyPr>
          <a:lstStyle/>
          <a:p>
            <a:r>
              <a:rPr lang="en-US" altLang="ja-JP" sz="3200" b="1" dirty="0" smtClean="0"/>
              <a:t>Seal </a:t>
            </a:r>
            <a:r>
              <a:rPr lang="en-US" altLang="ja-JP" sz="3200" b="1" dirty="0"/>
              <a:t>of </a:t>
            </a:r>
            <a:r>
              <a:rPr lang="en-US" altLang="ja-JP" sz="3200" b="1" dirty="0" smtClean="0"/>
              <a:t>Biliteracy: Proposed Initiatives</a:t>
            </a:r>
            <a:endParaRPr kumimoji="1" lang="ja-JP" altLang="en-US" sz="3200" b="1" dirty="0"/>
          </a:p>
        </p:txBody>
      </p:sp>
      <p:pic>
        <p:nvPicPr>
          <p:cNvPr id="6" name="Picture 5" descr="CaltogSeal_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609600"/>
            <a:ext cx="4577415" cy="4648200"/>
          </a:xfrm>
          <a:prstGeom prst="rect">
            <a:avLst/>
          </a:prstGeom>
        </p:spPr>
      </p:pic>
    </p:spTree>
    <p:extLst>
      <p:ext uri="{BB962C8B-B14F-4D97-AF65-F5344CB8AC3E}">
        <p14:creationId xmlns:p14="http://schemas.microsoft.com/office/powerpoint/2010/main" val="137128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Principles Behind the Policy</a:t>
            </a:r>
            <a:endParaRPr kumimoji="1" lang="ja-JP" altLang="en-US" dirty="0"/>
          </a:p>
        </p:txBody>
      </p:sp>
      <p:grpSp>
        <p:nvGrpSpPr>
          <p:cNvPr id="5" name="Group 4"/>
          <p:cNvGrpSpPr/>
          <p:nvPr/>
        </p:nvGrpSpPr>
        <p:grpSpPr>
          <a:xfrm>
            <a:off x="6172200" y="4419600"/>
            <a:ext cx="2639150" cy="2667000"/>
            <a:chOff x="7174039" y="4880007"/>
            <a:chExt cx="1800950" cy="1828800"/>
          </a:xfrm>
        </p:grpSpPr>
        <p:sp>
          <p:nvSpPr>
            <p:cNvPr id="6" name="Oval 5"/>
            <p:cNvSpPr/>
            <p:nvPr/>
          </p:nvSpPr>
          <p:spPr>
            <a:xfrm>
              <a:off x="7239000" y="4953000"/>
              <a:ext cx="1676400" cy="16764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Picture 6" descr="CaltogSeal_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13077">
              <a:off x="7174039" y="4880007"/>
              <a:ext cx="1800950" cy="1828800"/>
            </a:xfrm>
            <a:prstGeom prst="rect">
              <a:avLst/>
            </a:prstGeom>
          </p:spPr>
        </p:pic>
      </p:grpSp>
      <p:sp>
        <p:nvSpPr>
          <p:cNvPr id="8" name="TextBox 7"/>
          <p:cNvSpPr txBox="1"/>
          <p:nvPr/>
        </p:nvSpPr>
        <p:spPr>
          <a:xfrm>
            <a:off x="457200" y="1371600"/>
            <a:ext cx="7772400" cy="4539704"/>
          </a:xfrm>
          <a:prstGeom prst="rect">
            <a:avLst/>
          </a:prstGeom>
          <a:noFill/>
        </p:spPr>
        <p:txBody>
          <a:bodyPr wrap="square" rtlCol="0">
            <a:spAutoFit/>
          </a:bodyPr>
          <a:lstStyle/>
          <a:p>
            <a:pPr marL="285750" indent="-285750">
              <a:lnSpc>
                <a:spcPct val="80000"/>
              </a:lnSpc>
              <a:buFont typeface="Arial"/>
              <a:buChar char="•"/>
            </a:pPr>
            <a:r>
              <a:rPr lang="en-US" altLang="ja-JP" sz="3000" dirty="0" smtClean="0">
                <a:solidFill>
                  <a:schemeClr val="accent4">
                    <a:lumMod val="75000"/>
                  </a:schemeClr>
                </a:solidFill>
              </a:rPr>
              <a:t>Language and identity are inseparable.</a:t>
            </a:r>
          </a:p>
          <a:p>
            <a:pPr>
              <a:lnSpc>
                <a:spcPct val="80000"/>
              </a:lnSpc>
            </a:pPr>
            <a:endParaRPr lang="en-US" altLang="ja-JP" sz="3000" dirty="0" smtClean="0">
              <a:solidFill>
                <a:schemeClr val="accent4">
                  <a:lumMod val="75000"/>
                </a:schemeClr>
              </a:solidFill>
            </a:endParaRPr>
          </a:p>
          <a:p>
            <a:pPr marL="285750" indent="-285750">
              <a:lnSpc>
                <a:spcPct val="80000"/>
              </a:lnSpc>
              <a:buFont typeface="Arial"/>
              <a:buChar char="•"/>
            </a:pPr>
            <a:r>
              <a:rPr lang="en-US" altLang="ja-JP" sz="3000" dirty="0" smtClean="0">
                <a:solidFill>
                  <a:schemeClr val="accent4">
                    <a:lumMod val="75000"/>
                  </a:schemeClr>
                </a:solidFill>
              </a:rPr>
              <a:t>All native and second languages have value.</a:t>
            </a:r>
          </a:p>
          <a:p>
            <a:pPr>
              <a:lnSpc>
                <a:spcPct val="80000"/>
              </a:lnSpc>
            </a:pPr>
            <a:endParaRPr lang="en-US" altLang="ja-JP" sz="3000" dirty="0" smtClean="0">
              <a:solidFill>
                <a:schemeClr val="accent4">
                  <a:lumMod val="75000"/>
                </a:schemeClr>
              </a:solidFill>
            </a:endParaRPr>
          </a:p>
          <a:p>
            <a:pPr marL="285750" indent="-285750">
              <a:lnSpc>
                <a:spcPct val="80000"/>
              </a:lnSpc>
              <a:buFont typeface="Arial"/>
              <a:buChar char="•"/>
            </a:pPr>
            <a:r>
              <a:rPr lang="en-US" altLang="ja-JP" sz="3000" dirty="0">
                <a:solidFill>
                  <a:schemeClr val="accent4">
                    <a:lumMod val="75000"/>
                  </a:schemeClr>
                </a:solidFill>
              </a:rPr>
              <a:t>I</a:t>
            </a:r>
            <a:r>
              <a:rPr lang="en-US" altLang="ja-JP" sz="3000" dirty="0" smtClean="0">
                <a:solidFill>
                  <a:schemeClr val="accent4">
                    <a:lumMod val="75000"/>
                  </a:schemeClr>
                </a:solidFill>
              </a:rPr>
              <a:t>ncreases cognitive development.</a:t>
            </a:r>
          </a:p>
          <a:p>
            <a:pPr>
              <a:lnSpc>
                <a:spcPct val="80000"/>
              </a:lnSpc>
            </a:pPr>
            <a:endParaRPr lang="en-US" altLang="ja-JP" sz="3000" dirty="0" smtClean="0"/>
          </a:p>
          <a:p>
            <a:pPr marL="285750" indent="-285750">
              <a:lnSpc>
                <a:spcPct val="80000"/>
              </a:lnSpc>
              <a:buFont typeface="Arial"/>
              <a:buChar char="•"/>
            </a:pPr>
            <a:r>
              <a:rPr lang="en-US" altLang="ja-JP" sz="3000" dirty="0" smtClean="0">
                <a:solidFill>
                  <a:srgbClr val="0084B4"/>
                </a:solidFill>
              </a:rPr>
              <a:t>Critical to our participation in </a:t>
            </a:r>
            <a:r>
              <a:rPr lang="en-US" altLang="ja-JP" sz="3000" dirty="0">
                <a:solidFill>
                  <a:srgbClr val="0084B4"/>
                </a:solidFill>
              </a:rPr>
              <a:t>a </a:t>
            </a:r>
            <a:r>
              <a:rPr lang="en-US" altLang="ja-JP" sz="3000" dirty="0" smtClean="0">
                <a:solidFill>
                  <a:srgbClr val="0084B4"/>
                </a:solidFill>
              </a:rPr>
              <a:t>global political</a:t>
            </a:r>
            <a:r>
              <a:rPr lang="en-US" altLang="ja-JP" sz="3000" dirty="0">
                <a:solidFill>
                  <a:srgbClr val="0084B4"/>
                </a:solidFill>
              </a:rPr>
              <a:t>, </a:t>
            </a:r>
            <a:r>
              <a:rPr lang="en-US" altLang="ja-JP" sz="3000" dirty="0" smtClean="0">
                <a:solidFill>
                  <a:srgbClr val="0084B4"/>
                </a:solidFill>
              </a:rPr>
              <a:t>social, and </a:t>
            </a:r>
            <a:r>
              <a:rPr lang="en-US" altLang="ja-JP" sz="3000" dirty="0">
                <a:solidFill>
                  <a:srgbClr val="0084B4"/>
                </a:solidFill>
              </a:rPr>
              <a:t>economic </a:t>
            </a:r>
            <a:r>
              <a:rPr lang="en-US" altLang="ja-JP" sz="3000" dirty="0" smtClean="0">
                <a:solidFill>
                  <a:srgbClr val="0084B4"/>
                </a:solidFill>
              </a:rPr>
              <a:t>context.</a:t>
            </a:r>
          </a:p>
          <a:p>
            <a:pPr>
              <a:lnSpc>
                <a:spcPct val="80000"/>
              </a:lnSpc>
            </a:pPr>
            <a:endParaRPr lang="en-US" altLang="ja-JP" sz="3000" dirty="0" smtClean="0">
              <a:solidFill>
                <a:srgbClr val="0084B4"/>
              </a:solidFill>
            </a:endParaRPr>
          </a:p>
          <a:p>
            <a:pPr marL="285750" indent="-285750">
              <a:lnSpc>
                <a:spcPct val="80000"/>
              </a:lnSpc>
              <a:buFont typeface="Arial"/>
              <a:buChar char="•"/>
            </a:pPr>
            <a:r>
              <a:rPr lang="en-US" altLang="ja-JP" sz="3000" dirty="0" smtClean="0">
                <a:solidFill>
                  <a:srgbClr val="0084B4"/>
                </a:solidFill>
              </a:rPr>
              <a:t>Future workplace demands it.</a:t>
            </a:r>
          </a:p>
          <a:p>
            <a:pPr>
              <a:lnSpc>
                <a:spcPct val="80000"/>
              </a:lnSpc>
            </a:pPr>
            <a:endParaRPr lang="en-US" altLang="ja-JP" sz="3000" b="1" dirty="0">
              <a:latin typeface="Century Gothic"/>
              <a:cs typeface="Century Gothic"/>
            </a:endParaRPr>
          </a:p>
          <a:p>
            <a:pPr marL="285750" indent="-285750">
              <a:lnSpc>
                <a:spcPct val="80000"/>
              </a:lnSpc>
              <a:buFont typeface="Arial"/>
              <a:buChar char="•"/>
            </a:pPr>
            <a:r>
              <a:rPr lang="en-US" altLang="ja-JP" sz="3000" dirty="0" smtClean="0">
                <a:solidFill>
                  <a:srgbClr val="0084B4"/>
                </a:solidFill>
              </a:rPr>
              <a:t>Florida’s diversity demands it.</a:t>
            </a:r>
            <a:endParaRPr kumimoji="1" lang="ja-JP" altLang="en-US" sz="3000" dirty="0">
              <a:solidFill>
                <a:srgbClr val="0084B4"/>
              </a:solidFill>
            </a:endParaRPr>
          </a:p>
        </p:txBody>
      </p:sp>
      <p:sp>
        <p:nvSpPr>
          <p:cNvPr id="9" name="TextBox 8"/>
          <p:cNvSpPr txBox="1"/>
          <p:nvPr/>
        </p:nvSpPr>
        <p:spPr>
          <a:xfrm>
            <a:off x="228600" y="6172200"/>
            <a:ext cx="8689051" cy="553998"/>
          </a:xfrm>
          <a:prstGeom prst="rect">
            <a:avLst/>
          </a:prstGeom>
          <a:noFill/>
        </p:spPr>
        <p:txBody>
          <a:bodyPr wrap="square" rtlCol="0">
            <a:spAutoFit/>
          </a:bodyPr>
          <a:lstStyle/>
          <a:p>
            <a:r>
              <a:rPr kumimoji="1" lang="en-US" altLang="ja-JP" sz="1400" i="1" dirty="0" smtClean="0">
                <a:solidFill>
                  <a:schemeClr val="bg1">
                    <a:lumMod val="50000"/>
                  </a:schemeClr>
                </a:solidFill>
              </a:rPr>
              <a:t>Cloud 2000, California DOE 2011, Florida DOE 2007,</a:t>
            </a:r>
          </a:p>
          <a:p>
            <a:r>
              <a:rPr kumimoji="1" lang="en-US" altLang="ja-JP" sz="1400" i="1" dirty="0" err="1" smtClean="0">
                <a:solidFill>
                  <a:schemeClr val="bg1">
                    <a:lumMod val="50000"/>
                  </a:schemeClr>
                </a:solidFill>
              </a:rPr>
              <a:t>Lindholm</a:t>
            </a:r>
            <a:r>
              <a:rPr kumimoji="1" lang="en-US" altLang="ja-JP" sz="1400" i="1" dirty="0" smtClean="0">
                <a:solidFill>
                  <a:schemeClr val="bg1">
                    <a:lumMod val="50000"/>
                  </a:schemeClr>
                </a:solidFill>
              </a:rPr>
              <a:t> 2000/2001, Lucas 1994, Platt 2003, </a:t>
            </a:r>
            <a:r>
              <a:rPr kumimoji="1" lang="en-US" altLang="ja-JP" sz="1400" i="1" dirty="0" err="1" smtClean="0">
                <a:solidFill>
                  <a:schemeClr val="bg1">
                    <a:lumMod val="50000"/>
                  </a:schemeClr>
                </a:solidFill>
              </a:rPr>
              <a:t>Zalasko</a:t>
            </a:r>
            <a:r>
              <a:rPr kumimoji="1" lang="en-US" altLang="ja-JP" sz="1400" i="1" dirty="0" smtClean="0">
                <a:solidFill>
                  <a:schemeClr val="bg1">
                    <a:lumMod val="50000"/>
                  </a:schemeClr>
                </a:solidFill>
              </a:rPr>
              <a:t> </a:t>
            </a:r>
            <a:r>
              <a:rPr kumimoji="1" lang="en-US" altLang="ja-JP" sz="1600" i="1" dirty="0" smtClean="0">
                <a:solidFill>
                  <a:schemeClr val="bg1">
                    <a:lumMod val="50000"/>
                  </a:schemeClr>
                </a:solidFill>
              </a:rPr>
              <a:t>2000</a:t>
            </a:r>
            <a:endParaRPr kumimoji="1" lang="ja-JP" altLang="en-US" sz="1600" i="1" dirty="0">
              <a:solidFill>
                <a:schemeClr val="bg1">
                  <a:lumMod val="50000"/>
                </a:schemeClr>
              </a:solidFill>
            </a:endParaRPr>
          </a:p>
        </p:txBody>
      </p:sp>
    </p:spTree>
    <p:extLst>
      <p:ext uri="{BB962C8B-B14F-4D97-AF65-F5344CB8AC3E}">
        <p14:creationId xmlns:p14="http://schemas.microsoft.com/office/powerpoint/2010/main" val="355773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5486400" cy="685800"/>
          </a:xfrm>
        </p:spPr>
        <p:txBody>
          <a:bodyPr>
            <a:normAutofit/>
          </a:bodyPr>
          <a:lstStyle/>
          <a:p>
            <a:r>
              <a:rPr lang="en-US" altLang="ja-JP" b="1" dirty="0" err="1">
                <a:latin typeface="Century Gothic"/>
                <a:ea typeface="ＭＳ 明朝"/>
                <a:cs typeface="Times New Roman"/>
              </a:rPr>
              <a:t>Lindholm</a:t>
            </a:r>
            <a:r>
              <a:rPr lang="en-US" altLang="ja-JP" b="1" dirty="0">
                <a:latin typeface="Century Gothic"/>
                <a:ea typeface="ＭＳ 明朝"/>
                <a:cs typeface="Times New Roman"/>
              </a:rPr>
              <a:t>-Leary (2000</a:t>
            </a:r>
            <a:r>
              <a:rPr lang="en-US" altLang="ja-JP" b="1" dirty="0" smtClean="0">
                <a:latin typeface="Century Gothic"/>
                <a:ea typeface="ＭＳ 明朝"/>
                <a:cs typeface="Times New Roman"/>
              </a:rPr>
              <a:t>)</a:t>
            </a:r>
            <a:endParaRPr kumimoji="1" lang="ja-JP" altLang="en-US" dirty="0"/>
          </a:p>
        </p:txBody>
      </p:sp>
      <p:sp>
        <p:nvSpPr>
          <p:cNvPr id="3" name="Text Placeholder 2"/>
          <p:cNvSpPr>
            <a:spLocks noGrp="1"/>
          </p:cNvSpPr>
          <p:nvPr>
            <p:ph type="body" sz="half" idx="2"/>
          </p:nvPr>
        </p:nvSpPr>
        <p:spPr>
          <a:xfrm>
            <a:off x="1219200" y="1219200"/>
            <a:ext cx="7543800" cy="5410200"/>
          </a:xfrm>
        </p:spPr>
        <p:txBody>
          <a:bodyPr>
            <a:noAutofit/>
          </a:bodyPr>
          <a:lstStyle/>
          <a:p>
            <a:pPr>
              <a:spcBef>
                <a:spcPts val="0"/>
              </a:spcBef>
            </a:pPr>
            <a:r>
              <a:rPr lang="en-US" altLang="ja-JP" sz="1800" dirty="0" smtClean="0">
                <a:latin typeface="Century Gothic"/>
                <a:ea typeface="ＭＳ 明朝"/>
                <a:cs typeface="Times New Roman"/>
              </a:rPr>
              <a:t>Conducted </a:t>
            </a:r>
            <a:r>
              <a:rPr lang="en-US" altLang="ja-JP" sz="1800" dirty="0">
                <a:latin typeface="Century Gothic"/>
                <a:ea typeface="ＭＳ 明朝"/>
                <a:cs typeface="Times New Roman"/>
              </a:rPr>
              <a:t>research on d</a:t>
            </a:r>
            <a:r>
              <a:rPr lang="en-US" altLang="ja-JP" sz="1800" dirty="0" smtClean="0">
                <a:latin typeface="Century Gothic"/>
                <a:ea typeface="ＭＳ 明朝"/>
                <a:cs typeface="Times New Roman"/>
              </a:rPr>
              <a:t>uel-language bilingual programs:   90</a:t>
            </a:r>
            <a:r>
              <a:rPr lang="en-US" altLang="ja-JP" sz="1800" dirty="0">
                <a:latin typeface="Century Gothic"/>
                <a:ea typeface="ＭＳ 明朝"/>
                <a:cs typeface="Times New Roman"/>
              </a:rPr>
              <a:t>/10 model and a 50/50 model of dual language </a:t>
            </a:r>
            <a:r>
              <a:rPr lang="en-US" altLang="ja-JP" sz="1800" dirty="0" smtClean="0">
                <a:latin typeface="Century Gothic"/>
                <a:ea typeface="ＭＳ 明朝"/>
                <a:cs typeface="Times New Roman"/>
              </a:rPr>
              <a:t>immersion</a:t>
            </a:r>
            <a:endParaRPr lang="en-US" altLang="ja-JP" sz="1800" dirty="0">
              <a:latin typeface="Cambria"/>
              <a:ea typeface="ＭＳ 明朝"/>
              <a:cs typeface="Times New Roman"/>
            </a:endParaRPr>
          </a:p>
          <a:p>
            <a:pPr indent="102870">
              <a:spcBef>
                <a:spcPts val="0"/>
              </a:spcBef>
            </a:pPr>
            <a:endParaRPr lang="en-US" altLang="ja-JP" dirty="0" smtClean="0">
              <a:latin typeface="Century Gothic"/>
              <a:ea typeface="ＭＳ 明朝"/>
              <a:cs typeface="Times New Roman"/>
            </a:endParaRPr>
          </a:p>
          <a:p>
            <a:pPr indent="102870">
              <a:spcBef>
                <a:spcPts val="0"/>
              </a:spcBef>
            </a:pPr>
            <a:r>
              <a:rPr lang="en-US" altLang="ja-JP" b="1" dirty="0" smtClean="0">
                <a:latin typeface="Century Gothic"/>
                <a:ea typeface="ＭＳ 明朝"/>
                <a:cs typeface="Times New Roman"/>
              </a:rPr>
              <a:t>Biliteracy correlation with L1/L2 reading proficiency</a:t>
            </a:r>
            <a:endParaRPr lang="en-US" altLang="ja-JP" b="1" dirty="0">
              <a:latin typeface="Cambria"/>
              <a:ea typeface="ＭＳ 明朝"/>
              <a:cs typeface="Times New Roman"/>
            </a:endParaRPr>
          </a:p>
          <a:p>
            <a:pPr marL="742950" marR="0" lvl="1" indent="-285750">
              <a:spcBef>
                <a:spcPts val="0"/>
              </a:spcBef>
              <a:spcAft>
                <a:spcPts val="0"/>
              </a:spcAft>
              <a:buFont typeface="Arial"/>
              <a:buChar char="◦"/>
            </a:pPr>
            <a:r>
              <a:rPr lang="en-US" altLang="ja-JP" sz="1100" dirty="0">
                <a:latin typeface="Century Gothic"/>
                <a:ea typeface="ＭＳ 明朝"/>
                <a:cs typeface="Times New Roman"/>
              </a:rPr>
              <a:t>Both groups of students were successful in tests of reading and writing in both languages</a:t>
            </a:r>
            <a:endParaRPr lang="en-US" altLang="ja-JP" sz="1100" dirty="0">
              <a:latin typeface="Cambria"/>
              <a:ea typeface="ＭＳ 明朝"/>
              <a:cs typeface="Times New Roman"/>
            </a:endParaRPr>
          </a:p>
          <a:p>
            <a:pPr marL="742950" marR="0" lvl="1" indent="-285750">
              <a:spcBef>
                <a:spcPts val="0"/>
              </a:spcBef>
              <a:spcAft>
                <a:spcPts val="0"/>
              </a:spcAft>
              <a:buFont typeface="Arial"/>
              <a:buChar char="◦"/>
            </a:pPr>
            <a:r>
              <a:rPr lang="en-US" altLang="ja-JP" sz="1100" dirty="0">
                <a:latin typeface="Century Gothic"/>
                <a:ea typeface="ＭＳ 明朝"/>
                <a:cs typeface="Times New Roman"/>
              </a:rPr>
              <a:t>By the time English speakers began English reading in third grade, they performed at grade level and at least as high as English speakers instructed only in English</a:t>
            </a:r>
            <a:endParaRPr lang="en-US" altLang="ja-JP" sz="1100" dirty="0">
              <a:latin typeface="Cambria"/>
              <a:ea typeface="ＭＳ 明朝"/>
              <a:cs typeface="Times New Roman"/>
            </a:endParaRPr>
          </a:p>
          <a:p>
            <a:pPr marL="742950" marR="0" lvl="1" indent="-285750">
              <a:spcBef>
                <a:spcPts val="0"/>
              </a:spcBef>
              <a:spcAft>
                <a:spcPts val="0"/>
              </a:spcAft>
              <a:buFont typeface="Arial"/>
              <a:buChar char="◦"/>
            </a:pPr>
            <a:r>
              <a:rPr lang="en-US" altLang="ja-JP" sz="1100" dirty="0">
                <a:latin typeface="Century Gothic"/>
                <a:ea typeface="ＭＳ 明朝"/>
                <a:cs typeface="Times New Roman"/>
              </a:rPr>
              <a:t>Higher levels of bilingual proficiency associated with higher levels of reading achievement</a:t>
            </a:r>
            <a:endParaRPr lang="en-US" altLang="ja-JP" sz="1100" dirty="0">
              <a:latin typeface="Cambria"/>
              <a:ea typeface="ＭＳ 明朝"/>
              <a:cs typeface="Times New Roman"/>
            </a:endParaRPr>
          </a:p>
          <a:p>
            <a:pPr marR="0" lvl="0">
              <a:spcBef>
                <a:spcPts val="0"/>
              </a:spcBef>
              <a:spcAft>
                <a:spcPts val="0"/>
              </a:spcAft>
            </a:pPr>
            <a:r>
              <a:rPr lang="en-US" altLang="ja-JP" b="1" dirty="0">
                <a:latin typeface="Century Gothic"/>
                <a:ea typeface="ＭＳ 明朝"/>
                <a:cs typeface="Times New Roman"/>
              </a:rPr>
              <a:t>Academic c</a:t>
            </a:r>
            <a:r>
              <a:rPr lang="en-US" altLang="ja-JP" b="1" dirty="0" smtClean="0">
                <a:latin typeface="Century Gothic"/>
                <a:ea typeface="ＭＳ 明朝"/>
                <a:cs typeface="Times New Roman"/>
              </a:rPr>
              <a:t>ontent achievement</a:t>
            </a:r>
            <a:endParaRPr lang="en-US" altLang="ja-JP" b="1" dirty="0">
              <a:latin typeface="Cambria"/>
              <a:ea typeface="ＭＳ 明朝"/>
              <a:cs typeface="Times New Roman"/>
            </a:endParaRPr>
          </a:p>
          <a:p>
            <a:pPr marL="742950" marR="0" lvl="1" indent="-285750">
              <a:spcBef>
                <a:spcPts val="0"/>
              </a:spcBef>
              <a:spcAft>
                <a:spcPts val="0"/>
              </a:spcAft>
              <a:buFont typeface="Arial"/>
              <a:buChar char="◦"/>
            </a:pPr>
            <a:r>
              <a:rPr lang="en-US" altLang="ja-JP" dirty="0" smtClean="0">
                <a:latin typeface="Century Gothic"/>
                <a:ea typeface="ＭＳ 明朝"/>
                <a:cs typeface="Times New Roman"/>
              </a:rPr>
              <a:t>Both </a:t>
            </a:r>
            <a:r>
              <a:rPr lang="en-US" altLang="ja-JP" dirty="0">
                <a:latin typeface="Century Gothic"/>
                <a:ea typeface="ＭＳ 明朝"/>
                <a:cs typeface="Times New Roman"/>
              </a:rPr>
              <a:t>groups of students scored on par with their peers in mathematics achievement</a:t>
            </a:r>
            <a:endParaRPr lang="en-US" altLang="ja-JP" dirty="0">
              <a:latin typeface="Cambria"/>
              <a:ea typeface="ＭＳ 明朝"/>
              <a:cs typeface="Times New Roman"/>
            </a:endParaRPr>
          </a:p>
          <a:p>
            <a:pPr marL="742950" marR="0" lvl="1" indent="-285750">
              <a:spcBef>
                <a:spcPts val="0"/>
              </a:spcBef>
              <a:spcAft>
                <a:spcPts val="0"/>
              </a:spcAft>
              <a:buFont typeface="Arial"/>
              <a:buChar char="◦"/>
            </a:pPr>
            <a:r>
              <a:rPr lang="en-US" altLang="ja-JP" dirty="0">
                <a:latin typeface="Century Gothic"/>
                <a:ea typeface="ＭＳ 明朝"/>
                <a:cs typeface="Times New Roman"/>
              </a:rPr>
              <a:t>Math achievement was highly related across two languages</a:t>
            </a:r>
            <a:endParaRPr lang="en-US" altLang="ja-JP" dirty="0">
              <a:latin typeface="Cambria"/>
              <a:ea typeface="ＭＳ 明朝"/>
              <a:cs typeface="Times New Roman"/>
            </a:endParaRPr>
          </a:p>
          <a:p>
            <a:pPr marL="742950" marR="0" lvl="1" indent="-285750">
              <a:spcBef>
                <a:spcPts val="0"/>
              </a:spcBef>
              <a:spcAft>
                <a:spcPts val="0"/>
              </a:spcAft>
              <a:buFont typeface="Arial"/>
              <a:buChar char="◦"/>
            </a:pPr>
            <a:r>
              <a:rPr lang="en-US" altLang="ja-JP" dirty="0">
                <a:latin typeface="Century Gothic"/>
                <a:ea typeface="ＭＳ 明朝"/>
                <a:cs typeface="Times New Roman"/>
              </a:rPr>
              <a:t>Social studies and science achievement were average to high for English and Spanish speakers</a:t>
            </a:r>
            <a:endParaRPr lang="en-US" altLang="ja-JP" dirty="0">
              <a:latin typeface="Cambria"/>
              <a:ea typeface="ＭＳ 明朝"/>
              <a:cs typeface="Times New Roman"/>
            </a:endParaRPr>
          </a:p>
          <a:p>
            <a:pPr marR="0" lvl="0">
              <a:spcBef>
                <a:spcPts val="0"/>
              </a:spcBef>
              <a:spcAft>
                <a:spcPts val="0"/>
              </a:spcAft>
            </a:pPr>
            <a:r>
              <a:rPr lang="en-US" altLang="ja-JP" b="1" dirty="0" smtClean="0">
                <a:latin typeface="Century Gothic"/>
                <a:ea typeface="ＭＳ 明朝"/>
                <a:cs typeface="Times New Roman"/>
              </a:rPr>
              <a:t>Better multicultural </a:t>
            </a:r>
            <a:r>
              <a:rPr lang="en-US" altLang="ja-JP" b="1" dirty="0">
                <a:latin typeface="Century Gothic"/>
                <a:ea typeface="ＭＳ 明朝"/>
                <a:cs typeface="Times New Roman"/>
              </a:rPr>
              <a:t>c</a:t>
            </a:r>
            <a:r>
              <a:rPr lang="en-US" altLang="ja-JP" b="1" dirty="0" smtClean="0">
                <a:latin typeface="Century Gothic"/>
                <a:ea typeface="ＭＳ 明朝"/>
                <a:cs typeface="Times New Roman"/>
              </a:rPr>
              <a:t>ompetencies </a:t>
            </a:r>
            <a:r>
              <a:rPr lang="en-US" altLang="ja-JP" b="1" dirty="0">
                <a:latin typeface="Century Gothic"/>
                <a:ea typeface="ＭＳ 明朝"/>
                <a:cs typeface="Times New Roman"/>
              </a:rPr>
              <a:t>and </a:t>
            </a:r>
            <a:r>
              <a:rPr lang="en-US" altLang="ja-JP" b="1" dirty="0" smtClean="0">
                <a:latin typeface="Century Gothic"/>
                <a:ea typeface="ＭＳ 明朝"/>
                <a:cs typeface="Times New Roman"/>
              </a:rPr>
              <a:t>self </a:t>
            </a:r>
            <a:r>
              <a:rPr lang="en-US" altLang="ja-JP" b="1" dirty="0">
                <a:latin typeface="Century Gothic"/>
                <a:ea typeface="ＭＳ 明朝"/>
                <a:cs typeface="Times New Roman"/>
              </a:rPr>
              <a:t>e</a:t>
            </a:r>
            <a:r>
              <a:rPr lang="en-US" altLang="ja-JP" b="1" dirty="0" smtClean="0">
                <a:latin typeface="Century Gothic"/>
                <a:ea typeface="ＭＳ 明朝"/>
                <a:cs typeface="Times New Roman"/>
              </a:rPr>
              <a:t>steem</a:t>
            </a:r>
            <a:endParaRPr lang="en-US" altLang="ja-JP" dirty="0">
              <a:latin typeface="Cambria"/>
              <a:ea typeface="ＭＳ 明朝"/>
              <a:cs typeface="Times New Roman"/>
            </a:endParaRPr>
          </a:p>
          <a:p>
            <a:pPr marL="742950" marR="0" lvl="1" indent="-285750">
              <a:spcBef>
                <a:spcPts val="0"/>
              </a:spcBef>
              <a:spcAft>
                <a:spcPts val="0"/>
              </a:spcAft>
              <a:buFont typeface="Arial"/>
              <a:buChar char="◦"/>
            </a:pPr>
            <a:r>
              <a:rPr lang="en-US" altLang="ja-JP" dirty="0">
                <a:latin typeface="Century Gothic"/>
                <a:ea typeface="ＭＳ 明朝"/>
                <a:cs typeface="Times New Roman"/>
              </a:rPr>
              <a:t>High levels of self-esteem</a:t>
            </a:r>
            <a:endParaRPr lang="en-US" altLang="ja-JP" dirty="0">
              <a:latin typeface="Cambria"/>
              <a:ea typeface="ＭＳ 明朝"/>
              <a:cs typeface="Times New Roman"/>
            </a:endParaRPr>
          </a:p>
          <a:p>
            <a:pPr marL="742950" marR="0" lvl="1" indent="-285750">
              <a:spcBef>
                <a:spcPts val="0"/>
              </a:spcBef>
              <a:spcAft>
                <a:spcPts val="0"/>
              </a:spcAft>
              <a:buFont typeface="Arial"/>
              <a:buChar char="◦"/>
            </a:pPr>
            <a:r>
              <a:rPr lang="en-US" altLang="ja-JP" dirty="0">
                <a:latin typeface="Century Gothic"/>
                <a:ea typeface="ＭＳ 明朝"/>
                <a:cs typeface="Times New Roman"/>
              </a:rPr>
              <a:t>High academic competence and motivation</a:t>
            </a:r>
            <a:endParaRPr lang="en-US" altLang="ja-JP" dirty="0">
              <a:latin typeface="Cambria"/>
              <a:ea typeface="ＭＳ 明朝"/>
              <a:cs typeface="Times New Roman"/>
            </a:endParaRPr>
          </a:p>
          <a:p>
            <a:pPr marL="742950" marR="0" lvl="1" indent="-285750">
              <a:spcBef>
                <a:spcPts val="0"/>
              </a:spcBef>
              <a:spcAft>
                <a:spcPts val="0"/>
              </a:spcAft>
              <a:buFont typeface="Arial"/>
              <a:buChar char="◦"/>
            </a:pPr>
            <a:r>
              <a:rPr lang="en-US" altLang="ja-JP" dirty="0">
                <a:latin typeface="Century Gothic"/>
                <a:ea typeface="ＭＳ 明朝"/>
                <a:cs typeface="Times New Roman"/>
              </a:rPr>
              <a:t>Positive multicultural competencies</a:t>
            </a:r>
            <a:endParaRPr lang="en-US" altLang="ja-JP" dirty="0">
              <a:latin typeface="Cambria"/>
              <a:ea typeface="ＭＳ 明朝"/>
              <a:cs typeface="Times New Roman"/>
            </a:endParaRPr>
          </a:p>
          <a:p>
            <a:pPr marL="742950" marR="0" lvl="1" indent="-285750">
              <a:spcBef>
                <a:spcPts val="0"/>
              </a:spcBef>
              <a:spcAft>
                <a:spcPts val="0"/>
              </a:spcAft>
              <a:buFont typeface="Arial"/>
              <a:buChar char="◦"/>
            </a:pPr>
            <a:r>
              <a:rPr lang="en-US" altLang="ja-JP" dirty="0">
                <a:latin typeface="Century Gothic"/>
                <a:ea typeface="ＭＳ 明朝"/>
                <a:cs typeface="Times New Roman"/>
              </a:rPr>
              <a:t>Enjoyment in studying through two </a:t>
            </a:r>
            <a:r>
              <a:rPr lang="en-US" altLang="ja-JP" dirty="0" smtClean="0">
                <a:latin typeface="Century Gothic"/>
                <a:ea typeface="ＭＳ 明朝"/>
                <a:cs typeface="Times New Roman"/>
              </a:rPr>
              <a:t>languages</a:t>
            </a:r>
          </a:p>
          <a:p>
            <a:pPr marL="742950" marR="0" lvl="1" indent="-285750">
              <a:spcBef>
                <a:spcPts val="0"/>
              </a:spcBef>
              <a:spcAft>
                <a:spcPts val="0"/>
              </a:spcAft>
              <a:buFont typeface="Arial"/>
              <a:buChar char="◦"/>
            </a:pPr>
            <a:endParaRPr lang="en-US" altLang="ja-JP" dirty="0" smtClean="0">
              <a:latin typeface="Century Gothic"/>
              <a:ea typeface="ＭＳ 明朝"/>
              <a:cs typeface="Times New Roman"/>
            </a:endParaRPr>
          </a:p>
          <a:p>
            <a:pPr marL="711200" marR="0" lvl="0">
              <a:spcBef>
                <a:spcPts val="0"/>
              </a:spcBef>
              <a:spcAft>
                <a:spcPts val="0"/>
              </a:spcAft>
            </a:pPr>
            <a:r>
              <a:rPr lang="en-US" altLang="ja-JP" sz="2200" b="1" dirty="0">
                <a:solidFill>
                  <a:srgbClr val="F79646"/>
                </a:solidFill>
                <a:latin typeface="Century Gothic"/>
                <a:ea typeface="ＭＳ 明朝"/>
                <a:cs typeface="Times New Roman"/>
              </a:rPr>
              <a:t>N</a:t>
            </a:r>
            <a:r>
              <a:rPr lang="en-US" altLang="ja-JP" sz="2200" b="1" dirty="0" smtClean="0">
                <a:solidFill>
                  <a:srgbClr val="F79646"/>
                </a:solidFill>
                <a:latin typeface="Century Gothic"/>
                <a:ea typeface="ＭＳ 明朝"/>
                <a:cs typeface="Times New Roman"/>
              </a:rPr>
              <a:t>o </a:t>
            </a:r>
            <a:r>
              <a:rPr lang="en-US" altLang="ja-JP" sz="2200" b="1" dirty="0">
                <a:solidFill>
                  <a:srgbClr val="F79646"/>
                </a:solidFill>
                <a:latin typeface="Century Gothic"/>
                <a:ea typeface="ＭＳ 明朝"/>
                <a:cs typeface="Times New Roman"/>
              </a:rPr>
              <a:t>evidence </a:t>
            </a:r>
            <a:r>
              <a:rPr lang="en-US" altLang="ja-JP" sz="2200" b="1" dirty="0" smtClean="0">
                <a:solidFill>
                  <a:srgbClr val="F79646"/>
                </a:solidFill>
                <a:latin typeface="Century Gothic"/>
                <a:ea typeface="ＭＳ 明朝"/>
                <a:cs typeface="Times New Roman"/>
              </a:rPr>
              <a:t>suggests </a:t>
            </a:r>
            <a:r>
              <a:rPr lang="en-US" altLang="ja-JP" sz="2200" b="1" dirty="0">
                <a:solidFill>
                  <a:srgbClr val="F79646"/>
                </a:solidFill>
                <a:latin typeface="Century Gothic"/>
                <a:ea typeface="ＭＳ 明朝"/>
                <a:cs typeface="Times New Roman"/>
              </a:rPr>
              <a:t>that </a:t>
            </a:r>
            <a:r>
              <a:rPr lang="en-US" altLang="ja-JP" sz="2200" b="1" dirty="0" smtClean="0">
                <a:solidFill>
                  <a:srgbClr val="F79646"/>
                </a:solidFill>
                <a:latin typeface="Century Gothic"/>
                <a:ea typeface="ＭＳ 明朝"/>
                <a:cs typeface="Times New Roman"/>
              </a:rPr>
              <a:t>such </a:t>
            </a:r>
            <a:r>
              <a:rPr lang="en-US" altLang="ja-JP" sz="2200" b="1" dirty="0">
                <a:solidFill>
                  <a:srgbClr val="F79646"/>
                </a:solidFill>
                <a:latin typeface="Century Gothic"/>
                <a:ea typeface="ＭＳ 明朝"/>
                <a:cs typeface="Times New Roman"/>
              </a:rPr>
              <a:t>programs </a:t>
            </a:r>
            <a:r>
              <a:rPr lang="en-US" altLang="ja-JP" sz="2200" b="1" dirty="0" smtClean="0">
                <a:solidFill>
                  <a:srgbClr val="F79646"/>
                </a:solidFill>
                <a:latin typeface="Century Gothic"/>
                <a:ea typeface="ＭＳ 明朝"/>
                <a:cs typeface="Times New Roman"/>
              </a:rPr>
              <a:t>retard the </a:t>
            </a:r>
            <a:r>
              <a:rPr lang="en-US" altLang="ja-JP" sz="2200" b="1" dirty="0">
                <a:solidFill>
                  <a:srgbClr val="F79646"/>
                </a:solidFill>
                <a:latin typeface="Century Gothic"/>
                <a:ea typeface="ＭＳ 明朝"/>
                <a:cs typeface="Times New Roman"/>
              </a:rPr>
              <a:t>language development of speakers of any language.</a:t>
            </a:r>
            <a:endParaRPr lang="en-US" altLang="ja-JP" sz="2200" b="1" dirty="0">
              <a:solidFill>
                <a:srgbClr val="F79646"/>
              </a:solidFill>
              <a:latin typeface="Cambria"/>
              <a:ea typeface="ＭＳ 明朝"/>
              <a:cs typeface="Times New Roman"/>
            </a:endParaRPr>
          </a:p>
          <a:p>
            <a:endParaRPr kumimoji="1" lang="ja-JP" altLang="en-US" dirty="0"/>
          </a:p>
        </p:txBody>
      </p:sp>
      <p:grpSp>
        <p:nvGrpSpPr>
          <p:cNvPr id="7" name="Group 6"/>
          <p:cNvGrpSpPr/>
          <p:nvPr/>
        </p:nvGrpSpPr>
        <p:grpSpPr>
          <a:xfrm rot="20108489">
            <a:off x="-232436" y="4865820"/>
            <a:ext cx="1800950" cy="1828800"/>
            <a:chOff x="7174039" y="4880007"/>
            <a:chExt cx="1800950" cy="1828800"/>
          </a:xfrm>
        </p:grpSpPr>
        <p:sp>
          <p:nvSpPr>
            <p:cNvPr id="8" name="Oval 7"/>
            <p:cNvSpPr/>
            <p:nvPr/>
          </p:nvSpPr>
          <p:spPr>
            <a:xfrm>
              <a:off x="7239000" y="4953000"/>
              <a:ext cx="1676400" cy="16764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 name="Picture 8" descr="CaltogSeal_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13077">
              <a:off x="7174039" y="4880007"/>
              <a:ext cx="1800950" cy="1828800"/>
            </a:xfrm>
            <a:prstGeom prst="rect">
              <a:avLst/>
            </a:prstGeom>
          </p:spPr>
        </p:pic>
      </p:grpSp>
    </p:spTree>
    <p:extLst>
      <p:ext uri="{BB962C8B-B14F-4D97-AF65-F5344CB8AC3E}">
        <p14:creationId xmlns:p14="http://schemas.microsoft.com/office/powerpoint/2010/main" val="356152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5486400" cy="685800"/>
          </a:xfrm>
        </p:spPr>
        <p:txBody>
          <a:bodyPr>
            <a:normAutofit/>
          </a:bodyPr>
          <a:lstStyle/>
          <a:p>
            <a:r>
              <a:rPr lang="en-US" altLang="ja-JP" b="1" dirty="0">
                <a:latin typeface="Century Gothic"/>
                <a:ea typeface="ＭＳ 明朝"/>
                <a:cs typeface="Times New Roman"/>
              </a:rPr>
              <a:t>Thomas and Collier (2000</a:t>
            </a:r>
            <a:r>
              <a:rPr lang="en-US" altLang="ja-JP" b="1" dirty="0" smtClean="0">
                <a:latin typeface="Century Gothic"/>
                <a:ea typeface="ＭＳ 明朝"/>
                <a:cs typeface="Times New Roman"/>
              </a:rPr>
              <a:t>)</a:t>
            </a:r>
            <a:endParaRPr kumimoji="1" lang="ja-JP" altLang="en-US" dirty="0"/>
          </a:p>
        </p:txBody>
      </p:sp>
      <p:sp>
        <p:nvSpPr>
          <p:cNvPr id="3" name="Text Placeholder 2"/>
          <p:cNvSpPr>
            <a:spLocks noGrp="1"/>
          </p:cNvSpPr>
          <p:nvPr>
            <p:ph type="body" sz="half" idx="2"/>
          </p:nvPr>
        </p:nvSpPr>
        <p:spPr>
          <a:xfrm>
            <a:off x="1219200" y="1219200"/>
            <a:ext cx="7620000" cy="5334000"/>
          </a:xfrm>
        </p:spPr>
        <p:txBody>
          <a:bodyPr>
            <a:noAutofit/>
          </a:bodyPr>
          <a:lstStyle/>
          <a:p>
            <a:pPr>
              <a:spcBef>
                <a:spcPts val="0"/>
              </a:spcBef>
            </a:pPr>
            <a:r>
              <a:rPr lang="en-US" altLang="ja-JP" dirty="0" smtClean="0">
                <a:latin typeface="Century Gothic"/>
                <a:ea typeface="ＭＳ 明朝"/>
                <a:cs typeface="Century Gothic"/>
              </a:rPr>
              <a:t>National </a:t>
            </a:r>
            <a:r>
              <a:rPr lang="en-US" altLang="ja-JP" dirty="0">
                <a:latin typeface="Century Gothic"/>
                <a:ea typeface="ＭＳ 明朝"/>
                <a:cs typeface="Century Gothic"/>
              </a:rPr>
              <a:t>Study of Programs for English </a:t>
            </a:r>
            <a:r>
              <a:rPr lang="en-US" altLang="ja-JP" dirty="0" smtClean="0">
                <a:latin typeface="Century Gothic"/>
                <a:ea typeface="ＭＳ 明朝"/>
                <a:cs typeface="Century Gothic"/>
              </a:rPr>
              <a:t>Learners</a:t>
            </a:r>
          </a:p>
          <a:p>
            <a:pPr marL="742950" marR="0" lvl="1" indent="-285750">
              <a:spcBef>
                <a:spcPts val="0"/>
              </a:spcBef>
              <a:spcAft>
                <a:spcPts val="0"/>
              </a:spcAft>
              <a:buFont typeface="Arial"/>
              <a:buChar char="◦"/>
            </a:pPr>
            <a:endParaRPr lang="en-US" altLang="ja-JP" sz="1400" dirty="0">
              <a:latin typeface="Cambria"/>
              <a:ea typeface="ＭＳ 明朝"/>
              <a:cs typeface="Times New Roman"/>
            </a:endParaRPr>
          </a:p>
          <a:p>
            <a:pPr indent="152400">
              <a:spcBef>
                <a:spcPts val="0"/>
              </a:spcBef>
            </a:pPr>
            <a:r>
              <a:rPr lang="en-US" altLang="ja-JP" sz="1600" dirty="0">
                <a:latin typeface="Century Gothic"/>
                <a:ea typeface="ＭＳ 明朝"/>
                <a:cs typeface="Times New Roman"/>
              </a:rPr>
              <a:t>Program Types Reviewed</a:t>
            </a:r>
            <a:endParaRPr lang="en-US" altLang="ja-JP" sz="1600" dirty="0">
              <a:latin typeface="Cambria"/>
              <a:ea typeface="ＭＳ 明朝"/>
              <a:cs typeface="Times New Roman"/>
            </a:endParaRPr>
          </a:p>
          <a:p>
            <a:pPr marL="544513" marR="0" lvl="0" indent="-180975">
              <a:spcBef>
                <a:spcPts val="0"/>
              </a:spcBef>
              <a:spcAft>
                <a:spcPts val="0"/>
              </a:spcAft>
            </a:pPr>
            <a:r>
              <a:rPr lang="en-US" altLang="ja-JP" sz="1200" dirty="0" smtClean="0">
                <a:latin typeface="Century Gothic"/>
                <a:ea typeface="ＭＳ 明朝"/>
                <a:cs typeface="Times New Roman"/>
              </a:rPr>
              <a:t>DLBI </a:t>
            </a:r>
            <a:r>
              <a:rPr lang="en-US" altLang="ja-JP" sz="1200" dirty="0">
                <a:latin typeface="Century Gothic"/>
                <a:ea typeface="ＭＳ 明朝"/>
                <a:cs typeface="Times New Roman"/>
              </a:rPr>
              <a:t>programs</a:t>
            </a:r>
            <a:endParaRPr lang="en-US" altLang="ja-JP" sz="1200" dirty="0">
              <a:latin typeface="Cambria"/>
              <a:ea typeface="ＭＳ 明朝"/>
              <a:cs typeface="Times New Roman"/>
            </a:endParaRPr>
          </a:p>
          <a:p>
            <a:pPr marL="544513" marR="0" lvl="1" indent="-180975">
              <a:spcBef>
                <a:spcPts val="0"/>
              </a:spcBef>
              <a:spcAft>
                <a:spcPts val="0"/>
              </a:spcAft>
              <a:buFont typeface="Arial"/>
              <a:buChar char="◦"/>
            </a:pPr>
            <a:r>
              <a:rPr lang="en-US" altLang="ja-JP" dirty="0">
                <a:latin typeface="Century Gothic"/>
                <a:ea typeface="ＭＳ 明朝"/>
                <a:cs typeface="Times New Roman"/>
              </a:rPr>
              <a:t>90:10</a:t>
            </a:r>
            <a:endParaRPr lang="en-US" altLang="ja-JP" dirty="0">
              <a:latin typeface="Cambria"/>
              <a:ea typeface="ＭＳ 明朝"/>
              <a:cs typeface="Times New Roman"/>
            </a:endParaRPr>
          </a:p>
          <a:p>
            <a:pPr marL="544513" marR="0" lvl="1" indent="-180975">
              <a:spcBef>
                <a:spcPts val="0"/>
              </a:spcBef>
              <a:spcAft>
                <a:spcPts val="0"/>
              </a:spcAft>
              <a:buFont typeface="Arial"/>
              <a:buChar char="◦"/>
            </a:pPr>
            <a:r>
              <a:rPr lang="en-US" altLang="ja-JP" dirty="0">
                <a:latin typeface="Century Gothic"/>
                <a:ea typeface="ＭＳ 明朝"/>
                <a:cs typeface="Times New Roman"/>
              </a:rPr>
              <a:t>50:50</a:t>
            </a:r>
            <a:endParaRPr lang="en-US" altLang="ja-JP" dirty="0">
              <a:latin typeface="Cambria"/>
              <a:ea typeface="ＭＳ 明朝"/>
              <a:cs typeface="Times New Roman"/>
            </a:endParaRPr>
          </a:p>
          <a:p>
            <a:pPr marL="544513" marR="0" lvl="0" indent="-180975">
              <a:spcBef>
                <a:spcPts val="0"/>
              </a:spcBef>
              <a:spcAft>
                <a:spcPts val="0"/>
              </a:spcAft>
            </a:pPr>
            <a:r>
              <a:rPr lang="en-US" altLang="ja-JP" sz="1200" dirty="0">
                <a:latin typeface="Century Gothic"/>
                <a:ea typeface="ＭＳ 明朝"/>
                <a:cs typeface="Times New Roman"/>
              </a:rPr>
              <a:t>Late-Exit bilingual programs</a:t>
            </a:r>
            <a:endParaRPr lang="en-US" altLang="ja-JP" sz="1200" dirty="0">
              <a:latin typeface="Cambria"/>
              <a:ea typeface="ＭＳ 明朝"/>
              <a:cs typeface="Times New Roman"/>
            </a:endParaRPr>
          </a:p>
          <a:p>
            <a:pPr marL="544513" marR="0" lvl="1" indent="-180975">
              <a:spcBef>
                <a:spcPts val="0"/>
              </a:spcBef>
              <a:spcAft>
                <a:spcPts val="0"/>
              </a:spcAft>
              <a:buFont typeface="Arial"/>
              <a:buChar char="◦"/>
            </a:pPr>
            <a:r>
              <a:rPr lang="en-US" altLang="ja-JP" dirty="0">
                <a:latin typeface="Century Gothic"/>
                <a:ea typeface="ＭＳ 明朝"/>
                <a:cs typeface="Times New Roman"/>
              </a:rPr>
              <a:t>90:10 and 50:50 one-way developmental programs</a:t>
            </a:r>
            <a:endParaRPr lang="en-US" altLang="ja-JP" dirty="0">
              <a:latin typeface="Cambria"/>
              <a:ea typeface="ＭＳ 明朝"/>
              <a:cs typeface="Times New Roman"/>
            </a:endParaRPr>
          </a:p>
          <a:p>
            <a:pPr marL="544513" marR="0" lvl="0" indent="-180975">
              <a:spcBef>
                <a:spcPts val="0"/>
              </a:spcBef>
              <a:spcAft>
                <a:spcPts val="0"/>
              </a:spcAft>
            </a:pPr>
            <a:r>
              <a:rPr lang="en-US" altLang="ja-JP" sz="1200" dirty="0">
                <a:latin typeface="Century Gothic"/>
                <a:ea typeface="ＭＳ 明朝"/>
                <a:cs typeface="Times New Roman"/>
              </a:rPr>
              <a:t>Early-Exit / TBE and content ESL</a:t>
            </a:r>
            <a:endParaRPr lang="en-US" altLang="ja-JP" sz="1200" dirty="0">
              <a:latin typeface="Cambria"/>
              <a:ea typeface="ＭＳ 明朝"/>
              <a:cs typeface="Times New Roman"/>
            </a:endParaRPr>
          </a:p>
          <a:p>
            <a:pPr marL="544513" marR="0" lvl="0" indent="-180975">
              <a:spcBef>
                <a:spcPts val="0"/>
              </a:spcBef>
              <a:spcAft>
                <a:spcPts val="0"/>
              </a:spcAft>
            </a:pPr>
            <a:r>
              <a:rPr lang="en-US" altLang="ja-JP" sz="1200" dirty="0">
                <a:latin typeface="Century Gothic"/>
                <a:ea typeface="ＭＳ 明朝"/>
                <a:cs typeface="Times New Roman"/>
              </a:rPr>
              <a:t>Early-Exit / TBE and traditional ESL</a:t>
            </a:r>
            <a:endParaRPr lang="en-US" altLang="ja-JP" sz="1200" dirty="0">
              <a:latin typeface="Cambria"/>
              <a:ea typeface="ＭＳ 明朝"/>
              <a:cs typeface="Times New Roman"/>
            </a:endParaRPr>
          </a:p>
          <a:p>
            <a:pPr marL="544513" marR="0" lvl="0" indent="-180975">
              <a:spcBef>
                <a:spcPts val="0"/>
              </a:spcBef>
              <a:spcAft>
                <a:spcPts val="0"/>
              </a:spcAft>
            </a:pPr>
            <a:r>
              <a:rPr lang="en-US" altLang="ja-JP" sz="1200" dirty="0">
                <a:latin typeface="Century Gothic"/>
                <a:ea typeface="ＭＳ 明朝"/>
                <a:cs typeface="Times New Roman"/>
              </a:rPr>
              <a:t>ESL taught through content</a:t>
            </a:r>
            <a:endParaRPr lang="en-US" altLang="ja-JP" sz="1200" dirty="0">
              <a:latin typeface="Cambria"/>
              <a:ea typeface="ＭＳ 明朝"/>
              <a:cs typeface="Times New Roman"/>
            </a:endParaRPr>
          </a:p>
          <a:p>
            <a:pPr marL="544513" marR="0" lvl="0" indent="-180975">
              <a:spcBef>
                <a:spcPts val="0"/>
              </a:spcBef>
              <a:spcAft>
                <a:spcPts val="0"/>
              </a:spcAft>
            </a:pPr>
            <a:r>
              <a:rPr lang="en-US" altLang="ja-JP" sz="1200" dirty="0">
                <a:latin typeface="Century Gothic"/>
                <a:ea typeface="ＭＳ 明朝"/>
                <a:cs typeface="Times New Roman"/>
              </a:rPr>
              <a:t>ESL </a:t>
            </a:r>
            <a:r>
              <a:rPr lang="en-US" altLang="ja-JP" sz="1200" dirty="0" smtClean="0">
                <a:latin typeface="Century Gothic"/>
                <a:ea typeface="ＭＳ 明朝"/>
                <a:cs typeface="Times New Roman"/>
              </a:rPr>
              <a:t>pullout</a:t>
            </a:r>
          </a:p>
          <a:p>
            <a:pPr marL="544513" marR="0" lvl="0" indent="-180975">
              <a:spcBef>
                <a:spcPts val="0"/>
              </a:spcBef>
              <a:spcAft>
                <a:spcPts val="0"/>
              </a:spcAft>
            </a:pPr>
            <a:endParaRPr lang="en-US" altLang="ja-JP" sz="1400" dirty="0">
              <a:latin typeface="Cambria"/>
              <a:ea typeface="ＭＳ 明朝"/>
              <a:cs typeface="Times New Roman"/>
            </a:endParaRPr>
          </a:p>
          <a:p>
            <a:pPr marL="544513" marR="0" lvl="0" indent="-180975">
              <a:spcBef>
                <a:spcPts val="0"/>
              </a:spcBef>
              <a:spcAft>
                <a:spcPts val="0"/>
              </a:spcAft>
            </a:pPr>
            <a:r>
              <a:rPr lang="en-US" altLang="ja-JP" sz="1800" b="1" dirty="0" smtClean="0">
                <a:latin typeface="Century Gothic"/>
                <a:ea typeface="ＭＳ 明朝"/>
                <a:cs typeface="Times New Roman"/>
              </a:rPr>
              <a:t>Findings:</a:t>
            </a:r>
            <a:endParaRPr lang="en-US" altLang="ja-JP" sz="1800" b="1" dirty="0">
              <a:latin typeface="Cambria"/>
              <a:ea typeface="ＭＳ 明朝"/>
              <a:cs typeface="Times New Roman"/>
            </a:endParaRPr>
          </a:p>
          <a:p>
            <a:pPr marL="742950" marR="0" lvl="1" indent="-285750">
              <a:spcBef>
                <a:spcPts val="0"/>
              </a:spcBef>
              <a:spcAft>
                <a:spcPts val="0"/>
              </a:spcAft>
              <a:buFont typeface="Arial"/>
              <a:buChar char="◦"/>
            </a:pPr>
            <a:r>
              <a:rPr lang="en-US" altLang="ja-JP" sz="1600" dirty="0">
                <a:latin typeface="Century Gothic"/>
                <a:ea typeface="ＭＳ 明朝"/>
                <a:cs typeface="Times New Roman"/>
              </a:rPr>
              <a:t>B</a:t>
            </a:r>
            <a:r>
              <a:rPr lang="en-US" altLang="ja-JP" sz="1600" dirty="0" smtClean="0">
                <a:latin typeface="Century Gothic"/>
                <a:ea typeface="ＭＳ 明朝"/>
                <a:cs typeface="Times New Roman"/>
              </a:rPr>
              <a:t>ilingual </a:t>
            </a:r>
            <a:r>
              <a:rPr lang="en-US" altLang="ja-JP" sz="1600" dirty="0">
                <a:latin typeface="Century Gothic"/>
                <a:ea typeface="ＭＳ 明朝"/>
                <a:cs typeface="Times New Roman"/>
              </a:rPr>
              <a:t>immersion programs are the only programs that assist students to fully reach the 50th percentile in both L1 and L2 in all subjects and to maintain that high level of achievement</a:t>
            </a:r>
            <a:endParaRPr lang="en-US" altLang="ja-JP" sz="1600" dirty="0">
              <a:latin typeface="Cambria"/>
              <a:ea typeface="ＭＳ 明朝"/>
              <a:cs typeface="Times New Roman"/>
            </a:endParaRPr>
          </a:p>
          <a:p>
            <a:pPr marL="742950" marR="0" lvl="1" indent="-285750">
              <a:spcBef>
                <a:spcPts val="0"/>
              </a:spcBef>
              <a:spcAft>
                <a:spcPts val="0"/>
              </a:spcAft>
              <a:buFont typeface="Arial"/>
              <a:buChar char="◦"/>
            </a:pPr>
            <a:r>
              <a:rPr lang="en-US" altLang="ja-JP" sz="1600" dirty="0" smtClean="0">
                <a:latin typeface="Century Gothic"/>
                <a:ea typeface="ＭＳ 明朝"/>
                <a:cs typeface="Times New Roman"/>
              </a:rPr>
              <a:t>Bilingual immersion programs </a:t>
            </a:r>
            <a:r>
              <a:rPr lang="en-US" altLang="ja-JP" sz="1600" dirty="0">
                <a:latin typeface="Century Gothic"/>
                <a:ea typeface="ＭＳ 明朝"/>
                <a:cs typeface="Times New Roman"/>
              </a:rPr>
              <a:t>have the fewest high school dropouts</a:t>
            </a:r>
            <a:endParaRPr lang="en-US" altLang="ja-JP" sz="1600" dirty="0">
              <a:latin typeface="Cambria"/>
              <a:ea typeface="ＭＳ 明朝"/>
              <a:cs typeface="Times New Roman"/>
            </a:endParaRPr>
          </a:p>
          <a:p>
            <a:pPr marR="0" lvl="1">
              <a:spcBef>
                <a:spcPts val="0"/>
              </a:spcBef>
              <a:spcAft>
                <a:spcPts val="0"/>
              </a:spcAft>
            </a:pPr>
            <a:endParaRPr lang="en-US" altLang="ja-JP" sz="2200" b="1" dirty="0" smtClean="0">
              <a:solidFill>
                <a:schemeClr val="accent6"/>
              </a:solidFill>
              <a:latin typeface="Century Gothic"/>
              <a:ea typeface="ＭＳ 明朝"/>
              <a:cs typeface="Times New Roman"/>
            </a:endParaRPr>
          </a:p>
          <a:p>
            <a:pPr marL="714375" marR="0" lvl="1">
              <a:spcBef>
                <a:spcPts val="0"/>
              </a:spcBef>
              <a:spcAft>
                <a:spcPts val="0"/>
              </a:spcAft>
            </a:pPr>
            <a:r>
              <a:rPr lang="en-US" altLang="ja-JP" sz="2200" b="1" dirty="0" smtClean="0">
                <a:solidFill>
                  <a:schemeClr val="accent6"/>
                </a:solidFill>
                <a:latin typeface="Century Gothic"/>
                <a:ea typeface="ＭＳ 明朝"/>
                <a:cs typeface="Times New Roman"/>
              </a:rPr>
              <a:t>For all bilingual students, there </a:t>
            </a:r>
            <a:r>
              <a:rPr lang="en-US" altLang="ja-JP" sz="2200" b="1" dirty="0">
                <a:solidFill>
                  <a:schemeClr val="accent6"/>
                </a:solidFill>
                <a:latin typeface="Century Gothic"/>
                <a:ea typeface="ＭＳ 明朝"/>
                <a:cs typeface="Times New Roman"/>
              </a:rPr>
              <a:t>is a correlation between native-language development and long-term academic achievement</a:t>
            </a:r>
            <a:r>
              <a:rPr lang="en-US" altLang="ja-JP" sz="2200" b="1" dirty="0" smtClean="0">
                <a:solidFill>
                  <a:schemeClr val="accent6"/>
                </a:solidFill>
                <a:latin typeface="Century Gothic"/>
                <a:ea typeface="ＭＳ 明朝"/>
                <a:cs typeface="Times New Roman"/>
              </a:rPr>
              <a:t>.</a:t>
            </a:r>
            <a:endParaRPr lang="en-US" altLang="ja-JP" sz="2200" dirty="0">
              <a:solidFill>
                <a:schemeClr val="accent6"/>
              </a:solidFill>
              <a:latin typeface="Cambria"/>
              <a:ea typeface="ＭＳ 明朝"/>
              <a:cs typeface="Times New Roman"/>
            </a:endParaRPr>
          </a:p>
        </p:txBody>
      </p:sp>
      <p:grpSp>
        <p:nvGrpSpPr>
          <p:cNvPr id="4" name="Group 3"/>
          <p:cNvGrpSpPr/>
          <p:nvPr/>
        </p:nvGrpSpPr>
        <p:grpSpPr>
          <a:xfrm rot="20108489">
            <a:off x="-232436" y="4865820"/>
            <a:ext cx="1800950" cy="1828800"/>
            <a:chOff x="7174039" y="4880007"/>
            <a:chExt cx="1800950" cy="1828800"/>
          </a:xfrm>
        </p:grpSpPr>
        <p:sp>
          <p:nvSpPr>
            <p:cNvPr id="5" name="Oval 4"/>
            <p:cNvSpPr/>
            <p:nvPr/>
          </p:nvSpPr>
          <p:spPr>
            <a:xfrm>
              <a:off x="7239000" y="4953000"/>
              <a:ext cx="1676400" cy="16764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Picture 5" descr="CaltogSeal_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13077">
              <a:off x="7174039" y="4880007"/>
              <a:ext cx="1800950" cy="1828800"/>
            </a:xfrm>
            <a:prstGeom prst="rect">
              <a:avLst/>
            </a:prstGeom>
          </p:spPr>
        </p:pic>
      </p:grpSp>
    </p:spTree>
    <p:extLst>
      <p:ext uri="{BB962C8B-B14F-4D97-AF65-F5344CB8AC3E}">
        <p14:creationId xmlns:p14="http://schemas.microsoft.com/office/powerpoint/2010/main" val="420771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3276600"/>
            <a:ext cx="5235466" cy="646331"/>
          </a:xfrm>
          <a:prstGeom prst="rect">
            <a:avLst/>
          </a:prstGeom>
          <a:noFill/>
        </p:spPr>
        <p:txBody>
          <a:bodyPr wrap="square" rtlCol="0">
            <a:spAutoFit/>
          </a:bodyPr>
          <a:lstStyle/>
          <a:p>
            <a:r>
              <a:rPr kumimoji="1" lang="en-US" altLang="ja-JP" sz="3600" dirty="0" smtClean="0">
                <a:solidFill>
                  <a:schemeClr val="bg1"/>
                </a:solidFill>
                <a:latin typeface="Chalkduster"/>
                <a:cs typeface="Chalkduster"/>
              </a:rPr>
              <a:t>Unum vs. Pluribus</a:t>
            </a:r>
            <a:endParaRPr kumimoji="1" lang="ja-JP" altLang="en-US" sz="3600" dirty="0">
              <a:solidFill>
                <a:schemeClr val="bg1"/>
              </a:solidFill>
              <a:latin typeface="Chalkduster"/>
              <a:cs typeface="Chalkduster"/>
            </a:endParaRPr>
          </a:p>
        </p:txBody>
      </p:sp>
      <p:sp>
        <p:nvSpPr>
          <p:cNvPr id="3" name="TextBox 2"/>
          <p:cNvSpPr txBox="1"/>
          <p:nvPr/>
        </p:nvSpPr>
        <p:spPr>
          <a:xfrm>
            <a:off x="685800" y="914400"/>
            <a:ext cx="2514600" cy="1446550"/>
          </a:xfrm>
          <a:prstGeom prst="rect">
            <a:avLst/>
          </a:prstGeom>
          <a:noFill/>
        </p:spPr>
        <p:txBody>
          <a:bodyPr wrap="square" rtlCol="0">
            <a:spAutoFit/>
          </a:bodyPr>
          <a:lstStyle/>
          <a:p>
            <a:pPr algn="ctr"/>
            <a:r>
              <a:rPr kumimoji="1" lang="en-US" altLang="ja-JP" sz="4400" b="1" dirty="0" smtClean="0">
                <a:solidFill>
                  <a:srgbClr val="FFFFFF"/>
                </a:solidFill>
                <a:latin typeface="Noteworthy Light"/>
                <a:cs typeface="Noteworthy Light"/>
              </a:rPr>
              <a:t>Equality for All</a:t>
            </a:r>
            <a:endParaRPr kumimoji="1" lang="ja-JP" altLang="en-US" sz="4400" b="1" dirty="0">
              <a:solidFill>
                <a:srgbClr val="FFFFFF"/>
              </a:solidFill>
              <a:latin typeface="Noteworthy Light"/>
              <a:cs typeface="Noteworthy Light"/>
            </a:endParaRPr>
          </a:p>
        </p:txBody>
      </p:sp>
      <p:sp>
        <p:nvSpPr>
          <p:cNvPr id="4" name="TextBox 3"/>
          <p:cNvSpPr txBox="1"/>
          <p:nvPr/>
        </p:nvSpPr>
        <p:spPr>
          <a:xfrm>
            <a:off x="2520" y="5105400"/>
            <a:ext cx="9144000" cy="2015936"/>
          </a:xfrm>
          <a:prstGeom prst="rect">
            <a:avLst/>
          </a:prstGeom>
          <a:noFill/>
        </p:spPr>
        <p:txBody>
          <a:bodyPr wrap="square" rtlCol="0">
            <a:spAutoFit/>
          </a:bodyPr>
          <a:lstStyle/>
          <a:p>
            <a:pPr algn="ctr"/>
            <a:r>
              <a:rPr kumimoji="1" lang="en-US" altLang="ja-JP" sz="12500" b="1" dirty="0" smtClean="0">
                <a:solidFill>
                  <a:srgbClr val="008000"/>
                </a:solidFill>
              </a:rPr>
              <a:t>CONCLUSION</a:t>
            </a:r>
            <a:endParaRPr kumimoji="1" lang="ja-JP" altLang="en-US" sz="12500" b="1" dirty="0">
              <a:solidFill>
                <a:srgbClr val="008000"/>
              </a:solidFill>
            </a:endParaRPr>
          </a:p>
        </p:txBody>
      </p:sp>
      <p:sp>
        <p:nvSpPr>
          <p:cNvPr id="5" name="TextBox 4"/>
          <p:cNvSpPr txBox="1"/>
          <p:nvPr/>
        </p:nvSpPr>
        <p:spPr>
          <a:xfrm rot="398267">
            <a:off x="4516810" y="508293"/>
            <a:ext cx="4876800" cy="646331"/>
          </a:xfrm>
          <a:prstGeom prst="rect">
            <a:avLst/>
          </a:prstGeom>
          <a:noFill/>
        </p:spPr>
        <p:txBody>
          <a:bodyPr wrap="square" rtlCol="0">
            <a:spAutoFit/>
          </a:bodyPr>
          <a:lstStyle/>
          <a:p>
            <a:r>
              <a:rPr kumimoji="1" lang="en-US" altLang="ja-JP" sz="3600" dirty="0" smtClean="0">
                <a:latin typeface="Lucida Handwriting"/>
                <a:cs typeface="Lucida Handwriting"/>
              </a:rPr>
              <a:t>Value Differences</a:t>
            </a:r>
            <a:endParaRPr kumimoji="1" lang="ja-JP" altLang="en-US" sz="3600" dirty="0">
              <a:latin typeface="Lucida Handwriting"/>
              <a:cs typeface="Lucida Handwriting"/>
            </a:endParaRPr>
          </a:p>
        </p:txBody>
      </p:sp>
      <p:sp>
        <p:nvSpPr>
          <p:cNvPr id="6" name="TextBox 5"/>
          <p:cNvSpPr txBox="1"/>
          <p:nvPr/>
        </p:nvSpPr>
        <p:spPr>
          <a:xfrm rot="21237660">
            <a:off x="1168886" y="4922639"/>
            <a:ext cx="5257800" cy="769441"/>
          </a:xfrm>
          <a:prstGeom prst="rect">
            <a:avLst/>
          </a:prstGeom>
          <a:noFill/>
        </p:spPr>
        <p:txBody>
          <a:bodyPr wrap="square" rtlCol="0">
            <a:spAutoFit/>
          </a:bodyPr>
          <a:lstStyle/>
          <a:p>
            <a:r>
              <a:rPr kumimoji="1" lang="en-US" altLang="ja-JP" sz="4400" dirty="0" smtClean="0">
                <a:latin typeface="Herculanum"/>
                <a:cs typeface="Herculanum"/>
              </a:rPr>
              <a:t>Shift in ideology</a:t>
            </a:r>
            <a:endParaRPr kumimoji="1" lang="ja-JP" altLang="en-US" sz="4400" dirty="0">
              <a:latin typeface="Herculanum"/>
              <a:cs typeface="Herculanum"/>
            </a:endParaRPr>
          </a:p>
        </p:txBody>
      </p:sp>
      <p:grpSp>
        <p:nvGrpSpPr>
          <p:cNvPr id="7" name="Group 6"/>
          <p:cNvGrpSpPr/>
          <p:nvPr/>
        </p:nvGrpSpPr>
        <p:grpSpPr>
          <a:xfrm>
            <a:off x="4267200" y="1295400"/>
            <a:ext cx="1800950" cy="1828800"/>
            <a:chOff x="7174039" y="4880007"/>
            <a:chExt cx="1800950" cy="1828800"/>
          </a:xfrm>
        </p:grpSpPr>
        <p:sp>
          <p:nvSpPr>
            <p:cNvPr id="8" name="Oval 7"/>
            <p:cNvSpPr/>
            <p:nvPr/>
          </p:nvSpPr>
          <p:spPr>
            <a:xfrm>
              <a:off x="7239000" y="4953000"/>
              <a:ext cx="1676400" cy="16764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 name="Picture 8" descr="CaltogSeal_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13077">
              <a:off x="7174039" y="4880007"/>
              <a:ext cx="1800950" cy="1828800"/>
            </a:xfrm>
            <a:prstGeom prst="rect">
              <a:avLst/>
            </a:prstGeom>
          </p:spPr>
        </p:pic>
      </p:grpSp>
    </p:spTree>
    <p:extLst>
      <p:ext uri="{BB962C8B-B14F-4D97-AF65-F5344CB8AC3E}">
        <p14:creationId xmlns:p14="http://schemas.microsoft.com/office/powerpoint/2010/main" val="12392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kumimoji="1" lang="en-US" altLang="ja-JP" sz="3600" dirty="0" smtClean="0"/>
              <a:t>References</a:t>
            </a:r>
            <a:endParaRPr kumimoji="1" lang="ja-JP" altLang="en-US" sz="3600" dirty="0"/>
          </a:p>
        </p:txBody>
      </p:sp>
      <p:sp>
        <p:nvSpPr>
          <p:cNvPr id="3" name="Content Placeholder 2"/>
          <p:cNvSpPr>
            <a:spLocks noGrp="1"/>
          </p:cNvSpPr>
          <p:nvPr>
            <p:ph idx="1"/>
          </p:nvPr>
        </p:nvSpPr>
        <p:spPr>
          <a:xfrm>
            <a:off x="457200" y="990600"/>
            <a:ext cx="7848600" cy="5135563"/>
          </a:xfrm>
        </p:spPr>
        <p:txBody>
          <a:bodyPr>
            <a:noAutofit/>
          </a:bodyPr>
          <a:lstStyle/>
          <a:p>
            <a:pPr marL="363538" indent="-363538">
              <a:buNone/>
            </a:pPr>
            <a:r>
              <a:rPr lang="en-US" altLang="ja-JP" sz="1200" dirty="0"/>
              <a:t>California Department of Education. (2011). </a:t>
            </a:r>
            <a:r>
              <a:rPr lang="en-US" altLang="ja-JP" sz="1200" i="1" dirty="0"/>
              <a:t>Regarding State Seal of Biliteracy</a:t>
            </a:r>
            <a:r>
              <a:rPr lang="en-US" altLang="ja-JP" sz="1200" dirty="0"/>
              <a:t>.  [Assembly Bill 815, Chapter 618</a:t>
            </a:r>
            <a:r>
              <a:rPr lang="en-US" altLang="ja-JP" sz="1200" dirty="0" smtClean="0"/>
              <a:t>, Filed </a:t>
            </a:r>
            <a:r>
              <a:rPr lang="en-US" altLang="ja-JP" sz="1200" dirty="0"/>
              <a:t>October 8, 2011]. </a:t>
            </a:r>
            <a:r>
              <a:rPr lang="en-US" altLang="ja-JP" sz="1200" dirty="0" smtClean="0"/>
              <a:t>Retrieved from </a:t>
            </a:r>
            <a:r>
              <a:rPr lang="en-US" altLang="ja-JP" sz="1200" u="sng" dirty="0" smtClean="0">
                <a:hlinkClick r:id="rId2"/>
              </a:rPr>
              <a:t>http</a:t>
            </a:r>
            <a:r>
              <a:rPr lang="en-US" altLang="ja-JP" sz="1200" u="sng" dirty="0">
                <a:hlinkClick r:id="rId2"/>
              </a:rPr>
              <a:t>://www.leginfo.ca.gov/pub/11 12/bill/</a:t>
            </a:r>
            <a:r>
              <a:rPr lang="en-US" altLang="ja-JP" sz="1200" u="sng" dirty="0" smtClean="0">
                <a:hlinkClick r:id="rId2"/>
              </a:rPr>
              <a:t>as/ab_815_bill_20111008_chaptered.pdf</a:t>
            </a:r>
            <a:endParaRPr lang="en-US" altLang="ja-JP" sz="1200" dirty="0"/>
          </a:p>
          <a:p>
            <a:pPr marL="363538" indent="-363538">
              <a:buNone/>
            </a:pPr>
            <a:r>
              <a:rPr lang="en-US" altLang="ja-JP" sz="1200" dirty="0"/>
              <a:t>California Department of Education. (2011). </a:t>
            </a:r>
            <a:r>
              <a:rPr lang="en-US" altLang="ja-JP" sz="1200" i="1" dirty="0"/>
              <a:t>Two-Way bilingual immersion program.</a:t>
            </a:r>
            <a:r>
              <a:rPr lang="en-US" altLang="ja-JP" sz="1200" dirty="0"/>
              <a:t>  Retrieved from </a:t>
            </a:r>
            <a:r>
              <a:rPr lang="en-US" altLang="ja-JP" sz="1200" u="sng" dirty="0">
                <a:hlinkClick r:id="rId3"/>
              </a:rPr>
              <a:t>http://www.cde.ca.gov/sp/el/ip/</a:t>
            </a:r>
            <a:r>
              <a:rPr lang="en-US" altLang="ja-JP" sz="1200" u="sng" dirty="0" smtClean="0">
                <a:hlinkClick r:id="rId3"/>
              </a:rPr>
              <a:t>twowyimmersion.asp</a:t>
            </a:r>
            <a:endParaRPr lang="en-US" altLang="ja-JP" sz="1200" dirty="0"/>
          </a:p>
          <a:p>
            <a:pPr marL="363538" indent="-363538">
              <a:buNone/>
            </a:pPr>
            <a:r>
              <a:rPr lang="en-US" altLang="ja-JP" sz="1200" dirty="0"/>
              <a:t>Cloud, N., Genesee, F., &amp; </a:t>
            </a:r>
            <a:r>
              <a:rPr lang="en-US" altLang="ja-JP" sz="1200" dirty="0" err="1"/>
              <a:t>Hamayan</a:t>
            </a:r>
            <a:r>
              <a:rPr lang="en-US" altLang="ja-JP" sz="1200" dirty="0"/>
              <a:t>, E. (2000).  </a:t>
            </a:r>
            <a:r>
              <a:rPr lang="en-US" altLang="ja-JP" sz="1200" i="1" dirty="0"/>
              <a:t>Dual language instruction: A handbook for enriched education.</a:t>
            </a:r>
            <a:r>
              <a:rPr lang="en-US" altLang="ja-JP" sz="1200" dirty="0"/>
              <a:t> Boston, MA: </a:t>
            </a:r>
            <a:r>
              <a:rPr lang="en-US" altLang="ja-JP" sz="1200" dirty="0" err="1"/>
              <a:t>Heinle</a:t>
            </a:r>
            <a:r>
              <a:rPr lang="en-US" altLang="ja-JP" sz="1200" dirty="0"/>
              <a:t> &amp; </a:t>
            </a:r>
            <a:r>
              <a:rPr lang="en-US" altLang="ja-JP" sz="1200" dirty="0" err="1"/>
              <a:t>Heinle</a:t>
            </a:r>
            <a:r>
              <a:rPr lang="en-US" altLang="ja-JP" sz="1200" dirty="0" smtClean="0"/>
              <a:t>.</a:t>
            </a:r>
            <a:endParaRPr lang="en-US" altLang="ja-JP" sz="1200" dirty="0"/>
          </a:p>
          <a:p>
            <a:pPr marL="363538" indent="-363538">
              <a:buNone/>
            </a:pPr>
            <a:r>
              <a:rPr lang="en-US" altLang="ja-JP" sz="1200" dirty="0"/>
              <a:t>Florida Department of Education.  (1990). 1990 Consent Decree between the League of United Latin American Citizens and the Florida Department of Education.  Retrieved from </a:t>
            </a:r>
            <a:r>
              <a:rPr lang="en-US" altLang="ja-JP" sz="1200" u="sng" dirty="0">
                <a:hlinkClick r:id="rId4"/>
              </a:rPr>
              <a:t>http://www.fldoe.org/aala/</a:t>
            </a:r>
            <a:r>
              <a:rPr lang="en-US" altLang="ja-JP" sz="1200" u="sng" dirty="0" smtClean="0">
                <a:hlinkClick r:id="rId4"/>
              </a:rPr>
              <a:t>lulac.asp</a:t>
            </a:r>
            <a:endParaRPr lang="en-US" altLang="ja-JP" sz="1200" dirty="0"/>
          </a:p>
          <a:p>
            <a:pPr marL="363538" indent="-363538">
              <a:buNone/>
            </a:pPr>
            <a:r>
              <a:rPr lang="en-US" altLang="ja-JP" sz="1200" dirty="0"/>
              <a:t>Florida Department of Education. (2007-2008). Percentage of English language learners.  Retrieved from </a:t>
            </a:r>
            <a:r>
              <a:rPr lang="en-US" altLang="ja-JP" sz="1200" u="sng" dirty="0">
                <a:hlinkClick r:id="rId5"/>
              </a:rPr>
              <a:t>http://www.fldoe.org/eias/eiaspubs/pdf/</a:t>
            </a:r>
            <a:r>
              <a:rPr lang="en-US" altLang="ja-JP" sz="1200" u="sng" dirty="0" smtClean="0">
                <a:hlinkClick r:id="rId5"/>
              </a:rPr>
              <a:t>ellflus.pdf</a:t>
            </a:r>
            <a:endParaRPr lang="en-US" altLang="ja-JP" sz="1200" dirty="0"/>
          </a:p>
          <a:p>
            <a:pPr marL="363538" indent="-363538">
              <a:buNone/>
            </a:pPr>
            <a:r>
              <a:rPr lang="en-US" altLang="ja-JP" sz="1200" dirty="0"/>
              <a:t>Florida Department of Education. (2009). District plan for services to English language learners: Calhoun County.  Retrieved from </a:t>
            </a:r>
            <a:r>
              <a:rPr lang="en-US" altLang="ja-JP" sz="1200" u="sng" dirty="0">
                <a:hlinkClick r:id="rId6"/>
              </a:rPr>
              <a:t>http://www.fldoe.org/aala/ELLPlans/2009/calhoun09.</a:t>
            </a:r>
            <a:r>
              <a:rPr lang="en-US" altLang="ja-JP" sz="1200" u="sng" dirty="0" smtClean="0">
                <a:hlinkClick r:id="rId6"/>
              </a:rPr>
              <a:t>pdf</a:t>
            </a:r>
            <a:endParaRPr lang="en-US" altLang="ja-JP" sz="1200" dirty="0"/>
          </a:p>
          <a:p>
            <a:pPr marL="363538" indent="-363538">
              <a:buNone/>
            </a:pPr>
            <a:r>
              <a:rPr lang="en-US" altLang="ja-JP" sz="1200" dirty="0"/>
              <a:t>Freeman, R. D. (1996). Dual-language planning at Oyster Bilingual School: It’s much more than language. </a:t>
            </a:r>
            <a:r>
              <a:rPr lang="en-US" altLang="ja-JP" sz="1200" i="1" dirty="0"/>
              <a:t>TESOL Quarterly.</a:t>
            </a:r>
            <a:r>
              <a:rPr lang="en-US" altLang="ja-JP" sz="1200" dirty="0"/>
              <a:t> 30(3), 557-582</a:t>
            </a:r>
            <a:r>
              <a:rPr lang="en-US" altLang="ja-JP" sz="1200" dirty="0" smtClean="0"/>
              <a:t>.</a:t>
            </a:r>
            <a:endParaRPr lang="en-US" altLang="ja-JP" sz="1200" dirty="0"/>
          </a:p>
          <a:p>
            <a:pPr marL="363538" indent="-363538">
              <a:buNone/>
            </a:pPr>
            <a:r>
              <a:rPr lang="en-US" altLang="ja-JP" sz="1200" dirty="0"/>
              <a:t>Harper, C., Platt, E., </a:t>
            </a:r>
            <a:r>
              <a:rPr lang="en-US" altLang="ja-JP" sz="1200" dirty="0" err="1"/>
              <a:t>Naranjo</a:t>
            </a:r>
            <a:r>
              <a:rPr lang="en-US" altLang="ja-JP" sz="1200" dirty="0"/>
              <a:t>, C., &amp; Boynton, S.  (2007).  Marching in unison: Florida ESL teachers and No Child Left Behind.  </a:t>
            </a:r>
            <a:r>
              <a:rPr lang="en-US" altLang="ja-JP" sz="1200" i="1" dirty="0"/>
              <a:t>TESOL Quarterly.</a:t>
            </a:r>
            <a:r>
              <a:rPr lang="en-US" altLang="ja-JP" sz="1200" dirty="0"/>
              <a:t>  41(3), 642-651</a:t>
            </a:r>
            <a:r>
              <a:rPr lang="en-US" altLang="ja-JP" sz="1200" dirty="0" smtClean="0"/>
              <a:t>.</a:t>
            </a:r>
            <a:endParaRPr lang="en-US" altLang="ja-JP" sz="1200" dirty="0"/>
          </a:p>
          <a:p>
            <a:pPr marL="363538" indent="-363538">
              <a:buNone/>
            </a:pPr>
            <a:r>
              <a:rPr lang="en-US" altLang="ja-JP" sz="1200" dirty="0"/>
              <a:t>Hernández-Chávez, E. (1988). Language policy and language rights in the United States. In T. </a:t>
            </a:r>
            <a:r>
              <a:rPr lang="en-US" altLang="ja-JP" sz="1200" dirty="0" err="1"/>
              <a:t>Skutnabb-Kangas</a:t>
            </a:r>
            <a:r>
              <a:rPr lang="en-US" altLang="ja-JP" sz="1200" dirty="0"/>
              <a:t> &amp; J. Cummins (Eds.), </a:t>
            </a:r>
            <a:r>
              <a:rPr lang="en-US" altLang="ja-JP" sz="1200" i="1" dirty="0"/>
              <a:t>Minority education: From shame to struggle</a:t>
            </a:r>
            <a:r>
              <a:rPr lang="en-US" altLang="ja-JP" sz="1200" dirty="0"/>
              <a:t> (pp. 45–56). </a:t>
            </a:r>
            <a:r>
              <a:rPr lang="en-US" altLang="ja-JP" sz="1200" dirty="0" err="1"/>
              <a:t>Clevedon</a:t>
            </a:r>
            <a:r>
              <a:rPr lang="en-US" altLang="ja-JP" sz="1200" dirty="0"/>
              <a:t>, England: Multilingual Matters.</a:t>
            </a:r>
          </a:p>
          <a:p>
            <a:pPr marL="363538" indent="-363538">
              <a:buNone/>
            </a:pPr>
            <a:r>
              <a:rPr lang="en-US" altLang="ja-JP" sz="1200" dirty="0"/>
              <a:t>Li Wei (2008). Research perspectives on bilingualism and bilingual education. In K.A. King &amp; N.H. </a:t>
            </a:r>
            <a:r>
              <a:rPr lang="en-US" altLang="ja-JP" sz="1200" dirty="0" err="1"/>
              <a:t>Hornberger</a:t>
            </a:r>
            <a:r>
              <a:rPr lang="en-US" altLang="ja-JP" sz="1200" dirty="0"/>
              <a:t> (Eds.), </a:t>
            </a:r>
            <a:r>
              <a:rPr lang="en-US" altLang="ja-JP" sz="1200" i="1" dirty="0"/>
              <a:t>Encyclopedia of language and education, 2nd ed., vol. 10: Research methods in language and education </a:t>
            </a:r>
            <a:r>
              <a:rPr lang="en-US" altLang="ja-JP" sz="1200" dirty="0"/>
              <a:t>(pp. 137–149). New York: Springer </a:t>
            </a:r>
            <a:r>
              <a:rPr lang="en-US" altLang="ja-JP" sz="1200" dirty="0" err="1" smtClean="0"/>
              <a:t>Science+Business</a:t>
            </a:r>
            <a:r>
              <a:rPr lang="en-US" altLang="ja-JP" sz="1200" dirty="0" smtClean="0"/>
              <a:t> </a:t>
            </a:r>
            <a:r>
              <a:rPr lang="en-US" altLang="ja-JP" sz="1200" dirty="0"/>
              <a:t>Media LLC.</a:t>
            </a:r>
          </a:p>
          <a:p>
            <a:pPr marL="363538" indent="-363538">
              <a:buNone/>
            </a:pPr>
            <a:r>
              <a:rPr lang="en-US" altLang="ja-JP" sz="1200" dirty="0" err="1"/>
              <a:t>Lindholm</a:t>
            </a:r>
            <a:r>
              <a:rPr lang="en-US" altLang="ja-JP" sz="1200" dirty="0"/>
              <a:t>-Leary, K. (2000). B</a:t>
            </a:r>
            <a:r>
              <a:rPr lang="en-US" altLang="ja-JP" sz="1200" i="1" dirty="0"/>
              <a:t>iliteracy for a global society: An idea book on dual language education. </a:t>
            </a:r>
            <a:r>
              <a:rPr lang="en-US" altLang="ja-JP" sz="1200" dirty="0"/>
              <a:t>Washington, D.C.: National Clearinghouse for Bilingual Education</a:t>
            </a:r>
            <a:r>
              <a:rPr lang="en-US" altLang="ja-JP" sz="1200" dirty="0" smtClean="0"/>
              <a:t>.</a:t>
            </a:r>
            <a:endParaRPr lang="en-US" altLang="ja-JP" sz="1200" dirty="0"/>
          </a:p>
          <a:p>
            <a:pPr marL="363538" indent="-363538">
              <a:buNone/>
            </a:pPr>
            <a:r>
              <a:rPr lang="en-US" altLang="ja-JP" sz="1200" dirty="0" err="1"/>
              <a:t>Lindholm</a:t>
            </a:r>
            <a:r>
              <a:rPr lang="en-US" altLang="ja-JP" sz="1200" dirty="0"/>
              <a:t>-Leary, K. (2001).</a:t>
            </a:r>
            <a:r>
              <a:rPr lang="en-US" altLang="ja-JP" sz="1200" i="1" dirty="0"/>
              <a:t> Dual Language Education. </a:t>
            </a:r>
            <a:r>
              <a:rPr lang="en-US" altLang="ja-JP" sz="1200" dirty="0" err="1"/>
              <a:t>Clevedon</a:t>
            </a:r>
            <a:r>
              <a:rPr lang="en-US" altLang="ja-JP" sz="1200" dirty="0"/>
              <a:t>, UK: Multilingual Matters Ltd.</a:t>
            </a:r>
          </a:p>
          <a:p>
            <a:pPr marL="0" indent="0">
              <a:buNone/>
            </a:pPr>
            <a:endParaRPr kumimoji="1" lang="ja-JP" altLang="en-US" sz="1600" dirty="0"/>
          </a:p>
        </p:txBody>
      </p:sp>
      <p:pic>
        <p:nvPicPr>
          <p:cNvPr id="4" name="Picture 3" descr="florid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52400"/>
            <a:ext cx="3581400" cy="3403457"/>
          </a:xfrm>
          <a:prstGeom prst="rect">
            <a:avLst/>
          </a:prstGeom>
        </p:spPr>
      </p:pic>
    </p:spTree>
    <p:extLst>
      <p:ext uri="{BB962C8B-B14F-4D97-AF65-F5344CB8AC3E}">
        <p14:creationId xmlns:p14="http://schemas.microsoft.com/office/powerpoint/2010/main" val="73238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00" y="457200"/>
            <a:ext cx="7010400" cy="5029200"/>
          </a:xfrm>
        </p:spPr>
        <p:txBody>
          <a:bodyPr>
            <a:normAutofit/>
          </a:bodyPr>
          <a:lstStyle/>
          <a:p>
            <a:r>
              <a:rPr lang="en-US" altLang="ja-JP" sz="2800" dirty="0" smtClean="0">
                <a:latin typeface="+mj-ea"/>
                <a:cs typeface="ヒラギノ明朝 ProN W3"/>
              </a:rPr>
              <a:t>“</a:t>
            </a:r>
            <a:r>
              <a:rPr lang="ja-JP" altLang="en-US" sz="2800" dirty="0">
                <a:latin typeface="ヒラギノ明朝 ProN W3"/>
                <a:ea typeface="ヒラギノ明朝 ProN W3"/>
                <a:cs typeface="ヒラギノ明朝 ProN W3"/>
              </a:rPr>
              <a:t>母国語を否定すること</a:t>
            </a:r>
            <a:r>
              <a:rPr lang="ja-JP" altLang="en-US" sz="2800" dirty="0" smtClean="0">
                <a:latin typeface="ヒラギノ明朝 ProN W3"/>
                <a:ea typeface="ヒラギノ明朝 ProN W3"/>
                <a:cs typeface="ヒラギノ明朝 ProN W3"/>
              </a:rPr>
              <a:t>は</a:t>
            </a:r>
            <a:r>
              <a:rPr lang="ja-JP" altLang="en-US" sz="2800" dirty="0">
                <a:latin typeface="ヒラギノ明朝 ProN W3"/>
                <a:ea typeface="ヒラギノ明朝 ProN W3"/>
                <a:cs typeface="ヒラギノ明朝 ProN W3"/>
              </a:rPr>
              <a:t>社会への参加や、まさにその人のアイデンティティを否定するものである</a:t>
            </a:r>
            <a:r>
              <a:rPr lang="ja-JP" altLang="en-US" sz="2800" dirty="0" smtClean="0">
                <a:latin typeface="ヒラギノ明朝 ProN W3"/>
                <a:ea typeface="ヒラギノ明朝 ProN W3"/>
                <a:cs typeface="ヒラギノ明朝 ProN W3"/>
              </a:rPr>
              <a:t>。</a:t>
            </a:r>
            <a:r>
              <a:rPr lang="en-US" altLang="ja-JP" sz="2800" dirty="0" smtClean="0">
                <a:latin typeface="+mj-ea"/>
                <a:cs typeface="ヒラギノ明朝 ProN W3"/>
              </a:rPr>
              <a:t>”</a:t>
            </a:r>
            <a:br>
              <a:rPr lang="en-US" altLang="ja-JP" sz="2800" dirty="0" smtClean="0">
                <a:latin typeface="+mj-ea"/>
                <a:cs typeface="ヒラギノ明朝 ProN W3"/>
              </a:rPr>
            </a:br>
            <a:r>
              <a:rPr lang="en-US" altLang="ja-JP" sz="2800" dirty="0"/>
              <a:t/>
            </a:r>
            <a:br>
              <a:rPr lang="en-US" altLang="ja-JP" sz="2800" dirty="0"/>
            </a:br>
            <a:r>
              <a:rPr lang="en-US" altLang="ja-JP" sz="2800" dirty="0">
                <a:latin typeface="나눔명조"/>
                <a:ea typeface="나눔명조"/>
                <a:cs typeface="나눔명조"/>
              </a:rPr>
              <a:t>"민족의 고유 언어를 억누르는 것은 그들의 사회 참여를 억누르고, 정체성을 부인하는 것과 </a:t>
            </a:r>
            <a:r>
              <a:rPr lang="en-US" altLang="ja-JP" sz="2800" dirty="0" smtClean="0">
                <a:latin typeface="나눔명조"/>
                <a:ea typeface="나눔명조"/>
                <a:cs typeface="나눔명조"/>
              </a:rPr>
              <a:t>동일하다."</a:t>
            </a:r>
            <a:r>
              <a:rPr lang="en-US" altLang="ja-JP" sz="2800" dirty="0">
                <a:latin typeface="나눔명조"/>
                <a:ea typeface="나눔명조"/>
                <a:cs typeface="나눔명조"/>
              </a:rPr>
              <a:t/>
            </a:r>
            <a:br>
              <a:rPr lang="en-US" altLang="ja-JP" sz="2800" dirty="0">
                <a:latin typeface="나눔명조"/>
                <a:ea typeface="나눔명조"/>
                <a:cs typeface="나눔명조"/>
              </a:rPr>
            </a:br>
            <a:r>
              <a:rPr lang="en-US" altLang="ja-JP" sz="2800" dirty="0" smtClean="0">
                <a:latin typeface="나눔명조"/>
                <a:ea typeface="나눔명조"/>
                <a:cs typeface="나눔명조"/>
              </a:rPr>
              <a:t/>
            </a:r>
            <a:br>
              <a:rPr lang="en-US" altLang="ja-JP" sz="2800" dirty="0" smtClean="0">
                <a:latin typeface="나눔명조"/>
                <a:ea typeface="나눔명조"/>
                <a:cs typeface="나눔명조"/>
              </a:rPr>
            </a:br>
            <a:r>
              <a:rPr lang="en-US" altLang="ja-JP" sz="2800" dirty="0" smtClean="0">
                <a:latin typeface="나눔명조"/>
                <a:ea typeface="나눔명조"/>
                <a:cs typeface="나눔명조"/>
              </a:rPr>
              <a:t>“</a:t>
            </a:r>
            <a:r>
              <a:rPr lang="es-ES_tradnl" altLang="ja-JP" sz="2800" dirty="0"/>
              <a:t>La denegación a la lengua materna de una gente es la denegación tanto a su participación social como a su misma </a:t>
            </a:r>
            <a:r>
              <a:rPr lang="es-ES_tradnl" altLang="ja-JP" sz="2800" dirty="0" smtClean="0"/>
              <a:t>identidad.”</a:t>
            </a:r>
            <a:endParaRPr kumimoji="1" lang="ja-JP" altLang="en-US" sz="2800" dirty="0">
              <a:latin typeface="나눔명조"/>
              <a:ea typeface="나눔명조"/>
              <a:cs typeface="나눔명조"/>
            </a:endParaRPr>
          </a:p>
        </p:txBody>
      </p:sp>
      <p:sp>
        <p:nvSpPr>
          <p:cNvPr id="3" name="TextBox 2"/>
          <p:cNvSpPr txBox="1"/>
          <p:nvPr/>
        </p:nvSpPr>
        <p:spPr>
          <a:xfrm>
            <a:off x="4343400" y="6172200"/>
            <a:ext cx="4572000" cy="461665"/>
          </a:xfrm>
          <a:prstGeom prst="rect">
            <a:avLst/>
          </a:prstGeom>
          <a:noFill/>
        </p:spPr>
        <p:txBody>
          <a:bodyPr wrap="square" rtlCol="0">
            <a:spAutoFit/>
          </a:bodyPr>
          <a:lstStyle/>
          <a:p>
            <a:pPr algn="r"/>
            <a:r>
              <a:rPr lang="en-US" altLang="ja-JP" sz="2400" dirty="0"/>
              <a:t>Eduardo Hernández-Chávez (1988)</a:t>
            </a:r>
            <a:endParaRPr kumimoji="1" lang="ja-JP" altLang="en-US" sz="2400" dirty="0"/>
          </a:p>
        </p:txBody>
      </p:sp>
    </p:spTree>
    <p:extLst>
      <p:ext uri="{BB962C8B-B14F-4D97-AF65-F5344CB8AC3E}">
        <p14:creationId xmlns:p14="http://schemas.microsoft.com/office/powerpoint/2010/main" val="21885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57200"/>
            <a:ext cx="7848600" cy="5668963"/>
          </a:xfrm>
        </p:spPr>
        <p:txBody>
          <a:bodyPr>
            <a:noAutofit/>
          </a:bodyPr>
          <a:lstStyle/>
          <a:p>
            <a:pPr marL="363538" indent="-363538">
              <a:buNone/>
            </a:pPr>
            <a:r>
              <a:rPr lang="en-US" altLang="ja-JP" sz="1200" dirty="0"/>
              <a:t>Lo </a:t>
            </a:r>
            <a:r>
              <a:rPr lang="en-US" altLang="ja-JP" sz="1200" dirty="0" err="1"/>
              <a:t>Bianco</a:t>
            </a:r>
            <a:r>
              <a:rPr lang="en-US" altLang="ja-JP" sz="1200" dirty="0"/>
              <a:t>, J. (2010). Language policy and planning. In N.H. </a:t>
            </a:r>
            <a:r>
              <a:rPr lang="en-US" altLang="ja-JP" sz="1200" dirty="0" err="1"/>
              <a:t>Hornberger</a:t>
            </a:r>
            <a:r>
              <a:rPr lang="en-US" altLang="ja-JP" sz="1200" dirty="0"/>
              <a:t> &amp; S.L. McKay (Eds.), Sociolinguistics and language education (pp. 143-174). Bristol: Multilingual Matters</a:t>
            </a:r>
            <a:r>
              <a:rPr lang="en-US" altLang="ja-JP" sz="1200" dirty="0" smtClean="0"/>
              <a:t>.</a:t>
            </a:r>
            <a:endParaRPr lang="en-US" altLang="ja-JP" sz="1200" dirty="0"/>
          </a:p>
          <a:p>
            <a:pPr marL="363538" indent="-363538">
              <a:buNone/>
            </a:pPr>
            <a:r>
              <a:rPr lang="en-US" altLang="ja-JP" sz="1200" dirty="0"/>
              <a:t>Lucas, T., &amp; Katz, A. (1994). Reframing the debate: The roles of native languages in English only programs for language minority students.  TESOL Quarterly.  28(3), 537-561</a:t>
            </a:r>
            <a:r>
              <a:rPr lang="en-US" altLang="ja-JP" sz="1200" dirty="0" smtClean="0"/>
              <a:t>.</a:t>
            </a:r>
            <a:endParaRPr lang="en-US" altLang="ja-JP" sz="1200" dirty="0"/>
          </a:p>
          <a:p>
            <a:pPr marL="363538" indent="-363538">
              <a:buNone/>
            </a:pPr>
            <a:r>
              <a:rPr lang="en-US" altLang="ja-JP" sz="1200" dirty="0"/>
              <a:t>MacDonald, V. (2004). </a:t>
            </a:r>
            <a:r>
              <a:rPr lang="en-US" altLang="ja-JP" sz="1200" i="1" dirty="0"/>
              <a:t>The status of English language learners in Florida: trends and prospects.</a:t>
            </a:r>
            <a:r>
              <a:rPr lang="en-US" altLang="ja-JP" sz="1200" dirty="0"/>
              <a:t>  Retrieved from ERIC database.  (ED483731</a:t>
            </a:r>
            <a:r>
              <a:rPr lang="en-US" altLang="ja-JP" sz="1200" dirty="0" smtClean="0"/>
              <a:t>)</a:t>
            </a:r>
            <a:endParaRPr lang="en-US" altLang="ja-JP" sz="1200" dirty="0"/>
          </a:p>
          <a:p>
            <a:pPr marL="363538" indent="-363538">
              <a:buNone/>
            </a:pPr>
            <a:r>
              <a:rPr lang="en-US" altLang="ja-JP" sz="1200" dirty="0"/>
              <a:t>Ovando, C. J. (2003).  Bilingual Education in the United States: Historical development and current issues.  </a:t>
            </a:r>
            <a:r>
              <a:rPr lang="en-US" altLang="ja-JP" sz="1200" i="1" dirty="0"/>
              <a:t>Bilingual Research Journal. </a:t>
            </a:r>
            <a:r>
              <a:rPr lang="en-US" altLang="ja-JP" sz="1200" dirty="0"/>
              <a:t> 27(1), 1-24</a:t>
            </a:r>
            <a:r>
              <a:rPr lang="en-US" altLang="ja-JP" sz="1200" dirty="0" smtClean="0"/>
              <a:t>.</a:t>
            </a:r>
            <a:endParaRPr lang="en-US" altLang="ja-JP" sz="1200" dirty="0"/>
          </a:p>
          <a:p>
            <a:pPr marL="363538" indent="-363538">
              <a:buNone/>
            </a:pPr>
            <a:r>
              <a:rPr lang="en-US" altLang="ja-JP" sz="1200" dirty="0"/>
              <a:t>Platt, E., Harper, C., &amp; Mendoza, M. B.  (2003).  Dueling philosophies: Inclusion of separation for Florida’s English language learners?  </a:t>
            </a:r>
            <a:r>
              <a:rPr lang="en-US" altLang="ja-JP" sz="1200" i="1" dirty="0"/>
              <a:t>TESOL Quarterly.</a:t>
            </a:r>
            <a:r>
              <a:rPr lang="en-US" altLang="ja-JP" sz="1200" dirty="0"/>
              <a:t>  37(1), 105-132</a:t>
            </a:r>
            <a:r>
              <a:rPr lang="en-US" altLang="ja-JP" sz="1200" dirty="0" smtClean="0"/>
              <a:t>.</a:t>
            </a:r>
            <a:endParaRPr lang="en-US" altLang="ja-JP" sz="1200" dirty="0"/>
          </a:p>
          <a:p>
            <a:pPr marL="363538" indent="-363538">
              <a:buNone/>
            </a:pPr>
            <a:r>
              <a:rPr lang="en-US" altLang="ja-JP" sz="1200" dirty="0"/>
              <a:t>Sunshine State TESOL of Florida.  (2010).  Position statement on bilingual education.  Retrieved from </a:t>
            </a:r>
            <a:r>
              <a:rPr lang="en-US" altLang="ja-JP" sz="1200" u="sng" dirty="0">
                <a:hlinkClick r:id="rId2"/>
              </a:rPr>
              <a:t>http://sstesol.org/?tag=language-</a:t>
            </a:r>
            <a:r>
              <a:rPr lang="en-US" altLang="ja-JP" sz="1200" u="sng" dirty="0" smtClean="0">
                <a:hlinkClick r:id="rId2"/>
              </a:rPr>
              <a:t>policy</a:t>
            </a:r>
            <a:endParaRPr lang="en-US" altLang="ja-JP" sz="1200" dirty="0"/>
          </a:p>
          <a:p>
            <a:pPr marL="363538" indent="-363538">
              <a:buNone/>
            </a:pPr>
            <a:r>
              <a:rPr lang="en-US" altLang="ja-JP" sz="1200" dirty="0"/>
              <a:t>Sunshine State TESOL of Florida.  (2010).  Position statement on language policy.  Retrieved from </a:t>
            </a:r>
            <a:r>
              <a:rPr lang="en-US" altLang="ja-JP" sz="1200" u="sng" dirty="0">
                <a:hlinkClick r:id="rId2"/>
              </a:rPr>
              <a:t>http://sstesol.org/?tag=language-</a:t>
            </a:r>
            <a:r>
              <a:rPr lang="en-US" altLang="ja-JP" sz="1200" u="sng" dirty="0" smtClean="0">
                <a:hlinkClick r:id="rId2"/>
              </a:rPr>
              <a:t>policy</a:t>
            </a:r>
            <a:endParaRPr lang="en-US" altLang="ja-JP" sz="1200" dirty="0"/>
          </a:p>
          <a:p>
            <a:pPr marL="363538" indent="-363538">
              <a:buNone/>
            </a:pPr>
            <a:r>
              <a:rPr lang="en-US" altLang="ja-JP" sz="1200" dirty="0"/>
              <a:t>Thomas, W. &amp; Collier, V. (1998). </a:t>
            </a:r>
            <a:r>
              <a:rPr lang="en-US" altLang="ja-JP" sz="1200" i="1" dirty="0"/>
              <a:t>School effectiveness for language minority students. </a:t>
            </a:r>
            <a:r>
              <a:rPr lang="en-US" altLang="ja-JP" sz="1200" dirty="0"/>
              <a:t>Alexandria, VA: National Clearinghouse for Bilingual </a:t>
            </a:r>
            <a:r>
              <a:rPr lang="en-US" altLang="ja-JP" sz="1200" dirty="0" smtClean="0"/>
              <a:t>Education</a:t>
            </a:r>
            <a:endParaRPr lang="en-US" altLang="ja-JP" sz="1200" dirty="0"/>
          </a:p>
          <a:p>
            <a:pPr marL="363538" indent="-363538">
              <a:buNone/>
            </a:pPr>
            <a:r>
              <a:rPr lang="en-US" altLang="ja-JP" sz="1200" dirty="0"/>
              <a:t>Thomas, W. &amp; Collier, V. (2000).  </a:t>
            </a:r>
            <a:r>
              <a:rPr lang="en-US" altLang="ja-JP" sz="1200" i="1" dirty="0"/>
              <a:t>A national study of school effectiveness for language minority students’ long-term academic achievement</a:t>
            </a:r>
            <a:r>
              <a:rPr lang="en-US" altLang="ja-JP" sz="1200" dirty="0"/>
              <a:t>. Center for Research on Education, Diversity &amp; Excellence, Santa Cruz, </a:t>
            </a:r>
            <a:r>
              <a:rPr lang="en-US" altLang="ja-JP" sz="1200" dirty="0" smtClean="0"/>
              <a:t>CA</a:t>
            </a:r>
            <a:endParaRPr lang="en-US" altLang="ja-JP" sz="1200" dirty="0"/>
          </a:p>
          <a:p>
            <a:pPr marL="363538" indent="-363538">
              <a:buNone/>
            </a:pPr>
            <a:r>
              <a:rPr lang="en-US" altLang="ja-JP" sz="1200" dirty="0"/>
              <a:t>U. S. Bureau of the Census. (Reported 2010). </a:t>
            </a:r>
            <a:r>
              <a:rPr lang="en-US" altLang="ja-JP" sz="1200" i="1" dirty="0"/>
              <a:t>Language use in the United States: 2007</a:t>
            </a:r>
            <a:r>
              <a:rPr lang="en-US" altLang="ja-JP" sz="1200" dirty="0"/>
              <a:t>. Washington, D. C: Bureau of the Census</a:t>
            </a:r>
            <a:r>
              <a:rPr lang="en-US" altLang="ja-JP" sz="1200" dirty="0" smtClean="0"/>
              <a:t>.</a:t>
            </a:r>
            <a:endParaRPr lang="en-US" altLang="ja-JP" sz="1200" dirty="0"/>
          </a:p>
          <a:p>
            <a:pPr marL="363538" indent="-363538">
              <a:buNone/>
            </a:pPr>
            <a:r>
              <a:rPr lang="en-US" altLang="ja-JP" sz="1200" dirty="0" err="1"/>
              <a:t>Zelasko</a:t>
            </a:r>
            <a:r>
              <a:rPr lang="en-US" altLang="ja-JP" sz="1200" dirty="0"/>
              <a:t>, N., &amp; </a:t>
            </a:r>
            <a:r>
              <a:rPr lang="en-US" altLang="ja-JP" sz="1200" dirty="0" err="1"/>
              <a:t>Antunez</a:t>
            </a:r>
            <a:r>
              <a:rPr lang="en-US" altLang="ja-JP" sz="1200" dirty="0"/>
              <a:t>, B.  (2000).  If your child learns in two languages: A parent’s guide for improving educational opportunities for children acquiring English as a second language.  </a:t>
            </a:r>
            <a:r>
              <a:rPr lang="en-US" altLang="ja-JP" sz="1200" i="1" dirty="0"/>
              <a:t>National clearinghouse for bilingual education.</a:t>
            </a:r>
            <a:r>
              <a:rPr lang="en-US" altLang="ja-JP" sz="1200" dirty="0"/>
              <a:t>  Retrieved from </a:t>
            </a:r>
            <a:r>
              <a:rPr lang="en-US" altLang="ja-JP" sz="1200" u="sng" dirty="0">
                <a:hlinkClick r:id="rId3"/>
              </a:rPr>
              <a:t>http://www.ncela.gwu.edu/files/uploads/9/IfYourChildLearnsInTwo Langs  _English.pdf</a:t>
            </a:r>
            <a:r>
              <a:rPr lang="en-US" altLang="ja-JP" sz="1200" dirty="0"/>
              <a:t> </a:t>
            </a:r>
            <a:endParaRPr kumimoji="1" lang="ja-JP" altLang="en-US" sz="1600" dirty="0"/>
          </a:p>
        </p:txBody>
      </p:sp>
      <p:sp>
        <p:nvSpPr>
          <p:cNvPr id="5" name="TextBox 4"/>
          <p:cNvSpPr txBox="1"/>
          <p:nvPr/>
        </p:nvSpPr>
        <p:spPr>
          <a:xfrm>
            <a:off x="-756" y="5257800"/>
            <a:ext cx="2667000" cy="2015936"/>
          </a:xfrm>
          <a:prstGeom prst="rect">
            <a:avLst/>
          </a:prstGeom>
          <a:noFill/>
        </p:spPr>
        <p:txBody>
          <a:bodyPr wrap="square" rtlCol="0">
            <a:spAutoFit/>
          </a:bodyPr>
          <a:lstStyle/>
          <a:p>
            <a:pPr algn="ctr"/>
            <a:r>
              <a:rPr kumimoji="1" lang="en-US" altLang="ja-JP" sz="12500" b="1" dirty="0" smtClean="0">
                <a:solidFill>
                  <a:srgbClr val="008000"/>
                </a:solidFill>
              </a:rPr>
              <a:t>FIN</a:t>
            </a:r>
            <a:endParaRPr kumimoji="1" lang="ja-JP" altLang="en-US" sz="12500" b="1" dirty="0">
              <a:solidFill>
                <a:srgbClr val="008000"/>
              </a:solidFill>
            </a:endParaRPr>
          </a:p>
        </p:txBody>
      </p:sp>
    </p:spTree>
    <p:extLst>
      <p:ext uri="{BB962C8B-B14F-4D97-AF65-F5344CB8AC3E}">
        <p14:creationId xmlns:p14="http://schemas.microsoft.com/office/powerpoint/2010/main" val="205024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00" y="457200"/>
            <a:ext cx="7010400" cy="4724400"/>
          </a:xfrm>
        </p:spPr>
        <p:txBody>
          <a:bodyPr>
            <a:normAutofit/>
          </a:bodyPr>
          <a:lstStyle/>
          <a:p>
            <a:r>
              <a:rPr lang="en-US" altLang="ja-JP" dirty="0" smtClean="0"/>
              <a:t>“</a:t>
            </a:r>
            <a:r>
              <a:rPr lang="en-US" altLang="ja-JP" dirty="0"/>
              <a:t>The denial of a people’s native tongue is a denial of their participation in society and of their very </a:t>
            </a:r>
            <a:r>
              <a:rPr lang="en-US" altLang="ja-JP" dirty="0">
                <a:solidFill>
                  <a:schemeClr val="accent6"/>
                </a:solidFill>
              </a:rPr>
              <a:t>identity</a:t>
            </a:r>
            <a:r>
              <a:rPr lang="en-US" altLang="ja-JP" dirty="0"/>
              <a:t>.</a:t>
            </a:r>
            <a:r>
              <a:rPr lang="en-US" altLang="ja-JP" dirty="0" smtClean="0"/>
              <a:t>”</a:t>
            </a:r>
            <a:endParaRPr kumimoji="1" lang="ja-JP" altLang="en-US" sz="2400" dirty="0"/>
          </a:p>
        </p:txBody>
      </p:sp>
      <p:sp>
        <p:nvSpPr>
          <p:cNvPr id="3" name="TextBox 2"/>
          <p:cNvSpPr txBox="1"/>
          <p:nvPr/>
        </p:nvSpPr>
        <p:spPr>
          <a:xfrm>
            <a:off x="4343400" y="6172200"/>
            <a:ext cx="4572000" cy="461665"/>
          </a:xfrm>
          <a:prstGeom prst="rect">
            <a:avLst/>
          </a:prstGeom>
          <a:noFill/>
        </p:spPr>
        <p:txBody>
          <a:bodyPr wrap="square" rtlCol="0">
            <a:spAutoFit/>
          </a:bodyPr>
          <a:lstStyle/>
          <a:p>
            <a:pPr algn="r"/>
            <a:r>
              <a:rPr lang="en-US" altLang="ja-JP" sz="2400" dirty="0"/>
              <a:t>Eduardo Hernández-Chávez (1988)</a:t>
            </a:r>
            <a:endParaRPr kumimoji="1" lang="ja-JP" altLang="en-US" sz="2400" dirty="0"/>
          </a:p>
        </p:txBody>
      </p:sp>
    </p:spTree>
    <p:extLst>
      <p:ext uri="{BB962C8B-B14F-4D97-AF65-F5344CB8AC3E}">
        <p14:creationId xmlns:p14="http://schemas.microsoft.com/office/powerpoint/2010/main" val="227059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10000" cy="4724400"/>
          </a:xfrm>
        </p:spPr>
        <p:txBody>
          <a:bodyPr>
            <a:normAutofit fontScale="90000"/>
          </a:bodyPr>
          <a:lstStyle/>
          <a:p>
            <a:r>
              <a:rPr lang="en-US" altLang="ja-JP" dirty="0" smtClean="0"/>
              <a:t>“When language</a:t>
            </a:r>
            <a:r>
              <a:rPr lang="en-US" altLang="ja-JP" dirty="0"/>
              <a:t>-minority children and children from monolingual English homes </a:t>
            </a:r>
            <a:r>
              <a:rPr lang="en-US" altLang="ja-JP" dirty="0" smtClean="0"/>
              <a:t>can learn </a:t>
            </a:r>
            <a:r>
              <a:rPr lang="en-US" altLang="ja-JP" dirty="0"/>
              <a:t>side by side in multilingual </a:t>
            </a:r>
            <a:r>
              <a:rPr lang="en-US" altLang="ja-JP" dirty="0" smtClean="0"/>
              <a:t>classrooms, all students are shown that they have </a:t>
            </a:r>
            <a:r>
              <a:rPr lang="en-US" altLang="ja-JP" dirty="0" smtClean="0">
                <a:solidFill>
                  <a:srgbClr val="F79646"/>
                </a:solidFill>
              </a:rPr>
              <a:t>equal value</a:t>
            </a:r>
            <a:r>
              <a:rPr lang="en-US" altLang="ja-JP" dirty="0" smtClean="0"/>
              <a:t>.”</a:t>
            </a:r>
            <a:endParaRPr kumimoji="1" lang="ja-JP" altLang="en-US" sz="2400" dirty="0"/>
          </a:p>
        </p:txBody>
      </p:sp>
      <p:sp>
        <p:nvSpPr>
          <p:cNvPr id="3" name="TextBox 2"/>
          <p:cNvSpPr txBox="1"/>
          <p:nvPr/>
        </p:nvSpPr>
        <p:spPr>
          <a:xfrm>
            <a:off x="4343400" y="6172200"/>
            <a:ext cx="4572000" cy="461665"/>
          </a:xfrm>
          <a:prstGeom prst="rect">
            <a:avLst/>
          </a:prstGeom>
          <a:noFill/>
        </p:spPr>
        <p:txBody>
          <a:bodyPr wrap="square" rtlCol="0">
            <a:spAutoFit/>
          </a:bodyPr>
          <a:lstStyle/>
          <a:p>
            <a:pPr algn="r"/>
            <a:r>
              <a:rPr lang="en-US" altLang="ja-JP" sz="2400" dirty="0" smtClean="0"/>
              <a:t>Kathryn </a:t>
            </a:r>
            <a:r>
              <a:rPr lang="en-US" altLang="ja-JP" sz="2400" dirty="0" err="1" smtClean="0"/>
              <a:t>Lindholm</a:t>
            </a:r>
            <a:r>
              <a:rPr lang="en-US" altLang="ja-JP" sz="2400" dirty="0"/>
              <a:t>-</a:t>
            </a:r>
            <a:r>
              <a:rPr lang="en-US" altLang="ja-JP" sz="2400" dirty="0" smtClean="0"/>
              <a:t>Leary</a:t>
            </a:r>
            <a:r>
              <a:rPr lang="en-US" altLang="ja-JP" sz="2400" dirty="0"/>
              <a:t> </a:t>
            </a:r>
            <a:r>
              <a:rPr lang="en-US" altLang="ja-JP" sz="2400" dirty="0" smtClean="0"/>
              <a:t>(2000</a:t>
            </a:r>
            <a:r>
              <a:rPr lang="en-US" altLang="ja-JP" sz="2400" dirty="0"/>
              <a:t>) </a:t>
            </a:r>
            <a:endParaRPr kumimoji="1" lang="ja-JP" altLang="en-US" sz="2400" dirty="0"/>
          </a:p>
        </p:txBody>
      </p:sp>
    </p:spTree>
    <p:extLst>
      <p:ext uri="{BB962C8B-B14F-4D97-AF65-F5344CB8AC3E}">
        <p14:creationId xmlns:p14="http://schemas.microsoft.com/office/powerpoint/2010/main" val="49338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2895600"/>
            <a:ext cx="4080933" cy="2133600"/>
          </a:xfrm>
        </p:spPr>
        <p:txBody>
          <a:bodyPr>
            <a:normAutofit/>
          </a:bodyPr>
          <a:lstStyle/>
          <a:p>
            <a:r>
              <a:rPr kumimoji="1" lang="en-US" altLang="ja-JP" dirty="0" smtClean="0"/>
              <a:t>Language Use in the United States 2010</a:t>
            </a:r>
            <a:endParaRPr kumimoji="1" lang="ja-JP" altLang="en-US" dirty="0"/>
          </a:p>
        </p:txBody>
      </p:sp>
      <p:sp>
        <p:nvSpPr>
          <p:cNvPr id="3" name="Text Placeholder 2"/>
          <p:cNvSpPr>
            <a:spLocks noGrp="1"/>
          </p:cNvSpPr>
          <p:nvPr>
            <p:ph type="body" sz="quarter" idx="14"/>
          </p:nvPr>
        </p:nvSpPr>
        <p:spPr>
          <a:xfrm>
            <a:off x="0" y="381000"/>
            <a:ext cx="9144000" cy="664780"/>
          </a:xfrm>
        </p:spPr>
        <p:txBody>
          <a:bodyPr>
            <a:noAutofit/>
          </a:bodyPr>
          <a:lstStyle/>
          <a:p>
            <a:pPr algn="ctr"/>
            <a:r>
              <a:rPr lang="en-US" altLang="ja-JP" sz="2400" dirty="0" smtClean="0"/>
              <a:t>What percentage of Americans speak a language other than English?</a:t>
            </a:r>
            <a:endParaRPr kumimoji="1" lang="ja-JP" altLang="en-US" sz="2400" dirty="0"/>
          </a:p>
        </p:txBody>
      </p:sp>
      <p:grpSp>
        <p:nvGrpSpPr>
          <p:cNvPr id="4" name="Group 3"/>
          <p:cNvGrpSpPr/>
          <p:nvPr/>
        </p:nvGrpSpPr>
        <p:grpSpPr>
          <a:xfrm>
            <a:off x="3505200" y="762000"/>
            <a:ext cx="6324600" cy="6096000"/>
            <a:chOff x="3505200" y="762000"/>
            <a:chExt cx="6324600" cy="6096000"/>
          </a:xfrm>
        </p:grpSpPr>
        <p:graphicFrame>
          <p:nvGraphicFramePr>
            <p:cNvPr id="6" name="Chart 5"/>
            <p:cNvGraphicFramePr/>
            <p:nvPr>
              <p:extLst>
                <p:ext uri="{D42A27DB-BD31-4B8C-83A1-F6EECF244321}">
                  <p14:modId xmlns:p14="http://schemas.microsoft.com/office/powerpoint/2010/main" val="4121082518"/>
                </p:ext>
              </p:extLst>
            </p:nvPr>
          </p:nvGraphicFramePr>
          <p:xfrm>
            <a:off x="3810000" y="762000"/>
            <a:ext cx="60198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505200" y="1219200"/>
              <a:ext cx="4572000" cy="1323439"/>
            </a:xfrm>
            <a:prstGeom prst="rect">
              <a:avLst/>
            </a:prstGeom>
            <a:noFill/>
          </p:spPr>
          <p:txBody>
            <a:bodyPr wrap="square" rtlCol="0">
              <a:spAutoFit/>
            </a:bodyPr>
            <a:lstStyle/>
            <a:p>
              <a:pPr marL="90488" lvl="1"/>
              <a:r>
                <a:rPr lang="en-US" altLang="ja-JP" sz="2000" dirty="0"/>
                <a:t>Spanish 62.3</a:t>
              </a:r>
              <a:r>
                <a:rPr lang="en-US" altLang="ja-JP" sz="2000" dirty="0" smtClean="0"/>
                <a:t>%</a:t>
              </a:r>
              <a:endParaRPr lang="en-US" altLang="ja-JP" sz="2000" dirty="0"/>
            </a:p>
            <a:p>
              <a:pPr marL="90488" lvl="1"/>
              <a:r>
                <a:rPr lang="en-US" altLang="ja-JP" sz="2000" dirty="0" smtClean="0"/>
                <a:t>Indo</a:t>
              </a:r>
              <a:r>
                <a:rPr lang="en-US" altLang="ja-JP" sz="2000" dirty="0"/>
                <a:t>-European 18.6</a:t>
              </a:r>
              <a:r>
                <a:rPr lang="en-US" altLang="ja-JP" sz="2000" dirty="0" smtClean="0"/>
                <a:t>%</a:t>
              </a:r>
              <a:endParaRPr lang="en-US" altLang="ja-JP" sz="2000" dirty="0"/>
            </a:p>
            <a:p>
              <a:pPr marL="90488" lvl="1"/>
              <a:r>
                <a:rPr lang="en-US" altLang="ja-JP" sz="2000" dirty="0" smtClean="0"/>
                <a:t>Asian</a:t>
              </a:r>
              <a:r>
                <a:rPr lang="en-US" altLang="ja-JP" sz="2000" dirty="0"/>
                <a:t>/Pacific Island languages 15%</a:t>
              </a:r>
            </a:p>
            <a:p>
              <a:pPr marL="90488" lvl="1"/>
              <a:r>
                <a:rPr lang="en-US" altLang="ja-JP" sz="2000" dirty="0"/>
                <a:t>No English </a:t>
              </a:r>
              <a:r>
                <a:rPr lang="en-US" altLang="ja-JP" sz="2000" dirty="0" smtClean="0"/>
                <a:t>at </a:t>
              </a:r>
              <a:r>
                <a:rPr lang="en-US" altLang="ja-JP" sz="2000" dirty="0"/>
                <a:t>all 8.1</a:t>
              </a:r>
              <a:r>
                <a:rPr lang="en-US" altLang="ja-JP" sz="2000" dirty="0" smtClean="0"/>
                <a:t>%</a:t>
              </a:r>
              <a:endParaRPr lang="en-US" altLang="ja-JP" sz="2000" dirty="0"/>
            </a:p>
          </p:txBody>
        </p:sp>
      </p:grpSp>
      <p:sp>
        <p:nvSpPr>
          <p:cNvPr id="9" name="TextBox 8"/>
          <p:cNvSpPr txBox="1"/>
          <p:nvPr/>
        </p:nvSpPr>
        <p:spPr>
          <a:xfrm>
            <a:off x="152400" y="6400800"/>
            <a:ext cx="2868180" cy="338554"/>
          </a:xfrm>
          <a:prstGeom prst="rect">
            <a:avLst/>
          </a:prstGeom>
          <a:noFill/>
        </p:spPr>
        <p:txBody>
          <a:bodyPr wrap="none" rtlCol="0">
            <a:spAutoFit/>
          </a:bodyPr>
          <a:lstStyle/>
          <a:p>
            <a:r>
              <a:rPr lang="en-US" altLang="ja-JP" sz="1600" i="1" dirty="0"/>
              <a:t>U. S. Bureau of the </a:t>
            </a:r>
            <a:r>
              <a:rPr lang="en-US" altLang="ja-JP" sz="1600" i="1" dirty="0" smtClean="0"/>
              <a:t>Census</a:t>
            </a:r>
            <a:r>
              <a:rPr lang="en-US" altLang="ja-JP" sz="1600" i="1" dirty="0"/>
              <a:t> </a:t>
            </a:r>
            <a:r>
              <a:rPr lang="en-US" altLang="ja-JP" sz="1600" i="1" dirty="0" smtClean="0"/>
              <a:t>2007 </a:t>
            </a:r>
            <a:endParaRPr kumimoji="1" lang="ja-JP" altLang="en-US" sz="1600" i="1" dirty="0"/>
          </a:p>
        </p:txBody>
      </p:sp>
    </p:spTree>
    <p:extLst>
      <p:ext uri="{BB962C8B-B14F-4D97-AF65-F5344CB8AC3E}">
        <p14:creationId xmlns:p14="http://schemas.microsoft.com/office/powerpoint/2010/main" val="2814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6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381000"/>
            <a:ext cx="9144000" cy="665163"/>
          </a:xfrm>
        </p:spPr>
        <p:txBody>
          <a:bodyPr>
            <a:noAutofit/>
          </a:bodyPr>
          <a:lstStyle/>
          <a:p>
            <a:pPr marL="0" indent="0" algn="ctr">
              <a:buNone/>
            </a:pPr>
            <a:r>
              <a:rPr lang="en-US" altLang="ja-JP" sz="2400" b="1" dirty="0" smtClean="0">
                <a:solidFill>
                  <a:schemeClr val="bg1">
                    <a:lumMod val="65000"/>
                  </a:schemeClr>
                </a:solidFill>
              </a:rPr>
              <a:t>What percentage of Floridians speak a language other than English?</a:t>
            </a:r>
            <a:endParaRPr kumimoji="1" lang="ja-JP" altLang="en-US" sz="2400" b="1" dirty="0">
              <a:solidFill>
                <a:schemeClr val="bg1">
                  <a:lumMod val="65000"/>
                </a:schemeClr>
              </a:solidFill>
            </a:endParaRPr>
          </a:p>
        </p:txBody>
      </p:sp>
      <p:graphicFrame>
        <p:nvGraphicFramePr>
          <p:cNvPr id="6" name="Chart 5"/>
          <p:cNvGraphicFramePr/>
          <p:nvPr>
            <p:extLst>
              <p:ext uri="{D42A27DB-BD31-4B8C-83A1-F6EECF244321}">
                <p14:modId xmlns:p14="http://schemas.microsoft.com/office/powerpoint/2010/main" val="3901759200"/>
              </p:ext>
            </p:extLst>
          </p:nvPr>
        </p:nvGraphicFramePr>
        <p:xfrm>
          <a:off x="609600" y="838200"/>
          <a:ext cx="79248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 y="6400800"/>
            <a:ext cx="2868180" cy="338554"/>
          </a:xfrm>
          <a:prstGeom prst="rect">
            <a:avLst/>
          </a:prstGeom>
          <a:noFill/>
        </p:spPr>
        <p:txBody>
          <a:bodyPr wrap="none" rtlCol="0">
            <a:spAutoFit/>
          </a:bodyPr>
          <a:lstStyle/>
          <a:p>
            <a:r>
              <a:rPr lang="en-US" altLang="ja-JP" sz="1600" i="1" dirty="0"/>
              <a:t>U. S. Bureau of the </a:t>
            </a:r>
            <a:r>
              <a:rPr lang="en-US" altLang="ja-JP" sz="1600" i="1" dirty="0" smtClean="0"/>
              <a:t>Census</a:t>
            </a:r>
            <a:r>
              <a:rPr lang="en-US" altLang="ja-JP" sz="1600" i="1" dirty="0"/>
              <a:t> </a:t>
            </a:r>
            <a:r>
              <a:rPr lang="en-US" altLang="ja-JP" sz="1600" i="1" dirty="0" smtClean="0"/>
              <a:t>2010 </a:t>
            </a:r>
            <a:endParaRPr kumimoji="1" lang="ja-JP" altLang="en-US" sz="1600" i="1" dirty="0"/>
          </a:p>
        </p:txBody>
      </p:sp>
      <p:graphicFrame>
        <p:nvGraphicFramePr>
          <p:cNvPr id="8" name="Chart 7"/>
          <p:cNvGraphicFramePr/>
          <p:nvPr>
            <p:extLst>
              <p:ext uri="{D42A27DB-BD31-4B8C-83A1-F6EECF244321}">
                <p14:modId xmlns:p14="http://schemas.microsoft.com/office/powerpoint/2010/main" val="3441886922"/>
              </p:ext>
            </p:extLst>
          </p:nvPr>
        </p:nvGraphicFramePr>
        <p:xfrm>
          <a:off x="-32635" y="-228600"/>
          <a:ext cx="10210800" cy="7696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ct_greetings_florid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5188">
            <a:off x="5626919" y="1960687"/>
            <a:ext cx="2785290" cy="1596859"/>
          </a:xfrm>
          <a:prstGeom prst="roundRect">
            <a:avLst>
              <a:gd name="adj" fmla="val 1453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2129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2895600"/>
            <a:ext cx="4385733" cy="2133600"/>
          </a:xfrm>
        </p:spPr>
        <p:txBody>
          <a:bodyPr>
            <a:normAutofit/>
          </a:bodyPr>
          <a:lstStyle/>
          <a:p>
            <a:r>
              <a:rPr lang="en-US" altLang="ja-JP" dirty="0"/>
              <a:t>History </a:t>
            </a:r>
            <a:r>
              <a:rPr lang="en-US" altLang="ja-JP" dirty="0" smtClean="0"/>
              <a:t>of </a:t>
            </a:r>
            <a:r>
              <a:rPr lang="en-US" altLang="ja-JP" dirty="0"/>
              <a:t>Bilingual Education </a:t>
            </a:r>
            <a:r>
              <a:rPr lang="en-US" altLang="ja-JP" dirty="0" smtClean="0"/>
              <a:t>in Florida and the US</a:t>
            </a:r>
            <a:endParaRPr kumimoji="1" lang="ja-JP" altLang="en-US" dirty="0"/>
          </a:p>
        </p:txBody>
      </p:sp>
      <p:sp>
        <p:nvSpPr>
          <p:cNvPr id="3" name="Text Placeholder 2"/>
          <p:cNvSpPr>
            <a:spLocks noGrp="1"/>
          </p:cNvSpPr>
          <p:nvPr>
            <p:ph type="body" sz="quarter" idx="14"/>
          </p:nvPr>
        </p:nvSpPr>
        <p:spPr>
          <a:xfrm>
            <a:off x="0" y="381000"/>
            <a:ext cx="9144000" cy="664780"/>
          </a:xfrm>
        </p:spPr>
        <p:txBody>
          <a:bodyPr>
            <a:noAutofit/>
          </a:bodyPr>
          <a:lstStyle/>
          <a:p>
            <a:pPr algn="ctr"/>
            <a:r>
              <a:rPr lang="en-US" altLang="ja-JP" sz="2800" dirty="0" smtClean="0"/>
              <a:t>Where does Florida stand in </a:t>
            </a:r>
            <a:r>
              <a:rPr lang="en-US" altLang="ja-JP" sz="2800" dirty="0"/>
              <a:t>regards </a:t>
            </a:r>
            <a:r>
              <a:rPr lang="en-US" altLang="ja-JP" sz="2800" dirty="0" smtClean="0"/>
              <a:t>to bilingual </a:t>
            </a:r>
            <a:r>
              <a:rPr lang="en-US" altLang="ja-JP" sz="2800" dirty="0"/>
              <a:t>education</a:t>
            </a:r>
            <a:r>
              <a:rPr lang="en-US" altLang="ja-JP" sz="2800" dirty="0" smtClean="0"/>
              <a:t>?</a:t>
            </a:r>
            <a:endParaRPr lang="ja-JP" altLang="en-US" sz="2800" dirty="0"/>
          </a:p>
        </p:txBody>
      </p:sp>
      <p:grpSp>
        <p:nvGrpSpPr>
          <p:cNvPr id="8" name="Group 7"/>
          <p:cNvGrpSpPr/>
          <p:nvPr/>
        </p:nvGrpSpPr>
        <p:grpSpPr>
          <a:xfrm>
            <a:off x="5638800" y="3429000"/>
            <a:ext cx="2943153" cy="2671806"/>
            <a:chOff x="5880720" y="3757142"/>
            <a:chExt cx="2701233" cy="2343664"/>
          </a:xfrm>
        </p:grpSpPr>
        <p:pic>
          <p:nvPicPr>
            <p:cNvPr id="4" name="Picture 3" descr="azu_coral_way_class_photos_75_m.jpg"/>
            <p:cNvPicPr>
              <a:picLocks noChangeAspect="1"/>
            </p:cNvPicPr>
            <p:nvPr/>
          </p:nvPicPr>
          <p:blipFill rotWithShape="1">
            <a:blip r:embed="rId3" cstate="print">
              <a:extLst>
                <a:ext uri="{28A0092B-C50C-407E-A947-70E740481C1C}">
                  <a14:useLocalDpi xmlns:a14="http://schemas.microsoft.com/office/drawing/2010/main" val="0"/>
                </a:ext>
              </a:extLst>
            </a:blip>
            <a:srcRect l="8243" t="29863" r="26838" b="9102"/>
            <a:stretch/>
          </p:blipFill>
          <p:spPr>
            <a:xfrm rot="529150">
              <a:off x="5956240" y="3757142"/>
              <a:ext cx="2473266" cy="2343664"/>
            </a:xfrm>
            <a:prstGeom prst="round2DiagRect">
              <a:avLst>
                <a:gd name="adj1" fmla="val 16667"/>
                <a:gd name="adj2" fmla="val 0"/>
              </a:avLst>
            </a:prstGeom>
            <a:ln w="88900" cap="sq">
              <a:solidFill>
                <a:schemeClr val="accent4">
                  <a:lumMod val="60000"/>
                  <a:lumOff val="40000"/>
                </a:schemeClr>
              </a:solidFill>
              <a:miter lim="800000"/>
            </a:ln>
            <a:effectLst>
              <a:outerShdw blurRad="254000" algn="tl" rotWithShape="0">
                <a:srgbClr val="000000">
                  <a:alpha val="43000"/>
                </a:srgbClr>
              </a:outerShdw>
            </a:effectLst>
          </p:spPr>
        </p:pic>
        <p:sp>
          <p:nvSpPr>
            <p:cNvPr id="5" name="TextBox 4"/>
            <p:cNvSpPr txBox="1"/>
            <p:nvPr/>
          </p:nvSpPr>
          <p:spPr>
            <a:xfrm rot="253113">
              <a:off x="5880720" y="3832528"/>
              <a:ext cx="2701233" cy="46166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kumimoji="1" lang="en-US" altLang="ja-JP"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halkboard"/>
                  <a:cs typeface="Chalkboard"/>
                </a:rPr>
                <a:t>Coral Way Elementary School</a:t>
              </a:r>
            </a:p>
            <a:p>
              <a:pPr algn="ctr"/>
              <a:r>
                <a:rPr kumimoji="1" lang="en-US" altLang="ja-JP"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halkboard"/>
                  <a:cs typeface="Chalkboard"/>
                </a:rPr>
                <a:t>Dade County, FL 1963</a:t>
              </a:r>
              <a:endParaRPr kumimoji="1" lang="ja-JP" altLang="en-US"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halkboard"/>
                <a:cs typeface="Chalkboard"/>
              </a:endParaRPr>
            </a:p>
          </p:txBody>
        </p:sp>
      </p:grpSp>
      <p:sp>
        <p:nvSpPr>
          <p:cNvPr id="6" name="TextBox 5"/>
          <p:cNvSpPr txBox="1"/>
          <p:nvPr/>
        </p:nvSpPr>
        <p:spPr>
          <a:xfrm>
            <a:off x="152400" y="6400800"/>
            <a:ext cx="6477000" cy="338554"/>
          </a:xfrm>
          <a:prstGeom prst="rect">
            <a:avLst/>
          </a:prstGeom>
          <a:noFill/>
        </p:spPr>
        <p:txBody>
          <a:bodyPr wrap="square" rtlCol="0">
            <a:spAutoFit/>
          </a:bodyPr>
          <a:lstStyle/>
          <a:p>
            <a:r>
              <a:rPr kumimoji="1" lang="en-US" altLang="ja-JP" sz="1600" i="1" dirty="0" smtClean="0"/>
              <a:t>California DOE 2011, Florida DOE 1990, Hernandez 1988, Ovando 2003</a:t>
            </a:r>
            <a:endParaRPr kumimoji="1" lang="ja-JP" altLang="en-US" sz="1600" i="1" dirty="0"/>
          </a:p>
        </p:txBody>
      </p:sp>
      <p:sp>
        <p:nvSpPr>
          <p:cNvPr id="7" name="TextBox 6"/>
          <p:cNvSpPr txBox="1"/>
          <p:nvPr/>
        </p:nvSpPr>
        <p:spPr>
          <a:xfrm>
            <a:off x="914400" y="1600200"/>
            <a:ext cx="7162800" cy="954107"/>
          </a:xfrm>
          <a:prstGeom prst="rect">
            <a:avLst/>
          </a:prstGeom>
          <a:noFill/>
        </p:spPr>
        <p:txBody>
          <a:bodyPr wrap="square" rtlCol="0">
            <a:spAutoFit/>
          </a:bodyPr>
          <a:lstStyle/>
          <a:p>
            <a:pPr lvl="0" algn="ctr"/>
            <a:r>
              <a:rPr lang="en-US" altLang="ja-JP" sz="3200" dirty="0" smtClean="0"/>
              <a:t>440 </a:t>
            </a:r>
            <a:r>
              <a:rPr lang="en-US" altLang="ja-JP" sz="3200" dirty="0"/>
              <a:t>b</a:t>
            </a:r>
            <a:r>
              <a:rPr lang="en-US" altLang="ja-JP" sz="3200" dirty="0" smtClean="0"/>
              <a:t>ilingual </a:t>
            </a:r>
            <a:r>
              <a:rPr lang="en-US" altLang="ja-JP" sz="3200" dirty="0"/>
              <a:t>i</a:t>
            </a:r>
            <a:r>
              <a:rPr lang="en-US" altLang="ja-JP" sz="3200" dirty="0" smtClean="0"/>
              <a:t>mmersion programs</a:t>
            </a:r>
          </a:p>
          <a:p>
            <a:pPr lvl="0" algn="ctr"/>
            <a:r>
              <a:rPr lang="en-US" altLang="ja-JP" sz="2400" dirty="0"/>
              <a:t>[</a:t>
            </a:r>
            <a:r>
              <a:rPr lang="en-US" altLang="ja-JP" sz="2400" dirty="0" smtClean="0"/>
              <a:t>27 </a:t>
            </a:r>
            <a:r>
              <a:rPr lang="en-US" altLang="ja-JP" sz="2400" dirty="0"/>
              <a:t>states and the District of </a:t>
            </a:r>
            <a:r>
              <a:rPr lang="en-US" altLang="ja-JP" sz="2400" dirty="0" smtClean="0"/>
              <a:t>Columbia]</a:t>
            </a:r>
            <a:endParaRPr lang="en-US" altLang="ja-JP" sz="2400" dirty="0"/>
          </a:p>
        </p:txBody>
      </p:sp>
    </p:spTree>
    <p:extLst>
      <p:ext uri="{BB962C8B-B14F-4D97-AF65-F5344CB8AC3E}">
        <p14:creationId xmlns:p14="http://schemas.microsoft.com/office/powerpoint/2010/main" val="261604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History of Bilingual Educatio</a:t>
            </a:r>
            <a:r>
              <a:rPr lang="en-US" altLang="ja-JP" dirty="0" smtClean="0"/>
              <a:t>n in the US</a:t>
            </a:r>
            <a:endParaRPr kumimoji="1" lang="ja-JP" altLang="en-US" dirty="0"/>
          </a:p>
        </p:txBody>
      </p:sp>
      <p:graphicFrame>
        <p:nvGraphicFramePr>
          <p:cNvPr id="7" name="Diagram 6"/>
          <p:cNvGraphicFramePr/>
          <p:nvPr>
            <p:extLst>
              <p:ext uri="{D42A27DB-BD31-4B8C-83A1-F6EECF244321}">
                <p14:modId xmlns:p14="http://schemas.microsoft.com/office/powerpoint/2010/main" val="3549632738"/>
              </p:ext>
            </p:extLst>
          </p:nvPr>
        </p:nvGraphicFramePr>
        <p:xfrm>
          <a:off x="838200" y="1219200"/>
          <a:ext cx="7620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14800" y="6324600"/>
            <a:ext cx="4802851" cy="338554"/>
          </a:xfrm>
          <a:prstGeom prst="rect">
            <a:avLst/>
          </a:prstGeom>
          <a:noFill/>
        </p:spPr>
        <p:txBody>
          <a:bodyPr wrap="square" rtlCol="0">
            <a:spAutoFit/>
          </a:bodyPr>
          <a:lstStyle/>
          <a:p>
            <a:pPr algn="r"/>
            <a:r>
              <a:rPr kumimoji="1" lang="en-US" altLang="ja-JP" sz="1600" i="1" dirty="0" err="1" smtClean="0">
                <a:solidFill>
                  <a:schemeClr val="bg1">
                    <a:lumMod val="50000"/>
                  </a:schemeClr>
                </a:solidFill>
              </a:rPr>
              <a:t>Lindholm</a:t>
            </a:r>
            <a:r>
              <a:rPr kumimoji="1" lang="en-US" altLang="ja-JP" sz="1600" i="1" dirty="0" smtClean="0">
                <a:solidFill>
                  <a:schemeClr val="bg1">
                    <a:lumMod val="50000"/>
                  </a:schemeClr>
                </a:solidFill>
              </a:rPr>
              <a:t>-Leary 2000, Hernandez 1988, Ovando 2003</a:t>
            </a:r>
            <a:endParaRPr kumimoji="1" lang="ja-JP" altLang="en-US" sz="1600" i="1" dirty="0">
              <a:solidFill>
                <a:schemeClr val="bg1">
                  <a:lumMod val="50000"/>
                </a:schemeClr>
              </a:solidFill>
            </a:endParaRPr>
          </a:p>
        </p:txBody>
      </p:sp>
    </p:spTree>
    <p:extLst>
      <p:ext uri="{BB962C8B-B14F-4D97-AF65-F5344CB8AC3E}">
        <p14:creationId xmlns:p14="http://schemas.microsoft.com/office/powerpoint/2010/main" val="5503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History of Bilingual Educatio</a:t>
            </a:r>
            <a:r>
              <a:rPr lang="en-US" altLang="ja-JP" dirty="0" smtClean="0"/>
              <a:t>n in the US</a:t>
            </a:r>
            <a:endParaRPr kumimoji="1" lang="ja-JP" altLang="en-US" dirty="0"/>
          </a:p>
        </p:txBody>
      </p:sp>
      <p:graphicFrame>
        <p:nvGraphicFramePr>
          <p:cNvPr id="7" name="Diagram 6"/>
          <p:cNvGraphicFramePr/>
          <p:nvPr>
            <p:extLst>
              <p:ext uri="{D42A27DB-BD31-4B8C-83A1-F6EECF244321}">
                <p14:modId xmlns:p14="http://schemas.microsoft.com/office/powerpoint/2010/main" val="1368284623"/>
              </p:ext>
            </p:extLst>
          </p:nvPr>
        </p:nvGraphicFramePr>
        <p:xfrm>
          <a:off x="838200" y="1219200"/>
          <a:ext cx="7620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200400" y="6324600"/>
            <a:ext cx="5717251" cy="338554"/>
          </a:xfrm>
          <a:prstGeom prst="rect">
            <a:avLst/>
          </a:prstGeom>
          <a:noFill/>
        </p:spPr>
        <p:txBody>
          <a:bodyPr wrap="square" rtlCol="0">
            <a:spAutoFit/>
          </a:bodyPr>
          <a:lstStyle/>
          <a:p>
            <a:pPr algn="r"/>
            <a:r>
              <a:rPr kumimoji="1" lang="en-US" altLang="ja-JP" sz="1600" i="1" dirty="0" smtClean="0">
                <a:solidFill>
                  <a:schemeClr val="bg1">
                    <a:lumMod val="50000"/>
                  </a:schemeClr>
                </a:solidFill>
              </a:rPr>
              <a:t>Florida DOE 1990, Lucas 1994, Hernandez 1988, Ovando 2003</a:t>
            </a:r>
            <a:endParaRPr kumimoji="1" lang="ja-JP" altLang="en-US" sz="1600" i="1" dirty="0">
              <a:solidFill>
                <a:schemeClr val="bg1">
                  <a:lumMod val="50000"/>
                </a:schemeClr>
              </a:solidFill>
            </a:endParaRPr>
          </a:p>
        </p:txBody>
      </p:sp>
    </p:spTree>
    <p:extLst>
      <p:ext uri="{BB962C8B-B14F-4D97-AF65-F5344CB8AC3E}">
        <p14:creationId xmlns:p14="http://schemas.microsoft.com/office/powerpoint/2010/main" val="43396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3968</Words>
  <Application>Microsoft Macintosh PowerPoint</Application>
  <PresentationFormat>On-screen Show (4:3)</PresentationFormat>
  <Paragraphs>335</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Introducing PowerPoint 2011</vt:lpstr>
      <vt:lpstr>SIDE BY SIDE</vt:lpstr>
      <vt:lpstr>“母国語を否定することは社会への参加や、まさにその人のアイデンティティを否定するものである。”  "민족의 고유 언어를 억누르는 것은 그들의 사회 참여를 억누르고, 정체성을 부인하는 것과 동일하다."  “La denegación a la lengua materna de una gente es la denegación tanto a su participación social como a su misma identidad.”</vt:lpstr>
      <vt:lpstr>“The denial of a people’s native tongue is a denial of their participation in society and of their very identity.”</vt:lpstr>
      <vt:lpstr>“When language-minority children and children from monolingual English homes can learn side by side in multilingual classrooms, all students are shown that they have equal value.”</vt:lpstr>
      <vt:lpstr>Language Use in the United States 2010</vt:lpstr>
      <vt:lpstr>PowerPoint Presentation</vt:lpstr>
      <vt:lpstr>History of Bilingual Education in Florida and the US</vt:lpstr>
      <vt:lpstr>History of Bilingual Education in the US</vt:lpstr>
      <vt:lpstr>History of Bilingual Education in the US</vt:lpstr>
      <vt:lpstr>Two Divergent Ideologies Emerged</vt:lpstr>
      <vt:lpstr>Florida’s Policy on ESL/Bilingual Education Today</vt:lpstr>
      <vt:lpstr>Deficiencies in Florida’s Current Policy</vt:lpstr>
      <vt:lpstr>PowerPoint Presentation</vt:lpstr>
      <vt:lpstr>PowerPoint Presentation</vt:lpstr>
      <vt:lpstr>Principles Behind the Policy</vt:lpstr>
      <vt:lpstr>Lindholm-Leary (2000)</vt:lpstr>
      <vt:lpstr>Thomas and Collier (2000)</vt:lpstr>
      <vt:lpstr>PowerPoint Presentation</vt:lpstr>
      <vt:lpstr>References</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2012-02-24T00:37:56Z</dcterms:modified>
</cp:coreProperties>
</file>