
<file path=[Content_Types].xml><?xml version="1.0" encoding="utf-8"?>
<Types xmlns="http://schemas.openxmlformats.org/package/2006/content-types">
  <Default Extension="xml" ContentType="application/xml"/>
  <Default Extension="wav" ContentType="audio/wav"/>
  <Default Extension="jpeg" ContentType="image/jpeg"/>
  <Default Extension="jpg" ContentType="image/jpeg"/>
  <Default Extension="rels" ContentType="application/vnd.openxmlformats-package.relationships+xml"/>
  <Default Extension="wma" ContentType="audio/unknown"/>
  <Default Extension="gif" ContentType="image/gif"/>
  <Default Extension="wdp" ContentType="image/vnd.ms-photo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441" r:id="rId1"/>
  </p:sldMasterIdLst>
  <p:notesMasterIdLst>
    <p:notesMasterId r:id="rId32"/>
  </p:notesMasterIdLst>
  <p:sldIdLst>
    <p:sldId id="256" r:id="rId2"/>
    <p:sldId id="258" r:id="rId3"/>
    <p:sldId id="278" r:id="rId4"/>
    <p:sldId id="259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80" r:id="rId13"/>
    <p:sldId id="281" r:id="rId14"/>
    <p:sldId id="282" r:id="rId15"/>
    <p:sldId id="283" r:id="rId16"/>
    <p:sldId id="285" r:id="rId17"/>
    <p:sldId id="286" r:id="rId18"/>
    <p:sldId id="287" r:id="rId19"/>
    <p:sldId id="271" r:id="rId20"/>
    <p:sldId id="288" r:id="rId21"/>
    <p:sldId id="289" r:id="rId22"/>
    <p:sldId id="290" r:id="rId23"/>
    <p:sldId id="291" r:id="rId24"/>
    <p:sldId id="292" r:id="rId25"/>
    <p:sldId id="293" r:id="rId26"/>
    <p:sldId id="294" r:id="rId27"/>
    <p:sldId id="295" r:id="rId28"/>
    <p:sldId id="296" r:id="rId29"/>
    <p:sldId id="279" r:id="rId30"/>
    <p:sldId id="277" r:id="rId31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610" autoAdjust="0"/>
    <p:restoredTop sz="79762" autoAdjust="0"/>
  </p:normalViewPr>
  <p:slideViewPr>
    <p:cSldViewPr>
      <p:cViewPr>
        <p:scale>
          <a:sx n="81" d="100"/>
          <a:sy n="81" d="100"/>
        </p:scale>
        <p:origin x="-1736" y="-11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notesMaster" Target="notesMasters/notesMaster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printerSettings" Target="printerSettings/printerSettings1.bin"/><Relationship Id="rId34" Type="http://schemas.openxmlformats.org/officeDocument/2006/relationships/presProps" Target="presProps.xml"/><Relationship Id="rId35" Type="http://schemas.openxmlformats.org/officeDocument/2006/relationships/viewProps" Target="viewProps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338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664E3AE-1704-44BB-A9FF-0720BE14543B}" type="datetimeFigureOut">
              <a:rPr lang="en-US" smtClean="0"/>
              <a:t>11/28/11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675" y="4416425"/>
            <a:ext cx="5607050" cy="4183063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338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62C6C8C-E552-418C-BE95-27A08B95E6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508067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Today, we will present an overview, if you will, of the language, Vietnamese, it’s background, some characteristics of its phonology, morphology, and syntax, with a few interesting facts along the way that may be new to some of you.</a:t>
            </a:r>
          </a:p>
          <a:p>
            <a:r>
              <a:rPr lang="en-US" dirty="0" smtClean="0"/>
              <a:t>Vietnamese, the language</a:t>
            </a:r>
            <a:r>
              <a:rPr lang="en-US" baseline="0" dirty="0" smtClean="0"/>
              <a:t>, is pronounced….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2C6C8C-E552-418C-BE95-27A08B95E683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98581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Because, according to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ethnologue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there are 103 distinct languages within Vietnam itself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and o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nly 80% of the Vietnamese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people speak Vietnamese as their first language,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we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would first like to make a distinction between the country and the language itself.  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Also, there are 3 million Vietnamese speakers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living overseas.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And interestingly enough, Vietnamese is the 7</a:t>
            </a:r>
            <a:r>
              <a:rPr lang="en-US" sz="1200" kern="1200" baseline="300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most spoken language in the world. [6</a:t>
            </a:r>
            <a:r>
              <a:rPr lang="en-US" sz="1200" kern="1200" baseline="300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in Hawaii, 3</a:t>
            </a:r>
            <a:r>
              <a:rPr lang="en-US" sz="1200" kern="1200" baseline="300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in Texas]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2C6C8C-E552-418C-BE95-27A08B95E683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203638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4FF4C0-5BE9-44DA-B7FC-3099328F9320}" type="slidenum">
              <a:rPr lang="ko-KR" altLang="en-US" smtClean="0"/>
              <a:pPr/>
              <a:t>10</a:t>
            </a:fld>
            <a:endParaRPr lang="ko-KR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5" name="Group 94"/>
          <p:cNvGrpSpPr/>
          <p:nvPr/>
        </p:nvGrpSpPr>
        <p:grpSpPr>
          <a:xfrm>
            <a:off x="0" y="-30477"/>
            <a:ext cx="9067800" cy="6889273"/>
            <a:chOff x="0" y="-30477"/>
            <a:chExt cx="9067800" cy="6889273"/>
          </a:xfrm>
        </p:grpSpPr>
        <p:cxnSp>
          <p:nvCxnSpPr>
            <p:cNvPr id="110" name="Straight Connector 109"/>
            <p:cNvCxnSpPr/>
            <p:nvPr/>
          </p:nvCxnSpPr>
          <p:spPr>
            <a:xfrm rot="16200000" flipH="1">
              <a:off x="-14478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7" name="Straight Connector 176"/>
            <p:cNvCxnSpPr/>
            <p:nvPr/>
          </p:nvCxnSpPr>
          <p:spPr>
            <a:xfrm rot="16200000" flipH="1">
              <a:off x="-1638300" y="3238500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8" name="Straight Connector 177"/>
            <p:cNvCxnSpPr/>
            <p:nvPr/>
          </p:nvCxnSpPr>
          <p:spPr>
            <a:xfrm rot="5400000">
              <a:off x="-1485900" y="3238500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1" name="Straight Connector 180"/>
            <p:cNvCxnSpPr/>
            <p:nvPr/>
          </p:nvCxnSpPr>
          <p:spPr>
            <a:xfrm rot="5400000">
              <a:off x="-3238500" y="3314700"/>
              <a:ext cx="6858000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2" name="Straight Connector 181"/>
            <p:cNvCxnSpPr/>
            <p:nvPr/>
          </p:nvCxnSpPr>
          <p:spPr>
            <a:xfrm rot="16200000" flipH="1">
              <a:off x="-3314700" y="3314700"/>
              <a:ext cx="6858000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3" name="Straight Connector 182"/>
            <p:cNvCxnSpPr/>
            <p:nvPr/>
          </p:nvCxnSpPr>
          <p:spPr>
            <a:xfrm rot="16200000" flipH="1">
              <a:off x="-1371600" y="2971800"/>
              <a:ext cx="6858000" cy="9144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4" name="Straight Connector 183"/>
            <p:cNvCxnSpPr/>
            <p:nvPr/>
          </p:nvCxnSpPr>
          <p:spPr>
            <a:xfrm rot="16200000" flipH="1">
              <a:off x="-2819400" y="3200400"/>
              <a:ext cx="6858000" cy="457200"/>
            </a:xfrm>
            <a:prstGeom prst="line">
              <a:avLst/>
            </a:prstGeom>
            <a:ln>
              <a:solidFill>
                <a:schemeClr val="accent1">
                  <a:alpha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5" name="Straight Connector 184"/>
            <p:cNvCxnSpPr/>
            <p:nvPr/>
          </p:nvCxnSpPr>
          <p:spPr>
            <a:xfrm rot="5400000">
              <a:off x="-2705099" y="3238500"/>
              <a:ext cx="6858000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6" name="Straight Connector 185"/>
            <p:cNvCxnSpPr/>
            <p:nvPr/>
          </p:nvCxnSpPr>
          <p:spPr>
            <a:xfrm rot="16200000" flipH="1">
              <a:off x="-2133600" y="3200400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7" name="Straight Connector 186"/>
            <p:cNvCxnSpPr/>
            <p:nvPr/>
          </p:nvCxnSpPr>
          <p:spPr>
            <a:xfrm rot="16200000" flipH="1">
              <a:off x="-3124200" y="3276600"/>
              <a:ext cx="6858000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8" name="Straight Connector 187"/>
            <p:cNvCxnSpPr/>
            <p:nvPr/>
          </p:nvCxnSpPr>
          <p:spPr>
            <a:xfrm rot="16200000" flipH="1">
              <a:off x="-1828799" y="3352799"/>
              <a:ext cx="6858000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9" name="Straight Connector 188"/>
            <p:cNvCxnSpPr/>
            <p:nvPr/>
          </p:nvCxnSpPr>
          <p:spPr>
            <a:xfrm rot="16200000" flipH="1">
              <a:off x="-28194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0" name="Straight Connector 189"/>
            <p:cNvCxnSpPr/>
            <p:nvPr/>
          </p:nvCxnSpPr>
          <p:spPr>
            <a:xfrm rot="16200000" flipH="1">
              <a:off x="-2438400" y="3124200"/>
              <a:ext cx="6858000" cy="609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5" name="Straight Connector 164"/>
            <p:cNvCxnSpPr/>
            <p:nvPr/>
          </p:nvCxnSpPr>
          <p:spPr>
            <a:xfrm rot="5400000">
              <a:off x="-1731645" y="2722245"/>
              <a:ext cx="6858000" cy="1413510"/>
            </a:xfrm>
            <a:prstGeom prst="line">
              <a:avLst/>
            </a:prstGeom>
            <a:ln>
              <a:solidFill>
                <a:schemeClr val="accent1">
                  <a:alpha val="39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6" name="Straight Connector 165"/>
            <p:cNvCxnSpPr/>
            <p:nvPr/>
          </p:nvCxnSpPr>
          <p:spPr>
            <a:xfrm rot="5400000">
              <a:off x="-1142048" y="3277552"/>
              <a:ext cx="6858000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9" name="Straight Connector 168"/>
            <p:cNvCxnSpPr/>
            <p:nvPr/>
          </p:nvCxnSpPr>
          <p:spPr>
            <a:xfrm rot="5400000">
              <a:off x="-914400" y="3276600"/>
              <a:ext cx="6858000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3" name="Straight Connector 172"/>
            <p:cNvCxnSpPr/>
            <p:nvPr/>
          </p:nvCxnSpPr>
          <p:spPr>
            <a:xfrm rot="5400000">
              <a:off x="-1855470" y="3227070"/>
              <a:ext cx="6858000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1" name="Straight Connector 120"/>
            <p:cNvCxnSpPr/>
            <p:nvPr/>
          </p:nvCxnSpPr>
          <p:spPr>
            <a:xfrm rot="16200000" flipH="1">
              <a:off x="-2643187" y="3252788"/>
              <a:ext cx="6858000" cy="352425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5" name="Straight Connector 144"/>
            <p:cNvCxnSpPr/>
            <p:nvPr/>
          </p:nvCxnSpPr>
          <p:spPr>
            <a:xfrm rot="16200000" flipH="1">
              <a:off x="-1954530" y="3326130"/>
              <a:ext cx="6858000" cy="205740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8" name="Straight Connector 107"/>
            <p:cNvCxnSpPr/>
            <p:nvPr/>
          </p:nvCxnSpPr>
          <p:spPr>
            <a:xfrm rot="16200000" flipH="1">
              <a:off x="-23622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9" name="Straight Connector 208"/>
            <p:cNvCxnSpPr/>
            <p:nvPr/>
          </p:nvCxnSpPr>
          <p:spPr>
            <a:xfrm rot="16200000" flipH="1">
              <a:off x="-21336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0" name="Straight Connector 209"/>
            <p:cNvCxnSpPr/>
            <p:nvPr/>
          </p:nvCxnSpPr>
          <p:spPr>
            <a:xfrm rot="16200000" flipH="1">
              <a:off x="10668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1" name="Straight Connector 210"/>
            <p:cNvCxnSpPr/>
            <p:nvPr/>
          </p:nvCxnSpPr>
          <p:spPr>
            <a:xfrm rot="16200000" flipH="1">
              <a:off x="876300" y="3238500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2" name="Straight Connector 211"/>
            <p:cNvCxnSpPr/>
            <p:nvPr/>
          </p:nvCxnSpPr>
          <p:spPr>
            <a:xfrm rot="5400000">
              <a:off x="1028700" y="3238500"/>
              <a:ext cx="6858000" cy="3810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3" name="Straight Connector 212"/>
            <p:cNvCxnSpPr/>
            <p:nvPr/>
          </p:nvCxnSpPr>
          <p:spPr>
            <a:xfrm rot="5400000">
              <a:off x="-723900" y="3314700"/>
              <a:ext cx="6858000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4" name="Straight Connector 213"/>
            <p:cNvCxnSpPr/>
            <p:nvPr/>
          </p:nvCxnSpPr>
          <p:spPr>
            <a:xfrm rot="16200000" flipH="1">
              <a:off x="-800100" y="3314700"/>
              <a:ext cx="6858000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5" name="Straight Connector 214"/>
            <p:cNvCxnSpPr/>
            <p:nvPr/>
          </p:nvCxnSpPr>
          <p:spPr>
            <a:xfrm rot="5400000">
              <a:off x="-152400" y="3429000"/>
              <a:ext cx="6858000" cy="1588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6" name="Straight Connector 215"/>
            <p:cNvCxnSpPr/>
            <p:nvPr/>
          </p:nvCxnSpPr>
          <p:spPr>
            <a:xfrm rot="16200000" flipH="1">
              <a:off x="-304800" y="3200400"/>
              <a:ext cx="6858000" cy="4572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7" name="Straight Connector 216"/>
            <p:cNvCxnSpPr/>
            <p:nvPr/>
          </p:nvCxnSpPr>
          <p:spPr>
            <a:xfrm rot="5400000">
              <a:off x="-190499" y="3238500"/>
              <a:ext cx="6858000" cy="381000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8" name="Straight Connector 217"/>
            <p:cNvCxnSpPr/>
            <p:nvPr/>
          </p:nvCxnSpPr>
          <p:spPr>
            <a:xfrm rot="16200000" flipH="1">
              <a:off x="381000" y="3200400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9" name="Straight Connector 218"/>
            <p:cNvCxnSpPr/>
            <p:nvPr/>
          </p:nvCxnSpPr>
          <p:spPr>
            <a:xfrm rot="16200000" flipH="1">
              <a:off x="-609600" y="3276600"/>
              <a:ext cx="6858000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0" name="Straight Connector 219"/>
            <p:cNvCxnSpPr/>
            <p:nvPr/>
          </p:nvCxnSpPr>
          <p:spPr>
            <a:xfrm rot="16200000" flipH="1">
              <a:off x="685801" y="3352799"/>
              <a:ext cx="6858000" cy="152401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1" name="Straight Connector 220"/>
            <p:cNvCxnSpPr/>
            <p:nvPr/>
          </p:nvCxnSpPr>
          <p:spPr>
            <a:xfrm rot="16200000" flipH="1">
              <a:off x="-3048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2" name="Straight Connector 221"/>
            <p:cNvCxnSpPr/>
            <p:nvPr/>
          </p:nvCxnSpPr>
          <p:spPr>
            <a:xfrm rot="5400000">
              <a:off x="-1028700" y="3314700"/>
              <a:ext cx="6858000" cy="228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3" name="Straight Connector 222"/>
            <p:cNvCxnSpPr/>
            <p:nvPr/>
          </p:nvCxnSpPr>
          <p:spPr>
            <a:xfrm rot="5400000">
              <a:off x="782955" y="2722245"/>
              <a:ext cx="6858000" cy="1413510"/>
            </a:xfrm>
            <a:prstGeom prst="line">
              <a:avLst/>
            </a:prstGeom>
            <a:ln>
              <a:solidFill>
                <a:schemeClr val="accent1">
                  <a:alpha val="39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4" name="Straight Connector 223"/>
            <p:cNvCxnSpPr/>
            <p:nvPr/>
          </p:nvCxnSpPr>
          <p:spPr>
            <a:xfrm rot="5400000">
              <a:off x="1372552" y="3277552"/>
              <a:ext cx="6858000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5" name="Straight Connector 224"/>
            <p:cNvCxnSpPr/>
            <p:nvPr/>
          </p:nvCxnSpPr>
          <p:spPr>
            <a:xfrm rot="5400000">
              <a:off x="16002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6" name="Straight Connector 225"/>
            <p:cNvCxnSpPr/>
            <p:nvPr/>
          </p:nvCxnSpPr>
          <p:spPr>
            <a:xfrm rot="5400000">
              <a:off x="659130" y="3227070"/>
              <a:ext cx="6858000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7" name="Straight Connector 226"/>
            <p:cNvCxnSpPr/>
            <p:nvPr/>
          </p:nvCxnSpPr>
          <p:spPr>
            <a:xfrm rot="16200000" flipH="1">
              <a:off x="-128587" y="3252788"/>
              <a:ext cx="6858000" cy="352425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8" name="Straight Connector 227"/>
            <p:cNvCxnSpPr/>
            <p:nvPr/>
          </p:nvCxnSpPr>
          <p:spPr>
            <a:xfrm rot="16200000" flipH="1">
              <a:off x="560070" y="3326130"/>
              <a:ext cx="6858000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9" name="Straight Connector 228"/>
            <p:cNvCxnSpPr/>
            <p:nvPr/>
          </p:nvCxnSpPr>
          <p:spPr>
            <a:xfrm rot="16200000" flipH="1">
              <a:off x="1524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0" name="Straight Connector 229"/>
            <p:cNvCxnSpPr/>
            <p:nvPr/>
          </p:nvCxnSpPr>
          <p:spPr>
            <a:xfrm rot="16200000" flipH="1">
              <a:off x="3810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7" name="Straight Connector 236"/>
            <p:cNvCxnSpPr/>
            <p:nvPr/>
          </p:nvCxnSpPr>
          <p:spPr>
            <a:xfrm rot="16200000" flipH="1">
              <a:off x="2743200" y="3352801"/>
              <a:ext cx="6858000" cy="152400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8" name="Straight Connector 237"/>
            <p:cNvCxnSpPr/>
            <p:nvPr/>
          </p:nvCxnSpPr>
          <p:spPr>
            <a:xfrm rot="16200000" flipH="1">
              <a:off x="2095501" y="3238501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9" name="Straight Connector 238"/>
            <p:cNvCxnSpPr/>
            <p:nvPr/>
          </p:nvCxnSpPr>
          <p:spPr>
            <a:xfrm rot="5400000">
              <a:off x="2705100" y="3238501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0" name="Straight Connector 239"/>
            <p:cNvCxnSpPr/>
            <p:nvPr/>
          </p:nvCxnSpPr>
          <p:spPr>
            <a:xfrm rot="5400000">
              <a:off x="1828801" y="3276600"/>
              <a:ext cx="6857999" cy="3048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1" name="Straight Connector 240"/>
            <p:cNvCxnSpPr/>
            <p:nvPr/>
          </p:nvCxnSpPr>
          <p:spPr>
            <a:xfrm rot="16200000" flipH="1">
              <a:off x="1066800" y="3200402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2" name="Straight Connector 241"/>
            <p:cNvCxnSpPr/>
            <p:nvPr/>
          </p:nvCxnSpPr>
          <p:spPr>
            <a:xfrm rot="16200000" flipH="1">
              <a:off x="2362201" y="3352800"/>
              <a:ext cx="6858000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3" name="Straight Connector 242"/>
            <p:cNvCxnSpPr/>
            <p:nvPr/>
          </p:nvCxnSpPr>
          <p:spPr>
            <a:xfrm rot="5400000">
              <a:off x="2646045" y="2722246"/>
              <a:ext cx="6858000" cy="1413510"/>
            </a:xfrm>
            <a:prstGeom prst="line">
              <a:avLst/>
            </a:prstGeom>
            <a:ln>
              <a:solidFill>
                <a:schemeClr val="accent1">
                  <a:alpha val="56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4" name="Straight Connector 243"/>
            <p:cNvCxnSpPr/>
            <p:nvPr/>
          </p:nvCxnSpPr>
          <p:spPr>
            <a:xfrm rot="5400000">
              <a:off x="3048952" y="3277553"/>
              <a:ext cx="6858000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5" name="Straight Connector 244"/>
            <p:cNvCxnSpPr/>
            <p:nvPr/>
          </p:nvCxnSpPr>
          <p:spPr>
            <a:xfrm rot="5400000">
              <a:off x="2895600" y="3276601"/>
              <a:ext cx="6858000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6" name="Straight Connector 245"/>
            <p:cNvCxnSpPr/>
            <p:nvPr/>
          </p:nvCxnSpPr>
          <p:spPr>
            <a:xfrm rot="5400000">
              <a:off x="2388870" y="3227071"/>
              <a:ext cx="6858000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7" name="Straight Connector 246"/>
            <p:cNvCxnSpPr/>
            <p:nvPr/>
          </p:nvCxnSpPr>
          <p:spPr>
            <a:xfrm rot="16200000" flipH="1">
              <a:off x="2236470" y="3326131"/>
              <a:ext cx="6858000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8" name="Straight Connector 247"/>
            <p:cNvCxnSpPr/>
            <p:nvPr/>
          </p:nvCxnSpPr>
          <p:spPr>
            <a:xfrm rot="16200000" flipH="1">
              <a:off x="1752600" y="3352801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9" name="Straight Connector 248"/>
            <p:cNvCxnSpPr/>
            <p:nvPr/>
          </p:nvCxnSpPr>
          <p:spPr>
            <a:xfrm rot="16200000" flipH="1">
              <a:off x="19812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0" name="Straight Connector 249"/>
            <p:cNvCxnSpPr/>
            <p:nvPr/>
          </p:nvCxnSpPr>
          <p:spPr>
            <a:xfrm rot="5400000">
              <a:off x="3467100" y="3314701"/>
              <a:ext cx="6858000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1" name="Straight Connector 250"/>
            <p:cNvCxnSpPr/>
            <p:nvPr/>
          </p:nvCxnSpPr>
          <p:spPr>
            <a:xfrm rot="16200000" flipH="1">
              <a:off x="3467099" y="3314701"/>
              <a:ext cx="6858000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2" name="Straight Connector 251"/>
            <p:cNvCxnSpPr/>
            <p:nvPr/>
          </p:nvCxnSpPr>
          <p:spPr>
            <a:xfrm rot="5400000">
              <a:off x="4038600" y="3429001"/>
              <a:ext cx="6858000" cy="1588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3" name="Straight Connector 252"/>
            <p:cNvCxnSpPr/>
            <p:nvPr/>
          </p:nvCxnSpPr>
          <p:spPr>
            <a:xfrm rot="16200000" flipH="1">
              <a:off x="3886200" y="3200401"/>
              <a:ext cx="6858000" cy="457200"/>
            </a:xfrm>
            <a:prstGeom prst="line">
              <a:avLst/>
            </a:prstGeom>
            <a:ln>
              <a:solidFill>
                <a:schemeClr val="accent1">
                  <a:alpha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4" name="Straight Connector 253"/>
            <p:cNvCxnSpPr/>
            <p:nvPr/>
          </p:nvCxnSpPr>
          <p:spPr>
            <a:xfrm rot="5400000">
              <a:off x="4000501" y="3238501"/>
              <a:ext cx="6858000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5" name="Straight Connector 254"/>
            <p:cNvCxnSpPr/>
            <p:nvPr/>
          </p:nvCxnSpPr>
          <p:spPr>
            <a:xfrm rot="16200000" flipH="1">
              <a:off x="4572000" y="3200401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7" name="Straight Connector 256"/>
            <p:cNvCxnSpPr/>
            <p:nvPr/>
          </p:nvCxnSpPr>
          <p:spPr>
            <a:xfrm rot="16200000" flipH="1">
              <a:off x="37338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8" name="Straight Connector 257"/>
            <p:cNvCxnSpPr/>
            <p:nvPr/>
          </p:nvCxnSpPr>
          <p:spPr>
            <a:xfrm rot="5400000">
              <a:off x="3619500" y="3314700"/>
              <a:ext cx="6858000" cy="228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9" name="Straight Connector 258"/>
            <p:cNvCxnSpPr/>
            <p:nvPr/>
          </p:nvCxnSpPr>
          <p:spPr>
            <a:xfrm rot="16200000" flipH="1">
              <a:off x="4214813" y="3252788"/>
              <a:ext cx="6858000" cy="352425"/>
            </a:xfrm>
            <a:prstGeom prst="line">
              <a:avLst/>
            </a:prstGeom>
            <a:ln w="15875">
              <a:solidFill>
                <a:schemeClr val="accent1">
                  <a:alpha val="7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0" name="Straight Connector 259"/>
            <p:cNvCxnSpPr/>
            <p:nvPr/>
          </p:nvCxnSpPr>
          <p:spPr>
            <a:xfrm rot="16200000" flipH="1">
              <a:off x="4751070" y="3326131"/>
              <a:ext cx="6858000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1" name="Straight Connector 260"/>
            <p:cNvCxnSpPr/>
            <p:nvPr/>
          </p:nvCxnSpPr>
          <p:spPr>
            <a:xfrm rot="16200000" flipH="1">
              <a:off x="4343400" y="3352801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2" name="Straight Connector 261"/>
            <p:cNvCxnSpPr/>
            <p:nvPr/>
          </p:nvCxnSpPr>
          <p:spPr>
            <a:xfrm rot="16200000" flipH="1">
              <a:off x="4572000" y="3352801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4" name="Straight Connector 263"/>
            <p:cNvCxnSpPr/>
            <p:nvPr/>
          </p:nvCxnSpPr>
          <p:spPr>
            <a:xfrm rot="16200000" flipH="1">
              <a:off x="5257800" y="3352802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5" name="Straight Connector 264"/>
            <p:cNvCxnSpPr/>
            <p:nvPr/>
          </p:nvCxnSpPr>
          <p:spPr>
            <a:xfrm rot="16200000" flipH="1">
              <a:off x="5067300" y="3238502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6" name="Straight Connector 265"/>
            <p:cNvCxnSpPr/>
            <p:nvPr/>
          </p:nvCxnSpPr>
          <p:spPr>
            <a:xfrm rot="5400000">
              <a:off x="5219700" y="3238502"/>
              <a:ext cx="6858000" cy="381000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7" name="Straight Connector 266"/>
            <p:cNvCxnSpPr/>
            <p:nvPr/>
          </p:nvCxnSpPr>
          <p:spPr>
            <a:xfrm rot="16200000" flipH="1">
              <a:off x="4876801" y="3352801"/>
              <a:ext cx="6858000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8" name="Straight Connector 267"/>
            <p:cNvCxnSpPr/>
            <p:nvPr/>
          </p:nvCxnSpPr>
          <p:spPr>
            <a:xfrm rot="5400000">
              <a:off x="5527994" y="3318196"/>
              <a:ext cx="6888479" cy="191133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0" name="Straight Connector 269"/>
            <p:cNvCxnSpPr/>
            <p:nvPr/>
          </p:nvCxnSpPr>
          <p:spPr>
            <a:xfrm rot="5400000">
              <a:off x="4850130" y="3227072"/>
              <a:ext cx="6858000" cy="40386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1" name="Straight Connector 270"/>
            <p:cNvCxnSpPr/>
            <p:nvPr/>
          </p:nvCxnSpPr>
          <p:spPr>
            <a:xfrm rot="16200000" flipH="1">
              <a:off x="4751070" y="3326132"/>
              <a:ext cx="6858000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8" name="Straight Connector 277"/>
            <p:cNvCxnSpPr/>
            <p:nvPr/>
          </p:nvCxnSpPr>
          <p:spPr>
            <a:xfrm rot="5400000">
              <a:off x="5562599" y="3429001"/>
              <a:ext cx="6858002" cy="1588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3" name="Straight Connector 282"/>
            <p:cNvCxnSpPr/>
            <p:nvPr/>
          </p:nvCxnSpPr>
          <p:spPr>
            <a:xfrm rot="5400000">
              <a:off x="2552700" y="3390900"/>
              <a:ext cx="6858000" cy="76200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9" name="Straight Connector 288"/>
            <p:cNvCxnSpPr/>
            <p:nvPr/>
          </p:nvCxnSpPr>
          <p:spPr>
            <a:xfrm rot="16200000" flipH="1">
              <a:off x="3048000" y="3352800"/>
              <a:ext cx="6858000" cy="1524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2" name="Straight Connector 291"/>
            <p:cNvCxnSpPr/>
            <p:nvPr/>
          </p:nvCxnSpPr>
          <p:spPr>
            <a:xfrm rot="16200000" flipH="1">
              <a:off x="3238500" y="3238500"/>
              <a:ext cx="6858000" cy="381000"/>
            </a:xfrm>
            <a:prstGeom prst="line">
              <a:avLst/>
            </a:prstGeom>
            <a:ln w="19050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4" name="Straight Connector 293"/>
            <p:cNvCxnSpPr/>
            <p:nvPr/>
          </p:nvCxnSpPr>
          <p:spPr>
            <a:xfrm rot="5400000">
              <a:off x="2133600" y="3276600"/>
              <a:ext cx="6858000" cy="3048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8" name="Straight Connector 297"/>
            <p:cNvCxnSpPr/>
            <p:nvPr/>
          </p:nvCxnSpPr>
          <p:spPr>
            <a:xfrm rot="16200000" flipH="1">
              <a:off x="3148013" y="3252789"/>
              <a:ext cx="6858000" cy="352425"/>
            </a:xfrm>
            <a:prstGeom prst="line">
              <a:avLst/>
            </a:prstGeom>
            <a:ln w="15875">
              <a:solidFill>
                <a:schemeClr val="accent1">
                  <a:alpha val="7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9" name="Straight Connector 298"/>
            <p:cNvCxnSpPr/>
            <p:nvPr/>
          </p:nvCxnSpPr>
          <p:spPr>
            <a:xfrm rot="5400000">
              <a:off x="3771900" y="3238500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2" name="Straight Connector 301"/>
            <p:cNvCxnSpPr/>
            <p:nvPr/>
          </p:nvCxnSpPr>
          <p:spPr>
            <a:xfrm rot="5400000">
              <a:off x="4229100" y="2933700"/>
              <a:ext cx="6858000" cy="990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7" name="Straight Connector 306"/>
            <p:cNvCxnSpPr/>
            <p:nvPr/>
          </p:nvCxnSpPr>
          <p:spPr>
            <a:xfrm rot="16200000" flipH="1">
              <a:off x="1371600" y="3200403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D926BC-8E78-4CCF-A7B2-8DF8460C404D}" type="datetime1">
              <a:rPr lang="en-US" smtClean="0"/>
              <a:pPr/>
              <a:t>11/28/11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84A37A-AFC2-4A01-80A1-FC20F2C0D5B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3" name="Rectangle 112"/>
          <p:cNvSpPr/>
          <p:nvPr/>
        </p:nvSpPr>
        <p:spPr>
          <a:xfrm>
            <a:off x="0" y="1905000"/>
            <a:ext cx="4953000" cy="31242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2700000" algn="ctr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>
              <a:solidFill>
                <a:prstClr val="white"/>
              </a:solidFill>
              <a:latin typeface="Tw Cen MT"/>
              <a:ea typeface="+mn-ea"/>
              <a:cs typeface="+mn-cs"/>
            </a:endParaRPr>
          </a:p>
        </p:txBody>
      </p:sp>
      <p:grpSp>
        <p:nvGrpSpPr>
          <p:cNvPr id="94" name="Group 93"/>
          <p:cNvGrpSpPr/>
          <p:nvPr/>
        </p:nvGrpSpPr>
        <p:grpSpPr>
          <a:xfrm>
            <a:off x="0" y="2057400"/>
            <a:ext cx="4801394" cy="2820988"/>
            <a:chOff x="0" y="2057400"/>
            <a:chExt cx="4801394" cy="2820988"/>
          </a:xfrm>
        </p:grpSpPr>
        <p:cxnSp>
          <p:nvCxnSpPr>
            <p:cNvPr id="117" name="Straight Connector 116"/>
            <p:cNvCxnSpPr/>
            <p:nvPr/>
          </p:nvCxnSpPr>
          <p:spPr>
            <a:xfrm>
              <a:off x="0" y="2057400"/>
              <a:ext cx="4800600" cy="1588"/>
            </a:xfrm>
            <a:prstGeom prst="line">
              <a:avLst/>
            </a:prstGeom>
            <a:ln w="190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8" name="Straight Connector 117"/>
            <p:cNvCxnSpPr/>
            <p:nvPr/>
          </p:nvCxnSpPr>
          <p:spPr>
            <a:xfrm>
              <a:off x="0" y="4876800"/>
              <a:ext cx="4800600" cy="1588"/>
            </a:xfrm>
            <a:prstGeom prst="line">
              <a:avLst/>
            </a:prstGeom>
            <a:ln w="190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0" name="Straight Connector 119"/>
            <p:cNvCxnSpPr/>
            <p:nvPr/>
          </p:nvCxnSpPr>
          <p:spPr>
            <a:xfrm rot="5400000">
              <a:off x="3391694" y="3467100"/>
              <a:ext cx="2818606" cy="794"/>
            </a:xfrm>
            <a:prstGeom prst="line">
              <a:avLst/>
            </a:prstGeom>
            <a:ln w="190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600" y="2130425"/>
            <a:ext cx="4419600" cy="1600327"/>
          </a:xfrm>
        </p:spPr>
        <p:txBody>
          <a:bodyPr anchor="b">
            <a:normAutofit/>
          </a:bodyPr>
          <a:lstStyle>
            <a:lvl1pPr algn="l">
              <a:defRPr sz="3600" b="1" cap="none" spc="40" baseline="0">
                <a:ln w="13335" cmpd="sng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8600" y="3733800"/>
            <a:ext cx="4419600" cy="1066800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372853-67FE-4B33-8352-7E4108629A36}" type="datetime1">
              <a:rPr lang="en-US" smtClean="0"/>
              <a:pPr/>
              <a:t>11/28/11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84A37A-AFC2-4A01-80A1-FC20F2C0D5B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8F43FD-ABDB-43CF-A014-C9419E2A3211}" type="datetime1">
              <a:rPr lang="en-US" smtClean="0"/>
              <a:pPr/>
              <a:t>11/28/11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84A37A-AFC2-4A01-80A1-FC20F2C0D5B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3250A7-F2AC-4A3A-BAC6-4433188AF404}" type="datetime1">
              <a:rPr lang="en-US" smtClean="0"/>
              <a:pPr/>
              <a:t>11/28/11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84A37A-AFC2-4A01-80A1-FC20F2C0D5B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92"/>
          <p:cNvGrpSpPr/>
          <p:nvPr/>
        </p:nvGrpSpPr>
        <p:grpSpPr>
          <a:xfrm>
            <a:off x="1" y="-30478"/>
            <a:ext cx="9067799" cy="4846320"/>
            <a:chOff x="1" y="-30477"/>
            <a:chExt cx="9067799" cy="4526277"/>
          </a:xfrm>
        </p:grpSpPr>
        <p:cxnSp>
          <p:nvCxnSpPr>
            <p:cNvPr id="8" name="Straight Connector 7"/>
            <p:cNvCxnSpPr/>
            <p:nvPr/>
          </p:nvCxnSpPr>
          <p:spPr>
            <a:xfrm rot="16200000" flipH="1">
              <a:off x="-27166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rot="16200000" flipH="1">
              <a:off x="-46216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rot="5400000">
              <a:off x="-30976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5400000">
              <a:off x="-2062365" y="2128112"/>
              <a:ext cx="4505731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rot="16200000" flipH="1">
              <a:off x="-2138565" y="2128112"/>
              <a:ext cx="4505731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 rot="16200000" flipH="1">
              <a:off x="-195465" y="1785212"/>
              <a:ext cx="4505731" cy="9144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 rot="16200000" flipH="1">
              <a:off x="-1643265" y="2013812"/>
              <a:ext cx="4505731" cy="457200"/>
            </a:xfrm>
            <a:prstGeom prst="line">
              <a:avLst/>
            </a:prstGeom>
            <a:ln>
              <a:solidFill>
                <a:schemeClr val="accent1">
                  <a:alpha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 rot="5400000">
              <a:off x="-1528964" y="2051912"/>
              <a:ext cx="4505731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6200000" flipH="1">
              <a:off x="-957465" y="2013812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rot="16200000" flipH="1">
              <a:off x="-1948065" y="2090012"/>
              <a:ext cx="4505731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 rot="16200000" flipH="1">
              <a:off x="-652664" y="2166211"/>
              <a:ext cx="4505731" cy="152401"/>
            </a:xfrm>
            <a:prstGeom prst="line">
              <a:avLst/>
            </a:prstGeom>
            <a:ln w="5715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 rot="16200000" flipH="1">
              <a:off x="-164326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rot="16200000" flipH="1">
              <a:off x="-1790700" y="2019300"/>
              <a:ext cx="4495800" cy="4572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rot="5400000">
              <a:off x="-555510" y="1535657"/>
              <a:ext cx="4505731" cy="1413510"/>
            </a:xfrm>
            <a:prstGeom prst="line">
              <a:avLst/>
            </a:prstGeom>
            <a:ln>
              <a:solidFill>
                <a:schemeClr val="accent1">
                  <a:alpha val="39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/>
          </p:nvCxnSpPr>
          <p:spPr>
            <a:xfrm rot="5400000">
              <a:off x="34087" y="2090964"/>
              <a:ext cx="4505731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>
            <a:xfrm rot="5400000">
              <a:off x="261735" y="2090012"/>
              <a:ext cx="4505731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/>
            <p:cNvCxnSpPr/>
            <p:nvPr/>
          </p:nvCxnSpPr>
          <p:spPr>
            <a:xfrm rot="5400000">
              <a:off x="-679335" y="2040482"/>
              <a:ext cx="4505731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/>
            <p:cNvCxnSpPr/>
            <p:nvPr/>
          </p:nvCxnSpPr>
          <p:spPr>
            <a:xfrm rot="16200000" flipH="1">
              <a:off x="-1467052" y="2066200"/>
              <a:ext cx="4505731" cy="352425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/>
            <p:cNvCxnSpPr/>
            <p:nvPr/>
          </p:nvCxnSpPr>
          <p:spPr>
            <a:xfrm rot="16200000" flipH="1">
              <a:off x="-778395" y="2139542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/>
            <p:cNvCxnSpPr/>
            <p:nvPr/>
          </p:nvCxnSpPr>
          <p:spPr>
            <a:xfrm rot="16200000" flipH="1">
              <a:off x="-118606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/>
            <p:cNvCxnSpPr/>
            <p:nvPr/>
          </p:nvCxnSpPr>
          <p:spPr>
            <a:xfrm rot="16200000" flipH="1">
              <a:off x="-95746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/>
            <p:nvPr/>
          </p:nvCxnSpPr>
          <p:spPr>
            <a:xfrm rot="16200000" flipH="1">
              <a:off x="224293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/>
            <p:cNvCxnSpPr/>
            <p:nvPr/>
          </p:nvCxnSpPr>
          <p:spPr>
            <a:xfrm rot="16200000" flipH="1">
              <a:off x="205243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/>
            <p:cNvCxnSpPr/>
            <p:nvPr/>
          </p:nvCxnSpPr>
          <p:spPr>
            <a:xfrm rot="5400000">
              <a:off x="2204835" y="2051912"/>
              <a:ext cx="4505731" cy="3810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/>
            <p:cNvCxnSpPr/>
            <p:nvPr/>
          </p:nvCxnSpPr>
          <p:spPr>
            <a:xfrm rot="5400000">
              <a:off x="452235" y="2128112"/>
              <a:ext cx="4505731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 rot="16200000" flipH="1">
              <a:off x="376035" y="2128112"/>
              <a:ext cx="4505731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 rot="5400000">
              <a:off x="1023735" y="2242139"/>
              <a:ext cx="4505731" cy="1588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/>
            <p:cNvCxnSpPr/>
            <p:nvPr/>
          </p:nvCxnSpPr>
          <p:spPr>
            <a:xfrm rot="16200000" flipH="1">
              <a:off x="871335" y="2013812"/>
              <a:ext cx="4505731" cy="4572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/>
            <p:cNvCxnSpPr/>
            <p:nvPr/>
          </p:nvCxnSpPr>
          <p:spPr>
            <a:xfrm rot="5400000">
              <a:off x="985636" y="2051912"/>
              <a:ext cx="4505731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/>
            <p:cNvCxnSpPr/>
            <p:nvPr/>
          </p:nvCxnSpPr>
          <p:spPr>
            <a:xfrm rot="16200000" flipH="1">
              <a:off x="1557135" y="2013812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/>
            <p:cNvCxnSpPr/>
            <p:nvPr/>
          </p:nvCxnSpPr>
          <p:spPr>
            <a:xfrm rot="16200000" flipH="1">
              <a:off x="566535" y="2090012"/>
              <a:ext cx="4505731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/>
            <p:cNvCxnSpPr/>
            <p:nvPr/>
          </p:nvCxnSpPr>
          <p:spPr>
            <a:xfrm rot="16200000" flipH="1">
              <a:off x="1861936" y="2166211"/>
              <a:ext cx="4505731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/>
            <p:cNvCxnSpPr/>
            <p:nvPr/>
          </p:nvCxnSpPr>
          <p:spPr>
            <a:xfrm rot="16200000" flipH="1">
              <a:off x="8713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/>
            <p:cNvCxnSpPr/>
            <p:nvPr/>
          </p:nvCxnSpPr>
          <p:spPr>
            <a:xfrm rot="5400000">
              <a:off x="147435" y="2128112"/>
              <a:ext cx="4505731" cy="228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/>
            <p:cNvCxnSpPr/>
            <p:nvPr/>
          </p:nvCxnSpPr>
          <p:spPr>
            <a:xfrm rot="5400000">
              <a:off x="1959090" y="1535657"/>
              <a:ext cx="4505731" cy="1413510"/>
            </a:xfrm>
            <a:prstGeom prst="line">
              <a:avLst/>
            </a:prstGeom>
            <a:ln>
              <a:solidFill>
                <a:schemeClr val="accent1">
                  <a:alpha val="39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/>
            <p:cNvCxnSpPr/>
            <p:nvPr/>
          </p:nvCxnSpPr>
          <p:spPr>
            <a:xfrm rot="5400000">
              <a:off x="2548687" y="2090964"/>
              <a:ext cx="4505731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/>
            <p:cNvCxnSpPr/>
            <p:nvPr/>
          </p:nvCxnSpPr>
          <p:spPr>
            <a:xfrm rot="5400000">
              <a:off x="277633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44"/>
            <p:cNvCxnSpPr/>
            <p:nvPr/>
          </p:nvCxnSpPr>
          <p:spPr>
            <a:xfrm rot="5400000">
              <a:off x="1835265" y="2040482"/>
              <a:ext cx="4505731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Connector 45"/>
            <p:cNvCxnSpPr/>
            <p:nvPr/>
          </p:nvCxnSpPr>
          <p:spPr>
            <a:xfrm rot="16200000" flipH="1">
              <a:off x="1047548" y="2066200"/>
              <a:ext cx="4505731" cy="352425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Connector 46"/>
            <p:cNvCxnSpPr/>
            <p:nvPr/>
          </p:nvCxnSpPr>
          <p:spPr>
            <a:xfrm rot="16200000" flipH="1">
              <a:off x="1736205" y="2139542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Connector 47"/>
            <p:cNvCxnSpPr/>
            <p:nvPr/>
          </p:nvCxnSpPr>
          <p:spPr>
            <a:xfrm rot="16200000" flipH="1">
              <a:off x="132853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Connector 48"/>
            <p:cNvCxnSpPr/>
            <p:nvPr/>
          </p:nvCxnSpPr>
          <p:spPr>
            <a:xfrm rot="16200000" flipH="1">
              <a:off x="15571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Connector 49"/>
            <p:cNvCxnSpPr/>
            <p:nvPr/>
          </p:nvCxnSpPr>
          <p:spPr>
            <a:xfrm rot="16200000" flipH="1">
              <a:off x="3919335" y="2166212"/>
              <a:ext cx="4505731" cy="152400"/>
            </a:xfrm>
            <a:prstGeom prst="line">
              <a:avLst/>
            </a:prstGeom>
            <a:ln w="5715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Connector 50"/>
            <p:cNvCxnSpPr/>
            <p:nvPr/>
          </p:nvCxnSpPr>
          <p:spPr>
            <a:xfrm rot="16200000" flipH="1">
              <a:off x="3271636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Connector 51"/>
            <p:cNvCxnSpPr/>
            <p:nvPr/>
          </p:nvCxnSpPr>
          <p:spPr>
            <a:xfrm rot="5400000">
              <a:off x="388123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Connector 52"/>
            <p:cNvCxnSpPr/>
            <p:nvPr/>
          </p:nvCxnSpPr>
          <p:spPr>
            <a:xfrm rot="5400000">
              <a:off x="3004936" y="2090012"/>
              <a:ext cx="4505730" cy="3048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Connector 53"/>
            <p:cNvCxnSpPr/>
            <p:nvPr/>
          </p:nvCxnSpPr>
          <p:spPr>
            <a:xfrm rot="16200000" flipH="1">
              <a:off x="2242935" y="2013813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Connector 54"/>
            <p:cNvCxnSpPr/>
            <p:nvPr/>
          </p:nvCxnSpPr>
          <p:spPr>
            <a:xfrm rot="16200000" flipH="1">
              <a:off x="3538336" y="2166212"/>
              <a:ext cx="4505731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Connector 55"/>
            <p:cNvCxnSpPr/>
            <p:nvPr/>
          </p:nvCxnSpPr>
          <p:spPr>
            <a:xfrm rot="5400000">
              <a:off x="3822180" y="1535657"/>
              <a:ext cx="4505731" cy="1413510"/>
            </a:xfrm>
            <a:prstGeom prst="line">
              <a:avLst/>
            </a:prstGeom>
            <a:ln>
              <a:solidFill>
                <a:schemeClr val="accent1">
                  <a:alpha val="56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Connector 56"/>
            <p:cNvCxnSpPr/>
            <p:nvPr/>
          </p:nvCxnSpPr>
          <p:spPr>
            <a:xfrm rot="5400000">
              <a:off x="4225087" y="2090965"/>
              <a:ext cx="4505731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Straight Connector 57"/>
            <p:cNvCxnSpPr/>
            <p:nvPr/>
          </p:nvCxnSpPr>
          <p:spPr>
            <a:xfrm rot="5400000">
              <a:off x="4071735" y="2090012"/>
              <a:ext cx="4505731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Straight Connector 58"/>
            <p:cNvCxnSpPr/>
            <p:nvPr/>
          </p:nvCxnSpPr>
          <p:spPr>
            <a:xfrm rot="5400000">
              <a:off x="3565005" y="2040482"/>
              <a:ext cx="4505731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Straight Connector 59"/>
            <p:cNvCxnSpPr/>
            <p:nvPr/>
          </p:nvCxnSpPr>
          <p:spPr>
            <a:xfrm rot="16200000" flipH="1">
              <a:off x="3412605" y="2139542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Straight Connector 60"/>
            <p:cNvCxnSpPr/>
            <p:nvPr/>
          </p:nvCxnSpPr>
          <p:spPr>
            <a:xfrm rot="16200000" flipH="1">
              <a:off x="2928735" y="2166212"/>
              <a:ext cx="4505731" cy="152400"/>
            </a:xfrm>
            <a:prstGeom prst="line">
              <a:avLst/>
            </a:prstGeom>
            <a:ln w="5715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Straight Connector 61"/>
            <p:cNvCxnSpPr/>
            <p:nvPr/>
          </p:nvCxnSpPr>
          <p:spPr>
            <a:xfrm rot="16200000" flipH="1">
              <a:off x="30811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Straight Connector 62"/>
            <p:cNvCxnSpPr/>
            <p:nvPr/>
          </p:nvCxnSpPr>
          <p:spPr>
            <a:xfrm rot="5400000">
              <a:off x="4643235" y="2128112"/>
              <a:ext cx="4505731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Straight Connector 63"/>
            <p:cNvCxnSpPr/>
            <p:nvPr/>
          </p:nvCxnSpPr>
          <p:spPr>
            <a:xfrm rot="16200000" flipH="1">
              <a:off x="4643234" y="2128112"/>
              <a:ext cx="4505731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Straight Connector 64"/>
            <p:cNvCxnSpPr/>
            <p:nvPr/>
          </p:nvCxnSpPr>
          <p:spPr>
            <a:xfrm rot="5400000">
              <a:off x="5214735" y="2242140"/>
              <a:ext cx="4505731" cy="1588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Straight Connector 65"/>
            <p:cNvCxnSpPr/>
            <p:nvPr/>
          </p:nvCxnSpPr>
          <p:spPr>
            <a:xfrm rot="16200000" flipH="1">
              <a:off x="5062335" y="2013812"/>
              <a:ext cx="4505731" cy="457200"/>
            </a:xfrm>
            <a:prstGeom prst="line">
              <a:avLst/>
            </a:prstGeom>
            <a:ln>
              <a:solidFill>
                <a:schemeClr val="accent1">
                  <a:alpha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Straight Connector 66"/>
            <p:cNvCxnSpPr/>
            <p:nvPr/>
          </p:nvCxnSpPr>
          <p:spPr>
            <a:xfrm rot="5400000">
              <a:off x="5176636" y="2051912"/>
              <a:ext cx="4505731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Straight Connector 67"/>
            <p:cNvCxnSpPr/>
            <p:nvPr/>
          </p:nvCxnSpPr>
          <p:spPr>
            <a:xfrm rot="16200000" flipH="1">
              <a:off x="5748135" y="2013813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Straight Connector 68"/>
            <p:cNvCxnSpPr/>
            <p:nvPr/>
          </p:nvCxnSpPr>
          <p:spPr>
            <a:xfrm rot="16200000" flipH="1">
              <a:off x="49099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Straight Connector 69"/>
            <p:cNvCxnSpPr/>
            <p:nvPr/>
          </p:nvCxnSpPr>
          <p:spPr>
            <a:xfrm rot="5400000">
              <a:off x="4795635" y="2128112"/>
              <a:ext cx="4505731" cy="228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Straight Connector 70"/>
            <p:cNvCxnSpPr/>
            <p:nvPr/>
          </p:nvCxnSpPr>
          <p:spPr>
            <a:xfrm rot="16200000" flipH="1">
              <a:off x="5390948" y="2066200"/>
              <a:ext cx="4505731" cy="352425"/>
            </a:xfrm>
            <a:prstGeom prst="line">
              <a:avLst/>
            </a:prstGeom>
            <a:ln w="15875">
              <a:solidFill>
                <a:schemeClr val="accent1">
                  <a:alpha val="7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Straight Connector 71"/>
            <p:cNvCxnSpPr/>
            <p:nvPr/>
          </p:nvCxnSpPr>
          <p:spPr>
            <a:xfrm rot="16200000" flipH="1">
              <a:off x="5927205" y="2139542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Straight Connector 72"/>
            <p:cNvCxnSpPr/>
            <p:nvPr/>
          </p:nvCxnSpPr>
          <p:spPr>
            <a:xfrm rot="16200000" flipH="1">
              <a:off x="551953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Straight Connector 73"/>
            <p:cNvCxnSpPr/>
            <p:nvPr/>
          </p:nvCxnSpPr>
          <p:spPr>
            <a:xfrm rot="16200000" flipH="1">
              <a:off x="57481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Straight Connector 74"/>
            <p:cNvCxnSpPr/>
            <p:nvPr/>
          </p:nvCxnSpPr>
          <p:spPr>
            <a:xfrm rot="16200000" flipH="1">
              <a:off x="6433935" y="2166213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Straight Connector 75"/>
            <p:cNvCxnSpPr/>
            <p:nvPr/>
          </p:nvCxnSpPr>
          <p:spPr>
            <a:xfrm rot="16200000" flipH="1">
              <a:off x="6243435" y="2051913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Straight Connector 76"/>
            <p:cNvCxnSpPr/>
            <p:nvPr/>
          </p:nvCxnSpPr>
          <p:spPr>
            <a:xfrm rot="5400000">
              <a:off x="6395835" y="2051913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" name="Straight Connector 77"/>
            <p:cNvCxnSpPr/>
            <p:nvPr/>
          </p:nvCxnSpPr>
          <p:spPr>
            <a:xfrm rot="16200000" flipH="1">
              <a:off x="6052936" y="2166212"/>
              <a:ext cx="4505731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" name="Straight Connector 78"/>
            <p:cNvCxnSpPr/>
            <p:nvPr/>
          </p:nvCxnSpPr>
          <p:spPr>
            <a:xfrm rot="5400000">
              <a:off x="6709356" y="2136834"/>
              <a:ext cx="4525755" cy="191133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" name="Straight Connector 79"/>
            <p:cNvCxnSpPr/>
            <p:nvPr/>
          </p:nvCxnSpPr>
          <p:spPr>
            <a:xfrm rot="5400000">
              <a:off x="6026265" y="2040483"/>
              <a:ext cx="4505731" cy="40386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" name="Straight Connector 80"/>
            <p:cNvCxnSpPr/>
            <p:nvPr/>
          </p:nvCxnSpPr>
          <p:spPr>
            <a:xfrm rot="16200000" flipH="1">
              <a:off x="5927205" y="2139543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" name="Straight Connector 81"/>
            <p:cNvCxnSpPr/>
            <p:nvPr/>
          </p:nvCxnSpPr>
          <p:spPr>
            <a:xfrm rot="5400000">
              <a:off x="6738734" y="2242140"/>
              <a:ext cx="4505732" cy="1588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Straight Connector 82"/>
            <p:cNvCxnSpPr/>
            <p:nvPr/>
          </p:nvCxnSpPr>
          <p:spPr>
            <a:xfrm rot="5400000">
              <a:off x="3728835" y="2204312"/>
              <a:ext cx="4505731" cy="76200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4" name="Straight Connector 83"/>
            <p:cNvCxnSpPr/>
            <p:nvPr/>
          </p:nvCxnSpPr>
          <p:spPr>
            <a:xfrm rot="16200000" flipH="1">
              <a:off x="4224135" y="2166212"/>
              <a:ext cx="4505731" cy="1524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5" name="Straight Connector 84"/>
            <p:cNvCxnSpPr/>
            <p:nvPr/>
          </p:nvCxnSpPr>
          <p:spPr>
            <a:xfrm rot="16200000" flipH="1">
              <a:off x="4414635" y="2051912"/>
              <a:ext cx="4505731" cy="381000"/>
            </a:xfrm>
            <a:prstGeom prst="line">
              <a:avLst/>
            </a:prstGeom>
            <a:ln w="19050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" name="Straight Connector 85"/>
            <p:cNvCxnSpPr/>
            <p:nvPr/>
          </p:nvCxnSpPr>
          <p:spPr>
            <a:xfrm rot="5400000">
              <a:off x="3309735" y="2090012"/>
              <a:ext cx="4505731" cy="3048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7" name="Straight Connector 86"/>
            <p:cNvCxnSpPr/>
            <p:nvPr/>
          </p:nvCxnSpPr>
          <p:spPr>
            <a:xfrm rot="16200000" flipH="1">
              <a:off x="4324148" y="2066200"/>
              <a:ext cx="4505731" cy="352425"/>
            </a:xfrm>
            <a:prstGeom prst="line">
              <a:avLst/>
            </a:prstGeom>
            <a:ln w="15875">
              <a:solidFill>
                <a:schemeClr val="accent1">
                  <a:alpha val="7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8" name="Straight Connector 87"/>
            <p:cNvCxnSpPr/>
            <p:nvPr/>
          </p:nvCxnSpPr>
          <p:spPr>
            <a:xfrm rot="5400000">
              <a:off x="494803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9" name="Straight Connector 88"/>
            <p:cNvCxnSpPr/>
            <p:nvPr/>
          </p:nvCxnSpPr>
          <p:spPr>
            <a:xfrm rot="5400000">
              <a:off x="5405235" y="1747112"/>
              <a:ext cx="4505731" cy="990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0" name="Straight Connector 89"/>
            <p:cNvCxnSpPr/>
            <p:nvPr/>
          </p:nvCxnSpPr>
          <p:spPr>
            <a:xfrm rot="16200000" flipH="1">
              <a:off x="2547735" y="2013814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4" name="Rectangle 93"/>
          <p:cNvSpPr/>
          <p:nvPr/>
        </p:nvSpPr>
        <p:spPr>
          <a:xfrm>
            <a:off x="0" y="4311168"/>
            <a:ext cx="9144000" cy="1905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>
              <a:solidFill>
                <a:prstClr val="white"/>
              </a:solidFill>
              <a:latin typeface="Tw Cen MT"/>
              <a:ea typeface="+mn-ea"/>
              <a:cs typeface="+mn-cs"/>
            </a:endParaRPr>
          </a:p>
        </p:txBody>
      </p:sp>
      <p:cxnSp>
        <p:nvCxnSpPr>
          <p:cNvPr id="96" name="Straight Connector 95"/>
          <p:cNvCxnSpPr/>
          <p:nvPr/>
        </p:nvCxnSpPr>
        <p:spPr>
          <a:xfrm>
            <a:off x="0" y="4387368"/>
            <a:ext cx="914400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7" name="Straight Connector 96"/>
          <p:cNvCxnSpPr/>
          <p:nvPr/>
        </p:nvCxnSpPr>
        <p:spPr>
          <a:xfrm>
            <a:off x="0" y="6138380"/>
            <a:ext cx="914400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621364"/>
            <a:ext cx="8305800" cy="414649"/>
          </a:xfrm>
        </p:spPr>
        <p:txBody>
          <a:bodyPr anchor="t"/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5" name="Title 94"/>
          <p:cNvSpPr>
            <a:spLocks noGrp="1"/>
          </p:cNvSpPr>
          <p:nvPr>
            <p:ph type="title"/>
          </p:nvPr>
        </p:nvSpPr>
        <p:spPr>
          <a:xfrm>
            <a:off x="457200" y="4463568"/>
            <a:ext cx="83058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8785BE-30D6-45E9-9828-9A90A2D6DF6D}" type="datetime1">
              <a:rPr lang="en-US" smtClean="0"/>
              <a:pPr/>
              <a:t>11/28/11</a:t>
            </a:fld>
            <a:endParaRPr lang="en-US" dirty="0"/>
          </a:p>
        </p:txBody>
      </p:sp>
      <p:sp>
        <p:nvSpPr>
          <p:cNvPr id="91" name="Footer Placeholder 9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2" name="Slide Number Placeholder 9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84A37A-AFC2-4A01-80A1-FC20F2C0D5B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F603B8-852C-4305-A8B5-259A7A1815FE}" type="datetime1">
              <a:rPr lang="en-US" smtClean="0"/>
              <a:pPr/>
              <a:t>11/28/11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84A37A-AFC2-4A01-80A1-FC20F2C0D5B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 algn="ctr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 algn="ctr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3025EA-66B7-4B75-BC7E-E841861BC2EE}" type="datetime1">
              <a:rPr lang="en-US" smtClean="0"/>
              <a:pPr/>
              <a:t>11/28/11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84A37A-AFC2-4A01-80A1-FC20F2C0D5B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0C081B-7565-4E7A-9F9F-F1076E2DDB85}" type="datetime1">
              <a:rPr lang="en-US" smtClean="0"/>
              <a:pPr/>
              <a:t>11/28/11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84A37A-AFC2-4A01-80A1-FC20F2C0D5B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00E28A-3A4F-4E6B-B567-EC8C4C5EF7EB}" type="datetime1">
              <a:rPr lang="en-US" smtClean="0"/>
              <a:pPr/>
              <a:t>11/28/11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84A37A-AFC2-4A01-80A1-FC20F2C0D5B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00400" y="273050"/>
            <a:ext cx="548640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6F08A9-3E88-45E3-A460-6C4313B1A85D}" type="datetime1">
              <a:rPr lang="en-US" smtClean="0"/>
              <a:pPr/>
              <a:t>11/28/11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84A37A-AFC2-4A01-80A1-FC20F2C0D5B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7" name="Rectangle 36"/>
          <p:cNvSpPr/>
          <p:nvPr/>
        </p:nvSpPr>
        <p:spPr>
          <a:xfrm>
            <a:off x="0" y="1563624"/>
            <a:ext cx="2761488" cy="3313176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2700000" algn="ctr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>
              <a:solidFill>
                <a:prstClr val="white"/>
              </a:solidFill>
              <a:latin typeface="Tw Cen MT"/>
              <a:ea typeface="+mn-ea"/>
              <a:cs typeface="+mn-cs"/>
            </a:endParaRPr>
          </a:p>
        </p:txBody>
      </p:sp>
      <p:cxnSp>
        <p:nvCxnSpPr>
          <p:cNvPr id="39" name="Straight Connector 38"/>
          <p:cNvCxnSpPr/>
          <p:nvPr/>
        </p:nvCxnSpPr>
        <p:spPr>
          <a:xfrm rot="5400000">
            <a:off x="1128157" y="3221339"/>
            <a:ext cx="3017520" cy="794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>
            <a:off x="0" y="1712976"/>
            <a:ext cx="265176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/>
          <p:cNvCxnSpPr/>
          <p:nvPr/>
        </p:nvCxnSpPr>
        <p:spPr>
          <a:xfrm>
            <a:off x="0" y="4733544"/>
            <a:ext cx="265176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1901952"/>
            <a:ext cx="2377440" cy="1371600"/>
          </a:xfrm>
        </p:spPr>
        <p:txBody>
          <a:bodyPr anchor="b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tabLst>
                <a:tab pos="3830638" algn="l"/>
              </a:tabLst>
              <a:defRPr lang="en-US" sz="2600" b="1" kern="1200" cap="none" spc="20" baseline="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2400" y="3273552"/>
            <a:ext cx="2377440" cy="1371600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200400" y="381000"/>
            <a:ext cx="5562600" cy="5638800"/>
          </a:xfrm>
          <a:solidFill>
            <a:schemeClr val="bg2"/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21CF1C-1A92-4FD7-820B-88967322F7A9}" type="datetime1">
              <a:rPr lang="en-US" smtClean="0"/>
              <a:pPr/>
              <a:t>11/28/11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84A37A-AFC2-4A01-80A1-FC20F2C0D5B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3" name="Rectangle 32"/>
          <p:cNvSpPr/>
          <p:nvPr/>
        </p:nvSpPr>
        <p:spPr>
          <a:xfrm>
            <a:off x="0" y="1563624"/>
            <a:ext cx="2761488" cy="3313176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2700000" algn="ctr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>
              <a:solidFill>
                <a:prstClr val="white"/>
              </a:solidFill>
              <a:latin typeface="Tw Cen MT"/>
              <a:ea typeface="+mn-ea"/>
              <a:cs typeface="+mn-cs"/>
            </a:endParaRPr>
          </a:p>
        </p:txBody>
      </p:sp>
      <p:cxnSp>
        <p:nvCxnSpPr>
          <p:cNvPr id="34" name="Straight Connector 33"/>
          <p:cNvCxnSpPr/>
          <p:nvPr/>
        </p:nvCxnSpPr>
        <p:spPr>
          <a:xfrm rot="5400000">
            <a:off x="1128157" y="3221339"/>
            <a:ext cx="3017520" cy="794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>
            <a:off x="0" y="1712976"/>
            <a:ext cx="265176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Connector 59"/>
          <p:cNvCxnSpPr/>
          <p:nvPr/>
        </p:nvCxnSpPr>
        <p:spPr>
          <a:xfrm>
            <a:off x="0" y="4733544"/>
            <a:ext cx="265176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5448" y="1905000"/>
            <a:ext cx="2377440" cy="1371600"/>
          </a:xfrm>
        </p:spPr>
        <p:txBody>
          <a:bodyPr anchor="b">
            <a:normAutofit/>
          </a:bodyPr>
          <a:lstStyle>
            <a:lvl1pPr algn="l">
              <a:defRPr sz="2600" b="1" cap="none" spc="20" baseline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2400" y="3276600"/>
            <a:ext cx="2377440" cy="1371600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Rectangle 189"/>
          <p:cNvSpPr/>
          <p:nvPr/>
        </p:nvSpPr>
        <p:spPr>
          <a:xfrm>
            <a:off x="149352" y="137160"/>
            <a:ext cx="8869680" cy="6583680"/>
          </a:xfrm>
          <a:prstGeom prst="rect">
            <a:avLst/>
          </a:prstGeom>
          <a:noFill/>
          <a:ln w="19050" cmpd="sng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>
              <a:solidFill>
                <a:prstClr val="white"/>
              </a:solidFill>
              <a:latin typeface="Tw Cen MT"/>
              <a:ea typeface="+mn-ea"/>
              <a:cs typeface="+mn-cs"/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1240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fld id="{E48785BE-30D6-45E9-9828-9A90A2D6DF6D}" type="datetime1">
              <a:rPr lang="en-US" smtClean="0"/>
              <a:pPr/>
              <a:t>11/28/11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831123" y="6312408"/>
            <a:ext cx="348175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1240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FA84A37A-AFC2-4A01-80A1-FC20F2C0D5B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4442" r:id="rId1"/>
    <p:sldLayoutId id="2147484443" r:id="rId2"/>
    <p:sldLayoutId id="2147484444" r:id="rId3"/>
    <p:sldLayoutId id="2147484445" r:id="rId4"/>
    <p:sldLayoutId id="2147484446" r:id="rId5"/>
    <p:sldLayoutId id="2147484447" r:id="rId6"/>
    <p:sldLayoutId id="2147484448" r:id="rId7"/>
    <p:sldLayoutId id="2147484449" r:id="rId8"/>
    <p:sldLayoutId id="2147484450" r:id="rId9"/>
    <p:sldLayoutId id="2147484451" r:id="rId10"/>
    <p:sldLayoutId id="2147484452" r:id="rId11"/>
  </p:sldLayoutIdLst>
  <p:hf sldNum="0" hdr="0" ftr="0" dt="0"/>
  <p:txStyles>
    <p:titleStyle>
      <a:lvl1pPr algn="l" defTabSz="914400" rtl="0" eaLnBrk="1" latinLnBrk="0" hangingPunct="1">
        <a:spcBef>
          <a:spcPct val="0"/>
        </a:spcBef>
        <a:buNone/>
        <a:tabLst>
          <a:tab pos="3830638" algn="l"/>
        </a:tabLst>
        <a:defRPr sz="3600" b="1" kern="1200" cap="none" spc="50">
          <a:ln w="13335" cmpd="sng">
            <a:solidFill>
              <a:schemeClr val="accent1">
                <a:lumMod val="50000"/>
              </a:schemeClr>
            </a:solidFill>
            <a:prstDash val="solid"/>
          </a:ln>
          <a:solidFill>
            <a:schemeClr val="accent6">
              <a:tint val="1000"/>
            </a:schemeClr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Font typeface="Arial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8872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691640" indent="-18288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defTabSz="914400" rtl="0" eaLnBrk="1" latinLnBrk="0" hangingPunct="1">
        <a:spcBef>
          <a:spcPct val="20000"/>
        </a:spcBef>
        <a:buClr>
          <a:schemeClr val="accent6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4884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defTabSz="914400" rtl="0" eaLnBrk="1" latinLnBrk="0" hangingPunct="1">
        <a:spcBef>
          <a:spcPct val="20000"/>
        </a:spcBef>
        <a:buClr>
          <a:schemeClr val="accent6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Relationship Id="rId5" Type="http://schemas.openxmlformats.org/officeDocument/2006/relationships/image" Target="../media/image1.png"/><Relationship Id="rId6" Type="http://schemas.openxmlformats.org/officeDocument/2006/relationships/image" Target="../media/image2.gif"/><Relationship Id="rId1" Type="http://schemas.microsoft.com/office/2007/relationships/media" Target="../media/media1.wma"/><Relationship Id="rId2" Type="http://schemas.openxmlformats.org/officeDocument/2006/relationships/audio" Target="../media/media1.wma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1" Type="http://schemas.openxmlformats.org/officeDocument/2006/relationships/image" Target="../media/image8.png"/><Relationship Id="rId12" Type="http://schemas.openxmlformats.org/officeDocument/2006/relationships/image" Target="../media/image11.png"/><Relationship Id="rId13" Type="http://schemas.openxmlformats.org/officeDocument/2006/relationships/image" Target="../media/image9.png"/><Relationship Id="rId1" Type="http://schemas.microsoft.com/office/2007/relationships/media" Target="../media/media2.wav"/><Relationship Id="rId2" Type="http://schemas.openxmlformats.org/officeDocument/2006/relationships/audio" Target="../media/media2.wav"/><Relationship Id="rId3" Type="http://schemas.microsoft.com/office/2007/relationships/media" Target="../media/media3.wav"/><Relationship Id="rId4" Type="http://schemas.openxmlformats.org/officeDocument/2006/relationships/audio" Target="../media/media3.wav"/><Relationship Id="rId5" Type="http://schemas.microsoft.com/office/2007/relationships/media" Target="../media/media4.wav"/><Relationship Id="rId6" Type="http://schemas.openxmlformats.org/officeDocument/2006/relationships/audio" Target="../media/media4.wav"/><Relationship Id="rId7" Type="http://schemas.microsoft.com/office/2007/relationships/media" Target="../media/media5.wav"/><Relationship Id="rId8" Type="http://schemas.openxmlformats.org/officeDocument/2006/relationships/audio" Target="../media/media5.wav"/><Relationship Id="rId9" Type="http://schemas.openxmlformats.org/officeDocument/2006/relationships/slideLayout" Target="../slideLayouts/slideLayout2.xml"/><Relationship Id="rId10" Type="http://schemas.openxmlformats.org/officeDocument/2006/relationships/image" Target="../media/image10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4" Type="http://schemas.openxmlformats.org/officeDocument/2006/relationships/image" Target="../media/image12.png"/><Relationship Id="rId1" Type="http://schemas.microsoft.com/office/2007/relationships/media" Target="../media/media6.wav"/><Relationship Id="rId2" Type="http://schemas.openxmlformats.org/officeDocument/2006/relationships/audio" Target="../media/media6.wav"/></Relationships>
</file>

<file path=ppt/slides/_rels/slide18.xml.rels><?xml version="1.0" encoding="UTF-8" standalone="yes"?>
<Relationships xmlns="http://schemas.openxmlformats.org/package/2006/relationships"><Relationship Id="rId11" Type="http://schemas.openxmlformats.org/officeDocument/2006/relationships/image" Target="../media/image14.png"/><Relationship Id="rId12" Type="http://schemas.openxmlformats.org/officeDocument/2006/relationships/image" Target="../media/image15.png"/><Relationship Id="rId13" Type="http://schemas.openxmlformats.org/officeDocument/2006/relationships/image" Target="../media/image16.png"/><Relationship Id="rId1" Type="http://schemas.microsoft.com/office/2007/relationships/media" Target="../media/media7.wav"/><Relationship Id="rId2" Type="http://schemas.openxmlformats.org/officeDocument/2006/relationships/audio" Target="../media/media7.wav"/><Relationship Id="rId3" Type="http://schemas.microsoft.com/office/2007/relationships/media" Target="../media/media8.wav"/><Relationship Id="rId4" Type="http://schemas.openxmlformats.org/officeDocument/2006/relationships/audio" Target="../media/media8.wav"/><Relationship Id="rId5" Type="http://schemas.microsoft.com/office/2007/relationships/media" Target="../media/media9.wav"/><Relationship Id="rId6" Type="http://schemas.openxmlformats.org/officeDocument/2006/relationships/audio" Target="../media/media9.wav"/><Relationship Id="rId7" Type="http://schemas.microsoft.com/office/2007/relationships/media" Target="../media/media10.wav"/><Relationship Id="rId8" Type="http://schemas.openxmlformats.org/officeDocument/2006/relationships/audio" Target="../media/media10.wav"/><Relationship Id="rId9" Type="http://schemas.openxmlformats.org/officeDocument/2006/relationships/slideLayout" Target="../slideLayouts/slideLayout2.xml"/><Relationship Id="rId10" Type="http://schemas.openxmlformats.org/officeDocument/2006/relationships/image" Target="../media/image13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4" Type="http://schemas.openxmlformats.org/officeDocument/2006/relationships/image" Target="../media/image4.jpeg"/><Relationship Id="rId5" Type="http://schemas.openxmlformats.org/officeDocument/2006/relationships/image" Target="../media/image5.jpeg"/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4" Type="http://schemas.openxmlformats.org/officeDocument/2006/relationships/image" Target="../media/image18.jpeg"/><Relationship Id="rId5" Type="http://schemas.microsoft.com/office/2007/relationships/hdphoto" Target="../media/hdphoto1.wdp"/><Relationship Id="rId6" Type="http://schemas.openxmlformats.org/officeDocument/2006/relationships/image" Target="../media/image19.png"/><Relationship Id="rId1" Type="http://schemas.microsoft.com/office/2007/relationships/media" Target="../media/media11.wav"/><Relationship Id="rId2" Type="http://schemas.openxmlformats.org/officeDocument/2006/relationships/audio" Target="../media/media11.wav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4" Type="http://schemas.openxmlformats.org/officeDocument/2006/relationships/image" Target="../media/image18.jpeg"/><Relationship Id="rId5" Type="http://schemas.microsoft.com/office/2007/relationships/hdphoto" Target="../media/hdphoto2.wdp"/><Relationship Id="rId6" Type="http://schemas.openxmlformats.org/officeDocument/2006/relationships/image" Target="../media/image19.png"/><Relationship Id="rId1" Type="http://schemas.microsoft.com/office/2007/relationships/media" Target="../media/media12.wav"/><Relationship Id="rId2" Type="http://schemas.openxmlformats.org/officeDocument/2006/relationships/audio" Target="../media/media12.wav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4" Type="http://schemas.openxmlformats.org/officeDocument/2006/relationships/image" Target="../media/image20.jpeg"/><Relationship Id="rId5" Type="http://schemas.microsoft.com/office/2007/relationships/hdphoto" Target="../media/hdphoto3.wdp"/><Relationship Id="rId6" Type="http://schemas.openxmlformats.org/officeDocument/2006/relationships/image" Target="../media/image19.png"/><Relationship Id="rId1" Type="http://schemas.microsoft.com/office/2007/relationships/media" Target="../media/media13.wav"/><Relationship Id="rId2" Type="http://schemas.openxmlformats.org/officeDocument/2006/relationships/audio" Target="../media/media13.wav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4" Type="http://schemas.openxmlformats.org/officeDocument/2006/relationships/image" Target="../media/image21.jpeg"/><Relationship Id="rId5" Type="http://schemas.microsoft.com/office/2007/relationships/hdphoto" Target="../media/hdphoto4.wdp"/><Relationship Id="rId6" Type="http://schemas.openxmlformats.org/officeDocument/2006/relationships/image" Target="../media/image19.png"/><Relationship Id="rId1" Type="http://schemas.microsoft.com/office/2007/relationships/media" Target="../media/media14.wav"/><Relationship Id="rId2" Type="http://schemas.openxmlformats.org/officeDocument/2006/relationships/audio" Target="../media/media14.wav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4" Type="http://schemas.openxmlformats.org/officeDocument/2006/relationships/image" Target="../media/image22.jpeg"/><Relationship Id="rId5" Type="http://schemas.microsoft.com/office/2007/relationships/hdphoto" Target="../media/hdphoto5.wdp"/><Relationship Id="rId6" Type="http://schemas.openxmlformats.org/officeDocument/2006/relationships/image" Target="../media/image19.png"/><Relationship Id="rId1" Type="http://schemas.microsoft.com/office/2007/relationships/media" Target="../media/media15.wav"/><Relationship Id="rId2" Type="http://schemas.openxmlformats.org/officeDocument/2006/relationships/audio" Target="../media/media15.wav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4" Type="http://schemas.openxmlformats.org/officeDocument/2006/relationships/image" Target="../media/image23.jpeg"/><Relationship Id="rId5" Type="http://schemas.microsoft.com/office/2007/relationships/hdphoto" Target="../media/hdphoto6.wdp"/><Relationship Id="rId6" Type="http://schemas.openxmlformats.org/officeDocument/2006/relationships/image" Target="../media/image19.png"/><Relationship Id="rId1" Type="http://schemas.microsoft.com/office/2007/relationships/media" Target="../media/media16.wav"/><Relationship Id="rId2" Type="http://schemas.openxmlformats.org/officeDocument/2006/relationships/audio" Target="../media/media16.wav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24.jp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9.xml"/><Relationship Id="rId4" Type="http://schemas.openxmlformats.org/officeDocument/2006/relationships/image" Target="../media/image25.jpg"/><Relationship Id="rId5" Type="http://schemas.openxmlformats.org/officeDocument/2006/relationships/image" Target="../media/image9.png"/><Relationship Id="rId1" Type="http://schemas.microsoft.com/office/2007/relationships/media" Target="../media/media17.wma"/><Relationship Id="rId2" Type="http://schemas.openxmlformats.org/officeDocument/2006/relationships/audio" Target="../media/media17.wma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.jpeg"/><Relationship Id="rId3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4" Type="http://schemas.openxmlformats.org/officeDocument/2006/relationships/image" Target="../media/image1.png"/><Relationship Id="rId1" Type="http://schemas.microsoft.com/office/2007/relationships/media" Target="file://localhost/Users/phagin3/Desktop/Vietnamese%20Project/Sound%20Files/case%20pencil.wma" TargetMode="External"/><Relationship Id="rId2" Type="http://schemas.openxmlformats.org/officeDocument/2006/relationships/audio" Target="file://localhost/Users/phagin3/Desktop/Vietnamese%20Project/Sound%20Files/case%20pencil.wma" TargetMode="Externa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media" Target="file://localhost/Users/phagin3/Desktop/Vietnamese%20Project/Sound%20Files/lech.wma" TargetMode="External"/><Relationship Id="rId4" Type="http://schemas.openxmlformats.org/officeDocument/2006/relationships/audio" Target="file://localhost/Users/phagin3/Desktop/Vietnamese%20Project/Sound%20Files/lech.wma" TargetMode="External"/><Relationship Id="rId5" Type="http://schemas.microsoft.com/office/2007/relationships/media" Target="file://localhost/Users/phagin3/Desktop/Vietnamese%20Project/Sound%20Files/buc.wma" TargetMode="External"/><Relationship Id="rId6" Type="http://schemas.openxmlformats.org/officeDocument/2006/relationships/audio" Target="file://localhost/Users/phagin3/Desktop/Vietnamese%20Project/Sound%20Files/buc.wma" TargetMode="External"/><Relationship Id="rId7" Type="http://schemas.openxmlformats.org/officeDocument/2006/relationships/slideLayout" Target="../slideLayouts/slideLayout7.xml"/><Relationship Id="rId8" Type="http://schemas.openxmlformats.org/officeDocument/2006/relationships/image" Target="../media/image1.png"/><Relationship Id="rId9" Type="http://schemas.openxmlformats.org/officeDocument/2006/relationships/image" Target="../media/image8.png"/><Relationship Id="rId10" Type="http://schemas.openxmlformats.org/officeDocument/2006/relationships/image" Target="../media/image9.png"/><Relationship Id="rId1" Type="http://schemas.microsoft.com/office/2007/relationships/media" Target="file://localhost/Users/phagin3/Desktop/Vietnamese%20Project/Sound%20Files/coc.wma" TargetMode="External"/><Relationship Id="rId2" Type="http://schemas.openxmlformats.org/officeDocument/2006/relationships/audio" Target="file://localhost/Users/phagin3/Desktop/Vietnamese%20Project/Sound%20Files/coc.wma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media" Target="file://localhost/Users/phagin3/Desktop/Vietnamese%20Project/Sound%20Files/benh.wma" TargetMode="External"/><Relationship Id="rId4" Type="http://schemas.openxmlformats.org/officeDocument/2006/relationships/audio" Target="file://localhost/Users/phagin3/Desktop/Vietnamese%20Project/Sound%20Files/benh.wma" TargetMode="External"/><Relationship Id="rId5" Type="http://schemas.microsoft.com/office/2007/relationships/media" Target="file://localhost/Users/phagin3/Desktop/Vietnamese%20Project/Sound%20Files/tang.wma" TargetMode="External"/><Relationship Id="rId6" Type="http://schemas.openxmlformats.org/officeDocument/2006/relationships/audio" Target="file://localhost/Users/phagin3/Desktop/Vietnamese%20Project/Sound%20Files/tang.wma" TargetMode="External"/><Relationship Id="rId7" Type="http://schemas.openxmlformats.org/officeDocument/2006/relationships/slideLayout" Target="../slideLayouts/slideLayout7.xml"/><Relationship Id="rId8" Type="http://schemas.openxmlformats.org/officeDocument/2006/relationships/image" Target="../media/image1.png"/><Relationship Id="rId1" Type="http://schemas.microsoft.com/office/2007/relationships/media" Target="file://localhost/Users/phagin3/Desktop/Vietnamese%20Project/Sound%20Files/xong.wma" TargetMode="External"/><Relationship Id="rId2" Type="http://schemas.openxmlformats.org/officeDocument/2006/relationships/audio" Target="file://localhost/Users/phagin3/Desktop/Vietnamese%20Project/Sound%20Files/xong.wma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4800" dirty="0" smtClean="0">
                <a:latin typeface="High Tower Text" pitchFamily="18" charset="0"/>
              </a:rPr>
              <a:t>VIETNAMESE</a:t>
            </a:r>
            <a:endParaRPr lang="en-US" sz="4800" dirty="0">
              <a:latin typeface="High Tower Text" pitchFamily="18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sz="4000" i="1" dirty="0" err="1" smtClean="0">
                <a:latin typeface="Baskerville Old Face" pitchFamily="18" charset="0"/>
              </a:rPr>
              <a:t>tiếng</a:t>
            </a:r>
            <a:r>
              <a:rPr lang="en-US" sz="4000" i="1" dirty="0" smtClean="0">
                <a:latin typeface="Baskerville Old Face" pitchFamily="18" charset="0"/>
              </a:rPr>
              <a:t> </a:t>
            </a:r>
            <a:r>
              <a:rPr lang="en-US" sz="4000" i="1" dirty="0" err="1" smtClean="0">
                <a:latin typeface="Baskerville Old Face" pitchFamily="18" charset="0"/>
              </a:rPr>
              <a:t>việt</a:t>
            </a:r>
            <a:endParaRPr lang="en-US" sz="4000" dirty="0">
              <a:solidFill>
                <a:schemeClr val="tx1"/>
              </a:solidFill>
              <a:latin typeface="Baskerville Old Face" pitchFamily="18" charset="0"/>
            </a:endParaRPr>
          </a:p>
        </p:txBody>
      </p:sp>
      <p:pic>
        <p:nvPicPr>
          <p:cNvPr id="5" name="tieng viet.wma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0287000" y="5791200"/>
            <a:ext cx="609600" cy="609600"/>
          </a:xfrm>
          <a:prstGeom prst="rect">
            <a:avLst/>
          </a:prstGeom>
        </p:spPr>
      </p:pic>
      <p:pic>
        <p:nvPicPr>
          <p:cNvPr id="1027" name="Picture 3" descr="C:\Users\Kelli\Desktop\Vietnamese Project\vietnam_sm_2011.gif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600" y="1766597"/>
            <a:ext cx="1551786" cy="3352800"/>
          </a:xfrm>
          <a:prstGeom prst="rect">
            <a:avLst/>
          </a:prstGeom>
          <a:ln w="38100" cap="sq">
            <a:solidFill>
              <a:schemeClr val="accent2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827558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audio>
              <p:cMediaNode vol="80000">
                <p:cTn id="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  <p:seq concurrent="1" nextAc="seek">
              <p:cTn id="3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" fill="hold">
                      <p:stCondLst>
                        <p:cond delay="0"/>
                      </p:stCondLst>
                      <p:childTnLst>
                        <p:par>
                          <p:cTn id="5" fill="hold">
                            <p:stCondLst>
                              <p:cond delay="0"/>
                            </p:stCondLst>
                            <p:childTnLst>
                              <p:par>
                                <p:cTn id="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" dur="2425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3528" y="404664"/>
            <a:ext cx="7128792" cy="59400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3600" b="1" dirty="0" smtClean="0">
                <a:solidFill>
                  <a:srgbClr val="FEB80A"/>
                </a:solidFill>
              </a:rPr>
              <a:t>2 Semi-vowels (Glides)</a:t>
            </a:r>
          </a:p>
          <a:p>
            <a:endParaRPr lang="en-US" altLang="ko-KR" sz="3200" b="1" dirty="0" smtClean="0"/>
          </a:p>
          <a:p>
            <a:pPr lvl="0">
              <a:buFont typeface="Wingdings" pitchFamily="2" charset="2"/>
              <a:buChar char="§"/>
            </a:pPr>
            <a:r>
              <a:rPr lang="en-US" altLang="ko-KR" sz="2400" dirty="0" smtClean="0"/>
              <a:t>/w/:  it appears in forms of letters “u” or “o”</a:t>
            </a:r>
          </a:p>
          <a:p>
            <a:pPr lvl="0"/>
            <a:r>
              <a:rPr lang="en-US" altLang="ko-KR" sz="2400" dirty="0" smtClean="0"/>
              <a:t>      which allow vowels to make diphthongs or </a:t>
            </a:r>
          </a:p>
          <a:p>
            <a:pPr lvl="0"/>
            <a:r>
              <a:rPr lang="en-US" altLang="ko-KR" sz="2400" dirty="0" smtClean="0"/>
              <a:t>      </a:t>
            </a:r>
            <a:r>
              <a:rPr lang="en-US" altLang="ko-KR" sz="2400" dirty="0" err="1" smtClean="0"/>
              <a:t>triphthongs</a:t>
            </a:r>
            <a:r>
              <a:rPr lang="en-US" altLang="ko-KR" sz="2400" dirty="0" smtClean="0"/>
              <a:t>.</a:t>
            </a:r>
            <a:endParaRPr lang="ko-KR" altLang="ko-KR" sz="2400" dirty="0" smtClean="0"/>
          </a:p>
          <a:p>
            <a:r>
              <a:rPr lang="en-US" altLang="ko-KR" sz="2400" dirty="0" smtClean="0"/>
              <a:t>          </a:t>
            </a:r>
            <a:r>
              <a:rPr lang="en-US" altLang="ko-KR" sz="2400" dirty="0" smtClean="0">
                <a:sym typeface="Wingdings"/>
              </a:rPr>
              <a:t> </a:t>
            </a:r>
            <a:r>
              <a:rPr lang="en-US" altLang="ko-KR" sz="2400" dirty="0" err="1" smtClean="0"/>
              <a:t>dau</a:t>
            </a:r>
            <a:r>
              <a:rPr lang="en-US" altLang="ko-KR" sz="2400" dirty="0" smtClean="0"/>
              <a:t> [</a:t>
            </a:r>
            <a:r>
              <a:rPr lang="en-US" altLang="ko-KR" sz="2400" dirty="0" err="1" smtClean="0"/>
              <a:t>daw</a:t>
            </a:r>
            <a:r>
              <a:rPr lang="en-US" altLang="ko-KR" sz="2400" dirty="0" smtClean="0"/>
              <a:t>] (hurt), </a:t>
            </a:r>
            <a:r>
              <a:rPr lang="en-US" altLang="ko-KR" sz="2400" dirty="0" err="1" smtClean="0"/>
              <a:t>vào</a:t>
            </a:r>
            <a:r>
              <a:rPr lang="en-US" altLang="ko-KR" sz="2400" dirty="0" smtClean="0"/>
              <a:t> [</a:t>
            </a:r>
            <a:r>
              <a:rPr lang="en-US" altLang="ko-KR" sz="2400" dirty="0" err="1" smtClean="0"/>
              <a:t>vaw</a:t>
            </a:r>
            <a:r>
              <a:rPr lang="en-US" altLang="ko-KR" sz="2400" dirty="0" smtClean="0"/>
              <a:t>] (enter)</a:t>
            </a:r>
          </a:p>
          <a:p>
            <a:endParaRPr lang="ko-KR" altLang="ko-KR" sz="2400" dirty="0" smtClean="0"/>
          </a:p>
          <a:p>
            <a:pPr lvl="0">
              <a:buFont typeface="Wingdings" pitchFamily="2" charset="2"/>
              <a:buChar char="§"/>
            </a:pPr>
            <a:r>
              <a:rPr lang="en-US" altLang="ko-KR" sz="2400" dirty="0" smtClean="0"/>
              <a:t>/j/: it appears in forms of “I” or “y” and is     </a:t>
            </a:r>
          </a:p>
          <a:p>
            <a:pPr lvl="0"/>
            <a:r>
              <a:rPr lang="en-US" altLang="ko-KR" sz="2400" dirty="0" smtClean="0"/>
              <a:t>      preceded by vowels to make diphthongs or</a:t>
            </a:r>
          </a:p>
          <a:p>
            <a:pPr lvl="0"/>
            <a:r>
              <a:rPr lang="en-US" altLang="ko-KR" sz="2400" dirty="0" smtClean="0"/>
              <a:t>      </a:t>
            </a:r>
            <a:r>
              <a:rPr lang="en-US" altLang="ko-KR" sz="2400" dirty="0" err="1" smtClean="0"/>
              <a:t>triphthongs</a:t>
            </a:r>
            <a:r>
              <a:rPr lang="en-US" altLang="ko-KR" sz="2400" dirty="0" smtClean="0"/>
              <a:t>.</a:t>
            </a:r>
            <a:endParaRPr lang="ko-KR" altLang="ko-KR" sz="2400" dirty="0" smtClean="0"/>
          </a:p>
          <a:p>
            <a:r>
              <a:rPr lang="en-US" altLang="ko-KR" sz="2400" dirty="0" smtClean="0"/>
              <a:t>          </a:t>
            </a:r>
            <a:r>
              <a:rPr lang="en-US" altLang="ko-KR" sz="2400" dirty="0" smtClean="0">
                <a:sym typeface="Wingdings"/>
              </a:rPr>
              <a:t> </a:t>
            </a:r>
            <a:r>
              <a:rPr lang="en-US" altLang="ko-KR" sz="2400" dirty="0" err="1" smtClean="0"/>
              <a:t>tay</a:t>
            </a:r>
            <a:r>
              <a:rPr lang="en-US" altLang="ko-KR" sz="2400" dirty="0" smtClean="0"/>
              <a:t> [</a:t>
            </a:r>
            <a:r>
              <a:rPr lang="en-US" altLang="ko-KR" sz="2400" dirty="0" err="1" smtClean="0"/>
              <a:t>taj</a:t>
            </a:r>
            <a:r>
              <a:rPr lang="en-US" altLang="ko-KR" sz="2400" dirty="0" smtClean="0"/>
              <a:t>] (hand)</a:t>
            </a:r>
            <a:endParaRPr lang="ko-KR" altLang="ko-KR" sz="2400" dirty="0" smtClean="0"/>
          </a:p>
          <a:p>
            <a:r>
              <a:rPr lang="en-US" altLang="ko-KR" sz="2400" dirty="0" smtClean="0"/>
              <a:t> </a:t>
            </a:r>
            <a:endParaRPr lang="ko-KR" altLang="ko-KR" sz="2400" dirty="0" smtClean="0"/>
          </a:p>
          <a:p>
            <a:endParaRPr lang="en-US" altLang="ko-KR" dirty="0" smtClean="0"/>
          </a:p>
          <a:p>
            <a:endParaRPr lang="en-US" altLang="ko-KR" dirty="0" smtClean="0"/>
          </a:p>
          <a:p>
            <a:endParaRPr lang="en-US" altLang="ko-KR" dirty="0" smtClean="0"/>
          </a:p>
          <a:p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82298628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1520" y="260648"/>
            <a:ext cx="7704856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4400" b="1" dirty="0" smtClean="0">
                <a:solidFill>
                  <a:srgbClr val="FEB80A"/>
                </a:solidFill>
              </a:rPr>
              <a:t>Interesting Point</a:t>
            </a:r>
          </a:p>
          <a:p>
            <a:endParaRPr lang="en-US" altLang="ko-KR" sz="3200" b="1" dirty="0" smtClean="0"/>
          </a:p>
        </p:txBody>
      </p:sp>
      <p:sp>
        <p:nvSpPr>
          <p:cNvPr id="3" name="TextBox 2"/>
          <p:cNvSpPr txBox="1"/>
          <p:nvPr/>
        </p:nvSpPr>
        <p:spPr>
          <a:xfrm>
            <a:off x="395536" y="1052736"/>
            <a:ext cx="8280920" cy="45243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4025" indent="-280988">
              <a:buFont typeface="Wingdings" pitchFamily="2" charset="2"/>
              <a:buChar char="§"/>
            </a:pPr>
            <a:r>
              <a:rPr lang="en-US" altLang="ko-KR" sz="3600" dirty="0" smtClean="0"/>
              <a:t>The difference in word-final sound in Vietnamese and English prevents Vietnamese students from pronouncing some English words correctly.  </a:t>
            </a:r>
          </a:p>
          <a:p>
            <a:r>
              <a:rPr lang="en-US" altLang="ko-KR" sz="3200" dirty="0" smtClean="0"/>
              <a:t> </a:t>
            </a:r>
          </a:p>
          <a:p>
            <a:pPr marL="1254125" lvl="2"/>
            <a:r>
              <a:rPr lang="en-US" altLang="ko-KR" sz="2800" i="1" dirty="0" smtClean="0"/>
              <a:t>L1 interference:  when a person’s knowledge of their native language affects, interferes with, or impedes the use or acquisition of their second language.</a:t>
            </a:r>
          </a:p>
        </p:txBody>
      </p:sp>
    </p:spTree>
    <p:extLst>
      <p:ext uri="{BB962C8B-B14F-4D97-AF65-F5344CB8AC3E}">
        <p14:creationId xmlns:p14="http://schemas.microsoft.com/office/powerpoint/2010/main" val="168329270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VIETNAMESE</a:t>
            </a:r>
            <a:endParaRPr lang="en-US" dirty="0"/>
          </a:p>
        </p:txBody>
      </p:sp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US" sz="5400" dirty="0" smtClean="0"/>
              <a:t>Morphology</a:t>
            </a:r>
          </a:p>
        </p:txBody>
      </p:sp>
    </p:spTree>
    <p:extLst>
      <p:ext uri="{BB962C8B-B14F-4D97-AF65-F5344CB8AC3E}">
        <p14:creationId xmlns:p14="http://schemas.microsoft.com/office/powerpoint/2010/main" val="232698243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en-US" sz="4000" dirty="0" smtClean="0"/>
              <a:t>What kind of language is Vietnamese?</a:t>
            </a:r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4953000"/>
          </a:xfrm>
        </p:spPr>
        <p:txBody>
          <a:bodyPr>
            <a:normAutofit/>
          </a:bodyPr>
          <a:lstStyle/>
          <a:p>
            <a:pPr eaLnBrk="1" hangingPunct="1"/>
            <a:r>
              <a:rPr lang="en-US" sz="2800" dirty="0" smtClean="0"/>
              <a:t>Isolating/Analytic: low morpheme-per-word ratio</a:t>
            </a:r>
          </a:p>
          <a:p>
            <a:pPr marL="0" indent="0" eaLnBrk="1" hangingPunct="1">
              <a:buNone/>
            </a:pPr>
            <a:endParaRPr lang="en-US" sz="2800" dirty="0" smtClean="0"/>
          </a:p>
          <a:p>
            <a:pPr eaLnBrk="1" hangingPunct="1">
              <a:buFontTx/>
              <a:buNone/>
            </a:pPr>
            <a:endParaRPr lang="en-US" sz="2400" dirty="0" smtClean="0"/>
          </a:p>
          <a:p>
            <a:pPr eaLnBrk="1" hangingPunct="1">
              <a:buFontTx/>
              <a:buNone/>
            </a:pPr>
            <a:r>
              <a:rPr lang="en-US" sz="2400" dirty="0" smtClean="0"/>
              <a:t>Vietnamese does </a:t>
            </a:r>
            <a:r>
              <a:rPr lang="en-US" sz="2400" u="sng" dirty="0" smtClean="0"/>
              <a:t>not</a:t>
            </a:r>
            <a:r>
              <a:rPr lang="en-US" sz="2400" dirty="0" smtClean="0"/>
              <a:t> have morphological markings for:</a:t>
            </a:r>
          </a:p>
          <a:p>
            <a:pPr eaLnBrk="1" hangingPunct="1"/>
            <a:r>
              <a:rPr lang="en-US" sz="2400" dirty="0" smtClean="0"/>
              <a:t>case</a:t>
            </a:r>
          </a:p>
          <a:p>
            <a:pPr eaLnBrk="1" hangingPunct="1"/>
            <a:r>
              <a:rPr lang="en-US" sz="2400" dirty="0" smtClean="0"/>
              <a:t>gender</a:t>
            </a:r>
          </a:p>
          <a:p>
            <a:pPr eaLnBrk="1" hangingPunct="1"/>
            <a:r>
              <a:rPr lang="en-US" sz="2400" dirty="0" smtClean="0"/>
              <a:t>number</a:t>
            </a:r>
          </a:p>
          <a:p>
            <a:pPr eaLnBrk="1" hangingPunct="1"/>
            <a:r>
              <a:rPr lang="en-US" sz="2400" dirty="0" smtClean="0"/>
              <a:t>tense</a:t>
            </a:r>
          </a:p>
          <a:p>
            <a:pPr eaLnBrk="1" hangingPunct="1">
              <a:buFontTx/>
              <a:buNone/>
            </a:pPr>
            <a:r>
              <a:rPr lang="en-US" sz="2400" dirty="0" smtClean="0"/>
              <a:t>…which means Vietnamese has no bound inflectional morphology.</a:t>
            </a:r>
          </a:p>
        </p:txBody>
      </p:sp>
      <p:sp>
        <p:nvSpPr>
          <p:cNvPr id="14340" name="Text Box 7"/>
          <p:cNvSpPr txBox="1">
            <a:spLocks noChangeArrowheads="1"/>
          </p:cNvSpPr>
          <p:nvPr/>
        </p:nvSpPr>
        <p:spPr bwMode="auto">
          <a:xfrm>
            <a:off x="1447800" y="2209800"/>
            <a:ext cx="5638800" cy="400110"/>
          </a:xfrm>
          <a:prstGeom prst="rect">
            <a:avLst/>
          </a:prstGeom>
          <a:solidFill>
            <a:schemeClr val="accent2">
              <a:alpha val="26000"/>
            </a:schemeClr>
          </a:solidFill>
          <a:ln>
            <a:noFill/>
          </a:ln>
          <a:extLst/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2000" dirty="0"/>
              <a:t>As seen in many languages in Southeast Asia</a:t>
            </a:r>
          </a:p>
        </p:txBody>
      </p:sp>
    </p:spTree>
    <p:extLst>
      <p:ext uri="{BB962C8B-B14F-4D97-AF65-F5344CB8AC3E}">
        <p14:creationId xmlns:p14="http://schemas.microsoft.com/office/powerpoint/2010/main" val="309891743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US" sz="4000" dirty="0" smtClean="0"/>
              <a:t>Vocabulary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371600"/>
            <a:ext cx="8610600" cy="5486400"/>
          </a:xfrm>
        </p:spPr>
        <p:txBody>
          <a:bodyPr/>
          <a:lstStyle/>
          <a:p>
            <a:pPr eaLnBrk="1" hangingPunct="1"/>
            <a:r>
              <a:rPr lang="en-US" sz="2800" dirty="0" smtClean="0"/>
              <a:t>Much of the Vietnamese vocabulary is borrowed from Chinese (60% with Chinese roots not including Sino-Vietnamese words)</a:t>
            </a:r>
          </a:p>
          <a:p>
            <a:pPr eaLnBrk="1" hangingPunct="1">
              <a:buFontTx/>
              <a:buNone/>
            </a:pPr>
            <a:endParaRPr lang="en-US" sz="2800" dirty="0" smtClean="0"/>
          </a:p>
          <a:p>
            <a:pPr eaLnBrk="1" hangingPunct="1"/>
            <a:r>
              <a:rPr lang="en-US" sz="2800" dirty="0" smtClean="0"/>
              <a:t>As a result of colonial rule, there is also influence from French in borrowed words such as:</a:t>
            </a:r>
          </a:p>
          <a:p>
            <a:pPr eaLnBrk="1" hangingPunct="1">
              <a:buFontTx/>
              <a:buNone/>
            </a:pPr>
            <a:r>
              <a:rPr lang="en-US" sz="2800" dirty="0" smtClean="0"/>
              <a:t>		cake – </a:t>
            </a:r>
            <a:r>
              <a:rPr lang="en-US" sz="2800" dirty="0" err="1" smtClean="0"/>
              <a:t>ga</a:t>
            </a:r>
            <a:r>
              <a:rPr lang="en-US" sz="2800" dirty="0" smtClean="0"/>
              <a:t> to</a:t>
            </a:r>
          </a:p>
          <a:p>
            <a:pPr eaLnBrk="1" hangingPunct="1">
              <a:buFontTx/>
              <a:buNone/>
            </a:pPr>
            <a:r>
              <a:rPr lang="en-US" sz="2800" dirty="0" smtClean="0"/>
              <a:t>		cheese – pho mat	</a:t>
            </a:r>
          </a:p>
          <a:p>
            <a:pPr eaLnBrk="1" hangingPunct="1">
              <a:buFontTx/>
              <a:buNone/>
            </a:pPr>
            <a:r>
              <a:rPr lang="en-US" sz="2800" dirty="0" smtClean="0"/>
              <a:t>     	zipper – </a:t>
            </a:r>
            <a:r>
              <a:rPr lang="en-US" sz="2800" dirty="0" err="1" smtClean="0"/>
              <a:t>phẹc</a:t>
            </a:r>
            <a:r>
              <a:rPr lang="en-US" sz="2800" dirty="0" smtClean="0"/>
              <a:t> </a:t>
            </a:r>
            <a:r>
              <a:rPr lang="en-US" sz="2800" dirty="0" err="1" smtClean="0"/>
              <a:t>mỏ</a:t>
            </a:r>
            <a:r>
              <a:rPr lang="en-US" sz="2800" dirty="0" smtClean="0"/>
              <a:t> </a:t>
            </a:r>
            <a:r>
              <a:rPr lang="en-US" sz="2800" dirty="0" err="1" smtClean="0"/>
              <a:t>tua</a:t>
            </a:r>
            <a:endParaRPr lang="en-US" sz="2800" dirty="0" smtClean="0"/>
          </a:p>
          <a:p>
            <a:pPr eaLnBrk="1" hangingPunct="1">
              <a:buFontTx/>
              <a:buNone/>
            </a:pPr>
            <a:r>
              <a:rPr lang="en-US" dirty="0" smtClean="0"/>
              <a:t>	</a:t>
            </a:r>
          </a:p>
        </p:txBody>
      </p:sp>
    </p:spTree>
    <p:extLst>
      <p:ext uri="{BB962C8B-B14F-4D97-AF65-F5344CB8AC3E}">
        <p14:creationId xmlns:p14="http://schemas.microsoft.com/office/powerpoint/2010/main" val="145677918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US" sz="4000" dirty="0" smtClean="0"/>
              <a:t>Morphemes and Syllables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4953000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 sz="2800" dirty="0" smtClean="0"/>
              <a:t>Most Vietnamese morphemes consist of only one syllable i.e. </a:t>
            </a:r>
            <a:r>
              <a:rPr lang="en-US" sz="2800" i="1" dirty="0" err="1" smtClean="0"/>
              <a:t>cơm</a:t>
            </a:r>
            <a:r>
              <a:rPr lang="en-US" sz="2800" i="1" dirty="0" smtClean="0"/>
              <a:t> </a:t>
            </a:r>
            <a:r>
              <a:rPr lang="en-US" sz="2800" dirty="0" smtClean="0"/>
              <a:t>“cooked rice”, but there are words with more than just one </a:t>
            </a:r>
            <a:r>
              <a:rPr lang="en-US" altLang="ja-JP" sz="2800" dirty="0"/>
              <a:t>i.e. </a:t>
            </a:r>
            <a:r>
              <a:rPr lang="en-US" altLang="ja-JP" sz="2800" i="1" dirty="0" err="1"/>
              <a:t>dưa</a:t>
            </a:r>
            <a:r>
              <a:rPr lang="en-US" altLang="ja-JP" sz="2800" i="1" dirty="0"/>
              <a:t> </a:t>
            </a:r>
            <a:r>
              <a:rPr lang="en-US" altLang="ja-JP" sz="2800" i="1" dirty="0" err="1"/>
              <a:t>chuột</a:t>
            </a:r>
            <a:r>
              <a:rPr lang="en-US" altLang="ja-JP" sz="2800" i="1" dirty="0"/>
              <a:t> </a:t>
            </a:r>
            <a:r>
              <a:rPr lang="en-US" altLang="ja-JP" sz="2800" dirty="0"/>
              <a:t>“</a:t>
            </a:r>
            <a:r>
              <a:rPr lang="en-US" altLang="ja-JP" sz="2800" dirty="0" smtClean="0"/>
              <a:t>cucumber.”</a:t>
            </a:r>
          </a:p>
          <a:p>
            <a:pPr>
              <a:lnSpc>
                <a:spcPct val="90000"/>
              </a:lnSpc>
            </a:pPr>
            <a:endParaRPr lang="en-US" sz="2800" dirty="0" smtClean="0"/>
          </a:p>
          <a:p>
            <a:pPr>
              <a:lnSpc>
                <a:spcPct val="90000"/>
              </a:lnSpc>
            </a:pPr>
            <a:r>
              <a:rPr lang="en-US" altLang="ja-JP" sz="2800" dirty="0" err="1"/>
              <a:t>Polymorphemic</a:t>
            </a:r>
            <a:r>
              <a:rPr lang="en-US" altLang="ja-JP" sz="2800" dirty="0"/>
              <a:t> words are either compounds of words consisting of stems, affixes, or reduplicates</a:t>
            </a:r>
            <a:r>
              <a:rPr lang="en-US" altLang="ja-JP" sz="2800" dirty="0" smtClean="0"/>
              <a:t>.</a:t>
            </a:r>
          </a:p>
          <a:p>
            <a:pPr>
              <a:lnSpc>
                <a:spcPct val="90000"/>
              </a:lnSpc>
            </a:pPr>
            <a:endParaRPr lang="en-US" altLang="ja-JP" sz="2800" dirty="0"/>
          </a:p>
          <a:p>
            <a:pPr eaLnBrk="1" hangingPunct="1">
              <a:lnSpc>
                <a:spcPct val="90000"/>
              </a:lnSpc>
            </a:pPr>
            <a:r>
              <a:rPr lang="en-US" sz="2800" dirty="0" smtClean="0"/>
              <a:t>Vietnamese is </a:t>
            </a:r>
            <a:r>
              <a:rPr lang="en-US" sz="2800" u="sng" dirty="0" smtClean="0"/>
              <a:t>NOT</a:t>
            </a:r>
            <a:r>
              <a:rPr lang="en-US" sz="2800" dirty="0" smtClean="0"/>
              <a:t> a “monosyllabic” language – 80% is disyllabic due to derivation, and polysyllabic morphemes tend to be borrowings from other languages.</a:t>
            </a:r>
          </a:p>
          <a:p>
            <a:pPr eaLnBrk="1" hangingPunct="1">
              <a:lnSpc>
                <a:spcPct val="90000"/>
              </a:lnSpc>
            </a:pPr>
            <a:endParaRPr lang="en-US" sz="2800" dirty="0" smtClean="0"/>
          </a:p>
        </p:txBody>
      </p:sp>
    </p:spTree>
    <p:extLst>
      <p:ext uri="{BB962C8B-B14F-4D97-AF65-F5344CB8AC3E}">
        <p14:creationId xmlns:p14="http://schemas.microsoft.com/office/powerpoint/2010/main" val="203610328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020762"/>
          </a:xfrm>
        </p:spPr>
        <p:txBody>
          <a:bodyPr>
            <a:normAutofit/>
          </a:bodyPr>
          <a:lstStyle/>
          <a:p>
            <a:pPr eaLnBrk="1" hangingPunct="1"/>
            <a:r>
              <a:rPr lang="en-US" sz="4000" dirty="0" smtClean="0"/>
              <a:t>Word Formation</a:t>
            </a:r>
          </a:p>
        </p:txBody>
      </p:sp>
      <p:sp>
        <p:nvSpPr>
          <p:cNvPr id="18435" name="Content Placeholder 2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5029200"/>
          </a:xfrm>
        </p:spPr>
        <p:txBody>
          <a:bodyPr>
            <a:normAutofit/>
          </a:bodyPr>
          <a:lstStyle/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sz="2800" dirty="0" smtClean="0"/>
              <a:t>Reduplication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sz="1000" dirty="0" smtClean="0"/>
              <a:t>  </a:t>
            </a:r>
          </a:p>
          <a:p>
            <a:pPr eaLnBrk="1" hangingPunct="1">
              <a:lnSpc>
                <a:spcPct val="80000"/>
              </a:lnSpc>
            </a:pPr>
            <a:r>
              <a:rPr lang="en-US" sz="2800" dirty="0" smtClean="0"/>
              <a:t>increases/decreases intensity</a:t>
            </a:r>
          </a:p>
          <a:p>
            <a:pPr eaLnBrk="1" hangingPunct="1">
              <a:lnSpc>
                <a:spcPct val="80000"/>
              </a:lnSpc>
            </a:pPr>
            <a:r>
              <a:rPr lang="en-US" sz="2800" dirty="0" smtClean="0"/>
              <a:t>literary device</a:t>
            </a:r>
          </a:p>
          <a:p>
            <a:pPr eaLnBrk="1" hangingPunct="1">
              <a:lnSpc>
                <a:spcPct val="80000"/>
              </a:lnSpc>
            </a:pPr>
            <a:endParaRPr lang="en-US" dirty="0" smtClean="0"/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sz="3000" u="sng" dirty="0" smtClean="0"/>
              <a:t>Examples of reduplication increasing intensity: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i="1" dirty="0" smtClean="0"/>
              <a:t>		</a:t>
            </a:r>
            <a:r>
              <a:rPr lang="en-US" i="1" dirty="0" err="1" smtClean="0"/>
              <a:t>lắm</a:t>
            </a:r>
            <a:r>
              <a:rPr lang="en-US" dirty="0" smtClean="0"/>
              <a:t>  → </a:t>
            </a:r>
            <a:r>
              <a:rPr lang="en-US" i="1" dirty="0" err="1" smtClean="0"/>
              <a:t>lắm</a:t>
            </a:r>
            <a:r>
              <a:rPr lang="en-US" i="1" dirty="0" smtClean="0"/>
              <a:t> </a:t>
            </a:r>
            <a:r>
              <a:rPr lang="en-US" i="1" dirty="0" err="1" smtClean="0"/>
              <a:t>lắm</a:t>
            </a:r>
            <a:r>
              <a:rPr lang="en-US" dirty="0" smtClean="0"/>
              <a:t>: very → very much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i="1" dirty="0" smtClean="0"/>
              <a:t>		</a:t>
            </a:r>
            <a:r>
              <a:rPr lang="en-US" i="1" dirty="0" err="1" smtClean="0"/>
              <a:t>ầm</a:t>
            </a:r>
            <a:r>
              <a:rPr lang="en-US" dirty="0" smtClean="0"/>
              <a:t>  → </a:t>
            </a:r>
            <a:r>
              <a:rPr lang="en-US" i="1" dirty="0" err="1" smtClean="0"/>
              <a:t>ầm</a:t>
            </a:r>
            <a:r>
              <a:rPr lang="en-US" i="1" dirty="0" smtClean="0"/>
              <a:t> </a:t>
            </a:r>
            <a:r>
              <a:rPr lang="en-US" i="1" dirty="0" err="1" smtClean="0"/>
              <a:t>ầm</a:t>
            </a:r>
            <a:r>
              <a:rPr lang="en-US" dirty="0" smtClean="0"/>
              <a:t>: noisy → rumble, roar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en-US" dirty="0" smtClean="0"/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sz="3000" u="sng" dirty="0" smtClean="0"/>
              <a:t>Examples of reduplication decreasing intensity: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i="1" dirty="0" smtClean="0"/>
              <a:t>		</a:t>
            </a:r>
            <a:r>
              <a:rPr lang="en-US" i="1" dirty="0" err="1" smtClean="0"/>
              <a:t>nhẹ</a:t>
            </a:r>
            <a:r>
              <a:rPr lang="en-US" dirty="0" smtClean="0"/>
              <a:t> → </a:t>
            </a:r>
            <a:r>
              <a:rPr lang="en-US" i="1" dirty="0" err="1" smtClean="0"/>
              <a:t>nhè</a:t>
            </a:r>
            <a:r>
              <a:rPr lang="en-US" i="1" dirty="0" smtClean="0"/>
              <a:t> </a:t>
            </a:r>
            <a:r>
              <a:rPr lang="en-US" i="1" dirty="0" err="1" smtClean="0"/>
              <a:t>nhẹ</a:t>
            </a:r>
            <a:r>
              <a:rPr lang="en-US" dirty="0" smtClean="0"/>
              <a:t>: soft → less soft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i="1" dirty="0" smtClean="0"/>
              <a:t>		</a:t>
            </a:r>
            <a:r>
              <a:rPr lang="en-US" i="1" dirty="0" err="1" smtClean="0"/>
              <a:t>xinh</a:t>
            </a:r>
            <a:r>
              <a:rPr lang="en-US" dirty="0" smtClean="0"/>
              <a:t> → </a:t>
            </a:r>
            <a:r>
              <a:rPr lang="en-US" i="1" dirty="0" err="1" smtClean="0"/>
              <a:t>xinh</a:t>
            </a:r>
            <a:r>
              <a:rPr lang="en-US" i="1" dirty="0" smtClean="0"/>
              <a:t> </a:t>
            </a:r>
            <a:r>
              <a:rPr lang="en-US" i="1" dirty="0" err="1" smtClean="0"/>
              <a:t>xinh</a:t>
            </a:r>
            <a:r>
              <a:rPr lang="en-US" dirty="0" smtClean="0"/>
              <a:t>: pretty → cute</a:t>
            </a:r>
          </a:p>
          <a:p>
            <a:pPr eaLnBrk="1" hangingPunct="1">
              <a:buFontTx/>
              <a:buNone/>
            </a:pPr>
            <a:endParaRPr lang="en-US" dirty="0" smtClean="0"/>
          </a:p>
        </p:txBody>
      </p:sp>
      <p:pic>
        <p:nvPicPr>
          <p:cNvPr id="2" name="lamlam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838200" y="3750553"/>
            <a:ext cx="304800" cy="304800"/>
          </a:xfrm>
          <a:prstGeom prst="rect">
            <a:avLst/>
          </a:prstGeom>
        </p:spPr>
      </p:pic>
      <p:pic>
        <p:nvPicPr>
          <p:cNvPr id="3" name="amam.wav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838200" y="4191000"/>
            <a:ext cx="304800" cy="304800"/>
          </a:xfrm>
          <a:prstGeom prst="rect">
            <a:avLst/>
          </a:prstGeom>
        </p:spPr>
      </p:pic>
      <p:pic>
        <p:nvPicPr>
          <p:cNvPr id="4" name="nhenhe.wav">
            <a:hlinkClick r:id="" action="ppaction://media"/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838200" y="5334000"/>
            <a:ext cx="304800" cy="304800"/>
          </a:xfrm>
          <a:prstGeom prst="rect">
            <a:avLst/>
          </a:prstGeom>
        </p:spPr>
      </p:pic>
      <p:pic>
        <p:nvPicPr>
          <p:cNvPr id="9" name="xinhxinh.wav">
            <a:hlinkClick r:id="" action="ppaction://media"/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838200" y="5791200"/>
            <a:ext cx="304800" cy="304800"/>
          </a:xfrm>
          <a:prstGeom prst="rect">
            <a:avLst/>
          </a:prstGeom>
        </p:spPr>
      </p:pic>
      <p:cxnSp>
        <p:nvCxnSpPr>
          <p:cNvPr id="8" name="Straight Connector 7"/>
          <p:cNvCxnSpPr/>
          <p:nvPr/>
        </p:nvCxnSpPr>
        <p:spPr>
          <a:xfrm>
            <a:off x="538162" y="1981200"/>
            <a:ext cx="2738438" cy="0"/>
          </a:xfrm>
          <a:prstGeom prst="line">
            <a:avLst/>
          </a:prstGeom>
          <a:ln w="222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9396954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770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1608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1688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1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4" dur="1295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audio>
              <p:cMediaNode vol="80000">
                <p:cTn id="2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62"/>
          </a:xfrm>
        </p:spPr>
        <p:txBody>
          <a:bodyPr>
            <a:normAutofit/>
          </a:bodyPr>
          <a:lstStyle/>
          <a:p>
            <a:pPr eaLnBrk="1" hangingPunct="1"/>
            <a:r>
              <a:rPr lang="en-US" sz="4000" dirty="0" smtClean="0"/>
              <a:t>Word Formation</a:t>
            </a:r>
          </a:p>
        </p:txBody>
      </p:sp>
      <p:sp>
        <p:nvSpPr>
          <p:cNvPr id="19459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53000"/>
          </a:xfrm>
        </p:spPr>
        <p:txBody>
          <a:bodyPr wrap="none">
            <a:normAutofit fontScale="92500" lnSpcReduction="10000"/>
          </a:bodyPr>
          <a:lstStyle/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sz="3200" dirty="0" smtClean="0"/>
              <a:t>Compounding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en-US" sz="3200" dirty="0" smtClean="0"/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dirty="0" smtClean="0"/>
              <a:t>	</a:t>
            </a:r>
            <a:r>
              <a:rPr lang="en-US" sz="3200" dirty="0" err="1" smtClean="0"/>
              <a:t>máy</a:t>
            </a:r>
            <a:r>
              <a:rPr lang="en-US" sz="3200" dirty="0" smtClean="0"/>
              <a:t> bay			    	</a:t>
            </a:r>
            <a:r>
              <a:rPr lang="en-US" sz="3200" dirty="0" err="1" smtClean="0"/>
              <a:t>ăn</a:t>
            </a:r>
            <a:r>
              <a:rPr lang="en-US" sz="3200" dirty="0" smtClean="0"/>
              <a:t> </a:t>
            </a:r>
            <a:r>
              <a:rPr lang="en-US" sz="3200" dirty="0" err="1" smtClean="0"/>
              <a:t>uống</a:t>
            </a:r>
            <a:r>
              <a:rPr lang="en-US" sz="3200" dirty="0" smtClean="0"/>
              <a:t/>
            </a:r>
            <a:br>
              <a:rPr lang="en-US" sz="3200" dirty="0" smtClean="0"/>
            </a:br>
            <a:r>
              <a:rPr lang="en-US" sz="3200" dirty="0" smtClean="0"/>
              <a:t>machine fly			eat drink</a:t>
            </a:r>
            <a:br>
              <a:rPr lang="en-US" sz="3200" dirty="0" smtClean="0"/>
            </a:br>
            <a:r>
              <a:rPr lang="en-US" sz="3200" dirty="0" smtClean="0"/>
              <a:t>N + V				V + V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sz="3200" dirty="0" smtClean="0"/>
              <a:t>	‘airplane’		    		‘eat and drink’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en-US" sz="3200" dirty="0" smtClean="0"/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sz="3200" dirty="0" smtClean="0"/>
              <a:t>	</a:t>
            </a:r>
            <a:r>
              <a:rPr lang="en-US" sz="3200" dirty="0" err="1" smtClean="0"/>
              <a:t>xe</a:t>
            </a:r>
            <a:r>
              <a:rPr lang="en-US" sz="3200" dirty="0" smtClean="0"/>
              <a:t> </a:t>
            </a:r>
            <a:r>
              <a:rPr lang="en-US" sz="3200" dirty="0" err="1" smtClean="0"/>
              <a:t>đạp</a:t>
            </a:r>
            <a:r>
              <a:rPr lang="en-US" sz="3200" dirty="0" smtClean="0"/>
              <a:t>			     	</a:t>
            </a:r>
            <a:r>
              <a:rPr lang="en-US" sz="3200" dirty="0" err="1" smtClean="0"/>
              <a:t>hòa</a:t>
            </a:r>
            <a:r>
              <a:rPr lang="en-US" sz="3200" dirty="0" smtClean="0"/>
              <a:t> </a:t>
            </a:r>
            <a:r>
              <a:rPr lang="en-US" sz="3200" dirty="0" err="1" smtClean="0"/>
              <a:t>thuận</a:t>
            </a:r>
            <a:r>
              <a:rPr lang="en-US" sz="3200" dirty="0" smtClean="0"/>
              <a:t/>
            </a:r>
            <a:br>
              <a:rPr lang="en-US" sz="3200" dirty="0" smtClean="0"/>
            </a:br>
            <a:r>
              <a:rPr lang="en-US" sz="3200" dirty="0" smtClean="0"/>
              <a:t>vehicle pedal			peaceful agree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sz="3200" dirty="0" smtClean="0"/>
              <a:t>	N + V			      	A + A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sz="3200" dirty="0" smtClean="0"/>
              <a:t>	‘bicycle			      	‘to be in accord’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dirty="0" smtClean="0"/>
              <a:t>						</a:t>
            </a:r>
          </a:p>
        </p:txBody>
      </p:sp>
      <p:cxnSp>
        <p:nvCxnSpPr>
          <p:cNvPr id="7" name="Straight Connector 6"/>
          <p:cNvCxnSpPr>
            <a:cxnSpLocks noChangeShapeType="1"/>
          </p:cNvCxnSpPr>
          <p:nvPr/>
        </p:nvCxnSpPr>
        <p:spPr bwMode="auto">
          <a:xfrm flipH="1">
            <a:off x="4648200" y="2209802"/>
            <a:ext cx="3175" cy="3735386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5" name="Straight Connector 4"/>
          <p:cNvCxnSpPr/>
          <p:nvPr/>
        </p:nvCxnSpPr>
        <p:spPr>
          <a:xfrm>
            <a:off x="538162" y="1981200"/>
            <a:ext cx="2738438" cy="0"/>
          </a:xfrm>
          <a:prstGeom prst="line">
            <a:avLst/>
          </a:prstGeom>
          <a:ln w="222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maybay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385762" y="2493822"/>
            <a:ext cx="304800" cy="30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462987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403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 smtClean="0"/>
              <a:t>Word Formation</a:t>
            </a:r>
          </a:p>
        </p:txBody>
      </p:sp>
      <p:sp>
        <p:nvSpPr>
          <p:cNvPr id="2048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4754563"/>
          </a:xfrm>
        </p:spPr>
        <p:txBody>
          <a:bodyPr>
            <a:normAutofit/>
          </a:bodyPr>
          <a:lstStyle/>
          <a:p>
            <a:pPr>
              <a:buFontTx/>
              <a:buNone/>
            </a:pPr>
            <a:r>
              <a:rPr lang="en-US" sz="2800" dirty="0" smtClean="0"/>
              <a:t>Affixation - limited with prefixes and suffixes</a:t>
            </a:r>
          </a:p>
          <a:p>
            <a:pPr>
              <a:buFontTx/>
              <a:buNone/>
            </a:pPr>
            <a:r>
              <a:rPr lang="en-US" sz="2800" dirty="0" smtClean="0"/>
              <a:t>		-</a:t>
            </a:r>
            <a:r>
              <a:rPr lang="en-US" sz="2800" dirty="0" err="1" smtClean="0"/>
              <a:t>gia</a:t>
            </a:r>
            <a:r>
              <a:rPr lang="en-US" sz="2800" dirty="0" smtClean="0"/>
              <a:t> (</a:t>
            </a:r>
            <a:r>
              <a:rPr lang="ja-JP" altLang="en-US" sz="2800" dirty="0" smtClean="0">
                <a:ea typeface="ＭＳ Ｐゴシック" charset="-128"/>
              </a:rPr>
              <a:t>家</a:t>
            </a:r>
            <a:r>
              <a:rPr lang="en-US" altLang="ja-JP" sz="2800" dirty="0" smtClean="0">
                <a:ea typeface="ＭＳ Ｐゴシック" charset="-128"/>
              </a:rPr>
              <a:t>) “profession”</a:t>
            </a:r>
          </a:p>
          <a:p>
            <a:pPr>
              <a:buFontTx/>
              <a:buNone/>
            </a:pPr>
            <a:r>
              <a:rPr lang="en-US" sz="2800" dirty="0" smtClean="0"/>
              <a:t>			</a:t>
            </a:r>
            <a:r>
              <a:rPr lang="en-US" sz="2800" dirty="0" err="1" smtClean="0"/>
              <a:t>chính</a:t>
            </a:r>
            <a:r>
              <a:rPr lang="en-US" sz="2800" dirty="0" smtClean="0"/>
              <a:t> </a:t>
            </a:r>
            <a:r>
              <a:rPr lang="en-US" sz="2800" dirty="0" err="1" smtClean="0"/>
              <a:t>trị</a:t>
            </a:r>
            <a:r>
              <a:rPr lang="en-US" sz="2800" dirty="0" smtClean="0"/>
              <a:t> </a:t>
            </a:r>
            <a:r>
              <a:rPr lang="en-US" sz="2800" dirty="0" err="1" smtClean="0"/>
              <a:t>gia</a:t>
            </a:r>
            <a:r>
              <a:rPr lang="en-US" sz="2800" dirty="0" smtClean="0"/>
              <a:t> “politician”</a:t>
            </a:r>
          </a:p>
          <a:p>
            <a:pPr>
              <a:buFontTx/>
              <a:buNone/>
            </a:pPr>
            <a:r>
              <a:rPr lang="en-US" sz="2800" dirty="0" smtClean="0"/>
              <a:t>			</a:t>
            </a:r>
            <a:r>
              <a:rPr lang="en-US" sz="2800" dirty="0" err="1" smtClean="0"/>
              <a:t>khoa</a:t>
            </a:r>
            <a:r>
              <a:rPr lang="en-US" sz="2800" dirty="0" smtClean="0"/>
              <a:t> </a:t>
            </a:r>
            <a:r>
              <a:rPr lang="en-US" sz="2800" dirty="0" err="1" smtClean="0"/>
              <a:t>học</a:t>
            </a:r>
            <a:r>
              <a:rPr lang="en-US" sz="2800" dirty="0" smtClean="0"/>
              <a:t> </a:t>
            </a:r>
            <a:r>
              <a:rPr lang="en-US" sz="2800" dirty="0" err="1" smtClean="0"/>
              <a:t>gia</a:t>
            </a:r>
            <a:r>
              <a:rPr lang="en-US" sz="2800" dirty="0" smtClean="0"/>
              <a:t> “scientist”</a:t>
            </a:r>
          </a:p>
          <a:p>
            <a:pPr>
              <a:buFontTx/>
              <a:buNone/>
            </a:pPr>
            <a:endParaRPr lang="en-US" altLang="ja-JP" sz="2800" dirty="0" smtClean="0">
              <a:ea typeface="ＭＳ Ｐゴシック" charset="-128"/>
            </a:endParaRPr>
          </a:p>
          <a:p>
            <a:pPr>
              <a:buFontTx/>
              <a:buNone/>
            </a:pPr>
            <a:r>
              <a:rPr lang="en-US" sz="2800" dirty="0" smtClean="0"/>
              <a:t>		phi- (</a:t>
            </a:r>
            <a:r>
              <a:rPr lang="ja-JP" altLang="en-US" sz="2800" dirty="0" smtClean="0">
                <a:ea typeface="ＭＳ Ｐゴシック" charset="-128"/>
              </a:rPr>
              <a:t>不</a:t>
            </a:r>
            <a:r>
              <a:rPr lang="en-US" altLang="ja-JP" sz="2800" dirty="0" smtClean="0">
                <a:ea typeface="ＭＳ Ｐゴシック" charset="-128"/>
              </a:rPr>
              <a:t>)“not”</a:t>
            </a:r>
          </a:p>
          <a:p>
            <a:pPr>
              <a:buFontTx/>
              <a:buNone/>
            </a:pPr>
            <a:r>
              <a:rPr lang="en-US" sz="2800" dirty="0" smtClean="0"/>
              <a:t>			phi </a:t>
            </a:r>
            <a:r>
              <a:rPr lang="en-US" sz="2800" dirty="0" err="1" smtClean="0"/>
              <a:t>nghĩa</a:t>
            </a:r>
            <a:r>
              <a:rPr lang="en-US" sz="2800" dirty="0" smtClean="0"/>
              <a:t> “unethical”</a:t>
            </a:r>
            <a:br>
              <a:rPr lang="en-US" sz="2800" dirty="0" smtClean="0"/>
            </a:br>
            <a:r>
              <a:rPr lang="en-US" sz="2800" dirty="0" smtClean="0"/>
              <a:t>  	  	phi </a:t>
            </a:r>
            <a:r>
              <a:rPr lang="en-US" sz="2800" dirty="0" err="1" smtClean="0"/>
              <a:t>chính</a:t>
            </a:r>
            <a:r>
              <a:rPr lang="en-US" sz="2800" dirty="0" smtClean="0"/>
              <a:t> </a:t>
            </a:r>
            <a:r>
              <a:rPr lang="en-US" sz="2800" dirty="0" err="1" smtClean="0"/>
              <a:t>phủ</a:t>
            </a:r>
            <a:r>
              <a:rPr lang="en-US" sz="2800" dirty="0" smtClean="0"/>
              <a:t> “non-governmental”</a:t>
            </a:r>
            <a:endParaRPr lang="en-US" altLang="ja-JP" sz="2800" dirty="0" smtClean="0">
              <a:ea typeface="ＭＳ Ｐゴシック" charset="-128"/>
            </a:endParaRPr>
          </a:p>
          <a:p>
            <a:pPr lvl="1"/>
            <a:endParaRPr lang="en-US" dirty="0" smtClean="0"/>
          </a:p>
        </p:txBody>
      </p:sp>
      <p:pic>
        <p:nvPicPr>
          <p:cNvPr id="2" name="chinhtrigia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1676400" y="2514600"/>
            <a:ext cx="304800" cy="304800"/>
          </a:xfrm>
          <a:prstGeom prst="rect">
            <a:avLst/>
          </a:prstGeom>
        </p:spPr>
      </p:pic>
      <p:pic>
        <p:nvPicPr>
          <p:cNvPr id="3" name="khoahocgia.wav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1676400" y="2971800"/>
            <a:ext cx="304800" cy="304800"/>
          </a:xfrm>
          <a:prstGeom prst="rect">
            <a:avLst/>
          </a:prstGeom>
        </p:spPr>
      </p:pic>
      <p:pic>
        <p:nvPicPr>
          <p:cNvPr id="4" name="phinghia.wav">
            <a:hlinkClick r:id="" action="ppaction://media"/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1676400" y="4502727"/>
            <a:ext cx="304800" cy="304800"/>
          </a:xfrm>
          <a:prstGeom prst="rect">
            <a:avLst/>
          </a:prstGeom>
        </p:spPr>
      </p:pic>
      <p:pic>
        <p:nvPicPr>
          <p:cNvPr id="5" name="phichinhphu.wav">
            <a:hlinkClick r:id="" action="ppaction://media"/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1676400" y="4953000"/>
            <a:ext cx="304800" cy="30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232312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498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2436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1516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1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4" dur="2275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>
                <p:cTn id="2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VIETNAMESE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5400" dirty="0" smtClean="0"/>
              <a:t>SYNTAX</a:t>
            </a:r>
            <a:endParaRPr lang="en-US" sz="5400" dirty="0"/>
          </a:p>
        </p:txBody>
      </p:sp>
    </p:spTree>
    <p:extLst>
      <p:ext uri="{BB962C8B-B14F-4D97-AF65-F5344CB8AC3E}">
        <p14:creationId xmlns:p14="http://schemas.microsoft.com/office/powerpoint/2010/main" val="356549604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105400"/>
            <a:ext cx="8229600" cy="1295400"/>
          </a:xfrm>
        </p:spPr>
        <p:txBody>
          <a:bodyPr>
            <a:normAutofit fontScale="90000"/>
          </a:bodyPr>
          <a:lstStyle/>
          <a:p>
            <a:pPr algn="ctr"/>
            <a:r>
              <a:rPr lang="en-US" sz="4900" dirty="0" smtClean="0"/>
              <a:t>The Language vs. The Country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pic>
        <p:nvPicPr>
          <p:cNvPr id="2050" name="Picture 2" descr="C:\Users\Kelli\Desktop\Vietnamese Project\vn.gif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392" t="9501" r="33392" b="7099"/>
          <a:stretch/>
        </p:blipFill>
        <p:spPr bwMode="auto">
          <a:xfrm>
            <a:off x="424701" y="-1"/>
            <a:ext cx="2769187" cy="46392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Kelli\Desktop\Vietnamese Project\Vitnam_Nature_HQ_Wallpapers_Pack_1-38.jpg_BanGioc_03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67" t="12238" r="32170"/>
          <a:stretch/>
        </p:blipFill>
        <p:spPr bwMode="auto">
          <a:xfrm>
            <a:off x="3581400" y="493059"/>
            <a:ext cx="5181600" cy="4146176"/>
          </a:xfrm>
          <a:prstGeom prst="rect">
            <a:avLst/>
          </a:prstGeom>
          <a:noFill/>
          <a:ln w="57150"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4" descr="C:\Users\Kelli\Desktop\Vietnamese Project\indochina_eth_1970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32" t="2160" r="6903" b="2593"/>
          <a:stretch/>
        </p:blipFill>
        <p:spPr bwMode="auto">
          <a:xfrm>
            <a:off x="424701" y="-152399"/>
            <a:ext cx="2891201" cy="4818072"/>
          </a:xfrm>
          <a:prstGeom prst="rect">
            <a:avLst/>
          </a:prstGeom>
          <a:noFill/>
          <a:ln w="76200"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3581400" y="493059"/>
            <a:ext cx="5181600" cy="4185761"/>
          </a:xfrm>
          <a:prstGeom prst="rect">
            <a:avLst/>
          </a:prstGeom>
          <a:solidFill>
            <a:schemeClr val="tx1">
              <a:alpha val="5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600" b="1" dirty="0" smtClean="0">
                <a:solidFill>
                  <a:schemeClr val="bg1"/>
                </a:solidFill>
              </a:rPr>
              <a:t> </a:t>
            </a:r>
          </a:p>
          <a:p>
            <a:pPr marL="238125" indent="-238125">
              <a:buFont typeface="Arial" pitchFamily="34" charset="0"/>
              <a:buChar char="•"/>
            </a:pPr>
            <a:r>
              <a:rPr lang="en-US" sz="2600" b="1" dirty="0" smtClean="0">
                <a:solidFill>
                  <a:schemeClr val="bg1"/>
                </a:solidFill>
              </a:rPr>
              <a:t>There are 103 languages spoken in Vietnam.</a:t>
            </a:r>
          </a:p>
          <a:p>
            <a:pPr marL="238125" indent="-238125">
              <a:buFont typeface="Arial" pitchFamily="34" charset="0"/>
              <a:buChar char="•"/>
            </a:pPr>
            <a:r>
              <a:rPr lang="en-US" sz="2600" b="1" dirty="0" smtClean="0">
                <a:solidFill>
                  <a:schemeClr val="bg1"/>
                </a:solidFill>
              </a:rPr>
              <a:t>For 20% of the Vietnamese people, Vietnamese is their second language.</a:t>
            </a:r>
          </a:p>
          <a:p>
            <a:pPr marL="238125" indent="-238125">
              <a:buFont typeface="Arial" pitchFamily="34" charset="0"/>
              <a:buChar char="•"/>
            </a:pPr>
            <a:r>
              <a:rPr lang="en-US" sz="2600" b="1" dirty="0" smtClean="0">
                <a:solidFill>
                  <a:schemeClr val="bg1"/>
                </a:solidFill>
              </a:rPr>
              <a:t>3 millions overseas speakers of Vietnamese (1/3 of those in America).</a:t>
            </a:r>
          </a:p>
          <a:p>
            <a:pPr marL="238125" indent="-238125">
              <a:buFont typeface="Arial" pitchFamily="34" charset="0"/>
              <a:buChar char="•"/>
            </a:pPr>
            <a:r>
              <a:rPr lang="en-US" sz="2600" b="1" dirty="0" smtClean="0">
                <a:solidFill>
                  <a:schemeClr val="bg1"/>
                </a:solidFill>
              </a:rPr>
              <a:t>Vietnamese is the 7</a:t>
            </a:r>
            <a:r>
              <a:rPr lang="en-US" sz="2600" b="1" baseline="30000" dirty="0" smtClean="0">
                <a:solidFill>
                  <a:schemeClr val="bg1"/>
                </a:solidFill>
              </a:rPr>
              <a:t>th</a:t>
            </a:r>
            <a:r>
              <a:rPr lang="en-US" sz="2600" b="1" dirty="0" smtClean="0">
                <a:solidFill>
                  <a:schemeClr val="bg1"/>
                </a:solidFill>
              </a:rPr>
              <a:t> most spoken language in the world.</a:t>
            </a:r>
            <a:endParaRPr lang="en-US" sz="26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847700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2" dur="2000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ja-JP" sz="4400" dirty="0" smtClean="0"/>
              <a:t>Basic Syntactic </a:t>
            </a:r>
            <a:r>
              <a:rPr lang="en-US" altLang="ja-JP" sz="4400" dirty="0"/>
              <a:t>F</a:t>
            </a:r>
            <a:r>
              <a:rPr lang="en-US" altLang="ja-JP" sz="4400" dirty="0" smtClean="0"/>
              <a:t>eatures</a:t>
            </a:r>
            <a:endParaRPr lang="ja-JP" altLang="en-US" sz="4400" dirty="0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ja-JP" sz="4000" dirty="0" smtClean="0"/>
              <a:t>SVO</a:t>
            </a:r>
          </a:p>
          <a:p>
            <a:r>
              <a:rPr lang="en-US" altLang="ja-JP" sz="4000" dirty="0" smtClean="0"/>
              <a:t>Head-initial </a:t>
            </a:r>
            <a:endParaRPr lang="ja-JP" altLang="en-US" sz="4000" dirty="0"/>
          </a:p>
        </p:txBody>
      </p:sp>
      <p:pic>
        <p:nvPicPr>
          <p:cNvPr id="4" name="Picture 3" descr="syntax.jpe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7600" y="3429000"/>
            <a:ext cx="4986937" cy="2844173"/>
          </a:xfrm>
          <a:prstGeom prst="rect">
            <a:avLst/>
          </a:prstGeom>
          <a:ln w="60325"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198807873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ja-JP" dirty="0"/>
              <a:t>Daisuke is a student</a:t>
            </a:r>
            <a:r>
              <a:rPr lang="en-US" altLang="ja-JP" dirty="0" smtClean="0"/>
              <a:t>.</a:t>
            </a:r>
            <a:r>
              <a:rPr lang="en-US" altLang="ja-JP" b="1" dirty="0" smtClean="0"/>
              <a:t/>
            </a:r>
            <a:br>
              <a:rPr lang="en-US" altLang="ja-JP" b="1" dirty="0" smtClean="0"/>
            </a:br>
            <a:r>
              <a:rPr lang="en-US" altLang="ja-JP" b="1" dirty="0" smtClean="0"/>
              <a:t>Daisuke </a:t>
            </a:r>
            <a:r>
              <a:rPr lang="en-US" altLang="ja-JP" b="1" dirty="0"/>
              <a:t>la mot </a:t>
            </a:r>
            <a:r>
              <a:rPr lang="en-US" altLang="ja-JP" b="1" dirty="0" err="1"/>
              <a:t>sinh</a:t>
            </a:r>
            <a:r>
              <a:rPr lang="en-US" altLang="ja-JP" b="1" dirty="0"/>
              <a:t> </a:t>
            </a:r>
            <a:r>
              <a:rPr lang="en-US" altLang="ja-JP" b="1" dirty="0" err="1"/>
              <a:t>vien</a:t>
            </a:r>
            <a:r>
              <a:rPr lang="en-US" altLang="ja-JP" b="1" dirty="0"/>
              <a:t>.</a:t>
            </a:r>
            <a:endParaRPr lang="ja-JP" altLang="en-US" dirty="0"/>
          </a:p>
        </p:txBody>
      </p:sp>
      <p:pic>
        <p:nvPicPr>
          <p:cNvPr id="6" name="図 5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contrast="-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741953" y="1417638"/>
            <a:ext cx="5993408" cy="4736000"/>
          </a:xfrm>
          <a:prstGeom prst="rect">
            <a:avLst/>
          </a:prstGeom>
        </p:spPr>
      </p:pic>
      <p:sp>
        <p:nvSpPr>
          <p:cNvPr id="7" name="テキスト ボックス 6"/>
          <p:cNvSpPr txBox="1"/>
          <p:nvPr/>
        </p:nvSpPr>
        <p:spPr>
          <a:xfrm>
            <a:off x="1741953" y="6153638"/>
            <a:ext cx="59934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 smtClean="0"/>
              <a:t>        Daisuke                 is          a                   student   </a:t>
            </a:r>
            <a:endParaRPr kumimoji="1" lang="ja-JP" altLang="en-US" dirty="0"/>
          </a:p>
        </p:txBody>
      </p:sp>
      <p:pic>
        <p:nvPicPr>
          <p:cNvPr id="3" name="Daisuke is a student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7848600" y="381000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26567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236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ja-JP" dirty="0"/>
              <a:t>Is Daisuke a student</a:t>
            </a:r>
            <a:r>
              <a:rPr lang="en-US" altLang="ja-JP" dirty="0" smtClean="0"/>
              <a:t>?</a:t>
            </a:r>
            <a:r>
              <a:rPr lang="en-US" altLang="ja-JP" b="1" dirty="0" smtClean="0"/>
              <a:t/>
            </a:r>
            <a:br>
              <a:rPr lang="en-US" altLang="ja-JP" b="1" dirty="0" smtClean="0"/>
            </a:br>
            <a:r>
              <a:rPr lang="en-US" altLang="ja-JP" b="1" dirty="0" smtClean="0"/>
              <a:t>Daisuke </a:t>
            </a:r>
            <a:r>
              <a:rPr lang="en-US" altLang="ja-JP" b="1" dirty="0" err="1"/>
              <a:t>là</a:t>
            </a:r>
            <a:r>
              <a:rPr lang="en-US" altLang="ja-JP" b="1" dirty="0"/>
              <a:t> </a:t>
            </a:r>
            <a:r>
              <a:rPr lang="en-US" altLang="ja-JP" b="1" dirty="0" err="1"/>
              <a:t>một</a:t>
            </a:r>
            <a:r>
              <a:rPr lang="en-US" altLang="ja-JP" b="1" dirty="0"/>
              <a:t> </a:t>
            </a:r>
            <a:r>
              <a:rPr lang="en-US" altLang="ja-JP" b="1" dirty="0" err="1"/>
              <a:t>sinh</a:t>
            </a:r>
            <a:r>
              <a:rPr lang="en-US" altLang="ja-JP" b="1" dirty="0"/>
              <a:t> </a:t>
            </a:r>
            <a:r>
              <a:rPr lang="en-US" altLang="ja-JP" b="1" dirty="0" err="1"/>
              <a:t>viên</a:t>
            </a:r>
            <a:r>
              <a:rPr lang="en-US" altLang="ja-JP" b="1" dirty="0"/>
              <a:t>?</a:t>
            </a:r>
            <a:endParaRPr lang="ja-JP" altLang="en-US" dirty="0"/>
          </a:p>
        </p:txBody>
      </p:sp>
      <p:pic>
        <p:nvPicPr>
          <p:cNvPr id="4" name="図 3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contrast="-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741953" y="1417638"/>
            <a:ext cx="5993408" cy="4736000"/>
          </a:xfrm>
          <a:prstGeom prst="rect">
            <a:avLst/>
          </a:prstGeom>
        </p:spPr>
      </p:pic>
      <p:sp>
        <p:nvSpPr>
          <p:cNvPr id="5" name="テキスト ボックス 4"/>
          <p:cNvSpPr txBox="1"/>
          <p:nvPr/>
        </p:nvSpPr>
        <p:spPr>
          <a:xfrm>
            <a:off x="1741953" y="6153638"/>
            <a:ext cx="59934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 smtClean="0"/>
              <a:t>        Daisuke                   is          a              student   </a:t>
            </a:r>
            <a:endParaRPr kumimoji="1" lang="ja-JP" altLang="en-US" dirty="0"/>
          </a:p>
        </p:txBody>
      </p:sp>
      <p:sp>
        <p:nvSpPr>
          <p:cNvPr id="6" name="テキスト ボックス 5"/>
          <p:cNvSpPr txBox="1"/>
          <p:nvPr/>
        </p:nvSpPr>
        <p:spPr>
          <a:xfrm>
            <a:off x="7479345" y="5476530"/>
            <a:ext cx="512032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3700" dirty="0" smtClean="0"/>
              <a:t>?</a:t>
            </a:r>
            <a:endParaRPr kumimoji="1" lang="ja-JP" altLang="en-US" sz="3700" dirty="0"/>
          </a:p>
        </p:txBody>
      </p:sp>
      <p:pic>
        <p:nvPicPr>
          <p:cNvPr id="3" name="Is Daisuke a student?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7848600" y="381000"/>
            <a:ext cx="812800" cy="8128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7315200" y="5334000"/>
            <a:ext cx="6096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5400" b="1" spc="100" dirty="0" smtClean="0">
                <a:ln w="18000">
                  <a:solidFill>
                    <a:schemeClr val="accent1">
                      <a:satMod val="200000"/>
                      <a:tint val="72000"/>
                    </a:schemeClr>
                  </a:solidFill>
                  <a:prstDash val="solid"/>
                </a:ln>
                <a:solidFill>
                  <a:schemeClr val="accent1">
                    <a:satMod val="280000"/>
                    <a:tint val="100000"/>
                    <a:alpha val="5700"/>
                  </a:schemeClr>
                </a:solidFill>
                <a:effectLst>
                  <a:outerShdw blurRad="25000" dist="20000" dir="16020000" algn="tl">
                    <a:schemeClr val="accent1">
                      <a:satMod val="200000"/>
                      <a:shade val="1000"/>
                      <a:alpha val="60000"/>
                    </a:schemeClr>
                  </a:outerShdw>
                </a:effectLst>
              </a:rPr>
              <a:t>?</a:t>
            </a:r>
            <a:endParaRPr kumimoji="1" lang="ja-JP" altLang="en-US" sz="5400" b="1" spc="100" dirty="0">
              <a:ln w="18000">
                <a:solidFill>
                  <a:schemeClr val="accent1">
                    <a:satMod val="200000"/>
                    <a:tint val="72000"/>
                  </a:schemeClr>
                </a:solidFill>
                <a:prstDash val="solid"/>
              </a:ln>
              <a:solidFill>
                <a:schemeClr val="accent1">
                  <a:satMod val="280000"/>
                  <a:tint val="100000"/>
                  <a:alpha val="5700"/>
                </a:schemeClr>
              </a:solidFill>
              <a:effectLst>
                <a:outerShdw blurRad="25000" dist="20000" dir="16020000" algn="tl">
                  <a:schemeClr val="accent1">
                    <a:satMod val="200000"/>
                    <a:shade val="1000"/>
                    <a:alpha val="6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09065737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6885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ja-JP" dirty="0"/>
              <a:t>Daisuke likes studying</a:t>
            </a:r>
            <a:r>
              <a:rPr lang="en-US" altLang="ja-JP" dirty="0" smtClean="0"/>
              <a:t>.</a:t>
            </a:r>
            <a:r>
              <a:rPr lang="en-US" altLang="ja-JP" b="1" dirty="0" smtClean="0"/>
              <a:t/>
            </a:r>
            <a:br>
              <a:rPr lang="en-US" altLang="ja-JP" b="1" dirty="0" smtClean="0"/>
            </a:br>
            <a:r>
              <a:rPr lang="en-US" altLang="ja-JP" b="1" dirty="0" smtClean="0"/>
              <a:t>Daisuke </a:t>
            </a:r>
            <a:r>
              <a:rPr lang="ja-JP" altLang="en-US" b="1" dirty="0"/>
              <a:t> </a:t>
            </a:r>
            <a:r>
              <a:rPr lang="en-US" altLang="ja-JP" b="1" dirty="0" err="1"/>
              <a:t>thich</a:t>
            </a:r>
            <a:r>
              <a:rPr lang="en-US" altLang="ja-JP" dirty="0"/>
              <a:t> </a:t>
            </a:r>
            <a:r>
              <a:rPr lang="en-US" altLang="ja-JP" b="1" dirty="0" smtClean="0"/>
              <a:t>hoc </a:t>
            </a:r>
            <a:r>
              <a:rPr lang="en-US" altLang="ja-JP" b="1" dirty="0" err="1"/>
              <a:t>hanh</a:t>
            </a:r>
            <a:r>
              <a:rPr lang="en-US" altLang="ja-JP" b="1" dirty="0"/>
              <a:t>. </a:t>
            </a:r>
            <a:endParaRPr lang="ja-JP" altLang="en-US" dirty="0"/>
          </a:p>
        </p:txBody>
      </p:sp>
      <p:pic>
        <p:nvPicPr>
          <p:cNvPr id="4" name="図 3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contrast="-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143000" y="1447800"/>
            <a:ext cx="6999155" cy="4708525"/>
          </a:xfrm>
          <a:prstGeom prst="rect">
            <a:avLst/>
          </a:prstGeom>
        </p:spPr>
      </p:pic>
      <p:sp>
        <p:nvSpPr>
          <p:cNvPr id="5" name="テキスト ボックス 4"/>
          <p:cNvSpPr txBox="1"/>
          <p:nvPr/>
        </p:nvSpPr>
        <p:spPr>
          <a:xfrm>
            <a:off x="1143000" y="6096000"/>
            <a:ext cx="66672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 smtClean="0"/>
              <a:t>                Daisuke                      like                       study     </a:t>
            </a:r>
            <a:endParaRPr kumimoji="1" lang="ja-JP" altLang="en-US" dirty="0"/>
          </a:p>
        </p:txBody>
      </p:sp>
      <p:pic>
        <p:nvPicPr>
          <p:cNvPr id="3" name="Daisuke likes studying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7924800" y="381000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714251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960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ja-JP" dirty="0"/>
              <a:t>Does Daisuke like studying</a:t>
            </a:r>
            <a:r>
              <a:rPr lang="en-US" altLang="ja-JP" dirty="0" smtClean="0"/>
              <a:t>?</a:t>
            </a:r>
            <a:r>
              <a:rPr lang="en-US" altLang="ja-JP" b="1" dirty="0" smtClean="0"/>
              <a:t/>
            </a:r>
            <a:br>
              <a:rPr lang="en-US" altLang="ja-JP" b="1" dirty="0" smtClean="0"/>
            </a:br>
            <a:r>
              <a:rPr lang="en-US" altLang="ja-JP" b="1" dirty="0" smtClean="0"/>
              <a:t>Daisuke </a:t>
            </a:r>
            <a:r>
              <a:rPr lang="en-US" altLang="ja-JP" b="1" dirty="0"/>
              <a:t>co</a:t>
            </a:r>
            <a:r>
              <a:rPr lang="en-US" altLang="ja-JP" b="1" dirty="0" smtClean="0"/>
              <a:t> </a:t>
            </a:r>
            <a:r>
              <a:rPr lang="ja-JP" altLang="en-US" dirty="0"/>
              <a:t> </a:t>
            </a:r>
            <a:r>
              <a:rPr lang="en-US" altLang="ja-JP" b="1" dirty="0" err="1"/>
              <a:t>thich</a:t>
            </a:r>
            <a:r>
              <a:rPr lang="en-US" altLang="ja-JP" dirty="0"/>
              <a:t> </a:t>
            </a:r>
            <a:r>
              <a:rPr lang="en-US" altLang="ja-JP" b="1" dirty="0" smtClean="0"/>
              <a:t>hoc </a:t>
            </a:r>
            <a:r>
              <a:rPr lang="en-US" altLang="ja-JP" b="1" dirty="0" err="1"/>
              <a:t>hanh</a:t>
            </a:r>
            <a:r>
              <a:rPr lang="en-US" altLang="ja-JP" b="1" dirty="0"/>
              <a:t> </a:t>
            </a:r>
            <a:r>
              <a:rPr lang="en-US" altLang="ja-JP" b="1" dirty="0" err="1"/>
              <a:t>khong</a:t>
            </a:r>
            <a:r>
              <a:rPr lang="en-US" altLang="ja-JP" b="1" dirty="0"/>
              <a:t>? </a:t>
            </a:r>
            <a:endParaRPr lang="ja-JP" altLang="en-US" dirty="0"/>
          </a:p>
        </p:txBody>
      </p:sp>
      <p:pic>
        <p:nvPicPr>
          <p:cNvPr id="4" name="図 3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contrast="-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115481" y="1600200"/>
            <a:ext cx="6539031" cy="4525963"/>
          </a:xfrm>
          <a:prstGeom prst="rect">
            <a:avLst/>
          </a:prstGeom>
        </p:spPr>
      </p:pic>
      <p:sp>
        <p:nvSpPr>
          <p:cNvPr id="5" name="テキスト ボックス 4"/>
          <p:cNvSpPr txBox="1"/>
          <p:nvPr/>
        </p:nvSpPr>
        <p:spPr>
          <a:xfrm>
            <a:off x="1115481" y="6126163"/>
            <a:ext cx="67222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 smtClean="0"/>
              <a:t>     Daisuke          have      like                      study              no</a:t>
            </a:r>
            <a:endParaRPr kumimoji="1" lang="ja-JP" altLang="en-US" dirty="0"/>
          </a:p>
        </p:txBody>
      </p:sp>
      <p:pic>
        <p:nvPicPr>
          <p:cNvPr id="3" name="Daisuke likes studying?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7848600" y="381000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819476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543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ja-JP" dirty="0"/>
              <a:t>What does Daisuke like</a:t>
            </a:r>
            <a:r>
              <a:rPr lang="en-US" altLang="ja-JP" dirty="0" smtClean="0"/>
              <a:t>?</a:t>
            </a:r>
            <a:r>
              <a:rPr lang="en-US" altLang="ja-JP" b="1" dirty="0" smtClean="0"/>
              <a:t/>
            </a:r>
            <a:br>
              <a:rPr lang="en-US" altLang="ja-JP" b="1" dirty="0" smtClean="0"/>
            </a:br>
            <a:r>
              <a:rPr lang="en-US" altLang="ja-JP" b="1" dirty="0" smtClean="0"/>
              <a:t>Daisuke </a:t>
            </a:r>
            <a:r>
              <a:rPr lang="en-US" altLang="ja-JP" dirty="0" err="1" smtClean="0"/>
              <a:t>thich</a:t>
            </a:r>
            <a:r>
              <a:rPr lang="en-US" altLang="ja-JP" b="1" dirty="0" smtClean="0"/>
              <a:t> </a:t>
            </a:r>
            <a:r>
              <a:rPr lang="en-US" altLang="ja-JP" b="1" dirty="0" err="1"/>
              <a:t>gi</a:t>
            </a:r>
            <a:r>
              <a:rPr lang="en-US" altLang="ja-JP" b="1" dirty="0"/>
              <a:t>? </a:t>
            </a:r>
            <a:endParaRPr lang="ja-JP" altLang="en-US" dirty="0"/>
          </a:p>
        </p:txBody>
      </p:sp>
      <p:pic>
        <p:nvPicPr>
          <p:cNvPr id="4" name="図 3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contrast="-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618168" y="2048650"/>
            <a:ext cx="5857219" cy="4077513"/>
          </a:xfrm>
          <a:prstGeom prst="rect">
            <a:avLst/>
          </a:prstGeom>
        </p:spPr>
      </p:pic>
      <p:sp>
        <p:nvSpPr>
          <p:cNvPr id="5" name="テキスト ボックス 4"/>
          <p:cNvSpPr txBox="1"/>
          <p:nvPr/>
        </p:nvSpPr>
        <p:spPr>
          <a:xfrm>
            <a:off x="1618168" y="6126163"/>
            <a:ext cx="58572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 smtClean="0"/>
              <a:t>       Daisuke                           like                    what </a:t>
            </a:r>
            <a:endParaRPr kumimoji="1" lang="ja-JP" altLang="en-US" dirty="0"/>
          </a:p>
        </p:txBody>
      </p:sp>
      <p:pic>
        <p:nvPicPr>
          <p:cNvPr id="3" name="What does Daisuke like?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7848600" y="457200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32024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243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228600" y="228600"/>
            <a:ext cx="8458200" cy="1219200"/>
          </a:xfrm>
        </p:spPr>
        <p:txBody>
          <a:bodyPr>
            <a:noAutofit/>
          </a:bodyPr>
          <a:lstStyle/>
          <a:p>
            <a:r>
              <a:rPr lang="en-US" altLang="ja-JP" sz="3400" dirty="0"/>
              <a:t>Matthew knows that Daisuke likes </a:t>
            </a:r>
            <a:r>
              <a:rPr lang="en-US" altLang="ja-JP" sz="3400" dirty="0" smtClean="0"/>
              <a:t>studying.</a:t>
            </a:r>
            <a:r>
              <a:rPr lang="en-US" altLang="ja-JP" sz="3400" b="1" dirty="0" smtClean="0"/>
              <a:t/>
            </a:r>
            <a:br>
              <a:rPr lang="en-US" altLang="ja-JP" sz="3400" b="1" dirty="0" smtClean="0"/>
            </a:br>
            <a:r>
              <a:rPr lang="en-US" altLang="ja-JP" sz="3400" b="1" dirty="0" smtClean="0"/>
              <a:t>Matthew </a:t>
            </a:r>
            <a:r>
              <a:rPr lang="en-US" altLang="ja-JP" sz="3400" b="1" dirty="0" err="1"/>
              <a:t>biet</a:t>
            </a:r>
            <a:r>
              <a:rPr lang="en-US" altLang="ja-JP" sz="3400" b="1" dirty="0"/>
              <a:t> rang Daisuke</a:t>
            </a:r>
            <a:r>
              <a:rPr lang="en-US" altLang="ja-JP" sz="3400" b="1" dirty="0" smtClean="0"/>
              <a:t> </a:t>
            </a:r>
            <a:r>
              <a:rPr lang="ja-JP" altLang="en-US" sz="3600" dirty="0"/>
              <a:t> </a:t>
            </a:r>
            <a:r>
              <a:rPr lang="en-US" altLang="ja-JP" sz="3600" b="1" dirty="0" err="1"/>
              <a:t>thich</a:t>
            </a:r>
            <a:r>
              <a:rPr lang="en-US" altLang="ja-JP" sz="3600" dirty="0"/>
              <a:t> </a:t>
            </a:r>
            <a:r>
              <a:rPr lang="en-US" altLang="ja-JP" sz="3400" b="1" dirty="0" smtClean="0"/>
              <a:t>hoc </a:t>
            </a:r>
            <a:r>
              <a:rPr lang="en-US" altLang="ja-JP" sz="3400" b="1" dirty="0" err="1"/>
              <a:t>hanh</a:t>
            </a:r>
            <a:r>
              <a:rPr lang="en-US" altLang="ja-JP" sz="3400" b="1" dirty="0"/>
              <a:t>. </a:t>
            </a:r>
            <a:endParaRPr lang="ja-JP" altLang="en-US" sz="3400" dirty="0"/>
          </a:p>
        </p:txBody>
      </p:sp>
      <p:sp>
        <p:nvSpPr>
          <p:cNvPr id="7" name="テキスト ボックス 6"/>
          <p:cNvSpPr txBox="1"/>
          <p:nvPr/>
        </p:nvSpPr>
        <p:spPr>
          <a:xfrm>
            <a:off x="609600" y="6096000"/>
            <a:ext cx="79516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 smtClean="0"/>
              <a:t>        Matthew         know        that         Daisuke           like              study </a:t>
            </a:r>
            <a:endParaRPr kumimoji="1" lang="ja-JP" altLang="en-US" dirty="0"/>
          </a:p>
        </p:txBody>
      </p:sp>
      <p:pic>
        <p:nvPicPr>
          <p:cNvPr id="4" name="図 3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contrast="-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38200" y="1524000"/>
            <a:ext cx="7477276" cy="4558855"/>
          </a:xfrm>
          <a:prstGeom prst="rect">
            <a:avLst/>
          </a:prstGeom>
        </p:spPr>
      </p:pic>
      <p:sp>
        <p:nvSpPr>
          <p:cNvPr id="5" name="Right Triangle 4"/>
          <p:cNvSpPr/>
          <p:nvPr/>
        </p:nvSpPr>
        <p:spPr>
          <a:xfrm rot="5400000">
            <a:off x="933450" y="1428750"/>
            <a:ext cx="685800" cy="876300"/>
          </a:xfrm>
          <a:prstGeom prst="rtTriangle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3" name="Matthew knows...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7239000" y="1752600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333571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675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ja-JP" sz="4400" dirty="0" smtClean="0"/>
              <a:t>Interesting Point</a:t>
            </a:r>
            <a:endParaRPr lang="ja-JP" altLang="en-US" sz="4400" dirty="0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304800" y="1600200"/>
            <a:ext cx="8991600" cy="4525963"/>
          </a:xfrm>
        </p:spPr>
        <p:txBody>
          <a:bodyPr/>
          <a:lstStyle/>
          <a:p>
            <a:r>
              <a:rPr lang="en-US" altLang="ja-JP" sz="4000" dirty="0" smtClean="0"/>
              <a:t>No </a:t>
            </a:r>
            <a:r>
              <a:rPr lang="en-US" altLang="ja-JP" sz="4000" dirty="0" err="1" smtClean="0"/>
              <a:t>Wh</a:t>
            </a:r>
            <a:r>
              <a:rPr lang="en-US" altLang="ja-JP" sz="4000" dirty="0" smtClean="0"/>
              <a:t>- or I to C movements</a:t>
            </a:r>
            <a:endParaRPr lang="en-US" altLang="ja-JP" sz="4000" dirty="0"/>
          </a:p>
          <a:p>
            <a:pPr marL="0" indent="0">
              <a:buNone/>
            </a:pPr>
            <a:r>
              <a:rPr lang="en-US" altLang="ja-JP" sz="4000" dirty="0" smtClean="0"/>
              <a:t>e.g.,  What does Daisuke like?</a:t>
            </a:r>
            <a:r>
              <a:rPr lang="en-US" altLang="ja-JP" sz="4000" b="1" dirty="0" smtClean="0"/>
              <a:t/>
            </a:r>
            <a:br>
              <a:rPr lang="en-US" altLang="ja-JP" sz="4000" b="1" dirty="0" smtClean="0"/>
            </a:br>
            <a:r>
              <a:rPr lang="en-US" altLang="ja-JP" sz="4000" b="1" dirty="0" smtClean="0"/>
              <a:t>         Daisuke say me </a:t>
            </a:r>
            <a:r>
              <a:rPr lang="en-US" altLang="ja-JP" sz="4000" b="1" dirty="0" err="1" smtClean="0"/>
              <a:t>gi</a:t>
            </a:r>
            <a:r>
              <a:rPr lang="en-US" altLang="ja-JP" sz="4000" b="1" dirty="0" smtClean="0"/>
              <a:t>?</a:t>
            </a:r>
            <a:r>
              <a:rPr lang="en-US" altLang="ja-JP" sz="4000" dirty="0"/>
              <a:t> </a:t>
            </a:r>
            <a:endParaRPr lang="en-US" altLang="ja-JP" sz="4000" dirty="0" smtClean="0"/>
          </a:p>
          <a:p>
            <a:pPr>
              <a:buNone/>
            </a:pPr>
            <a:r>
              <a:rPr lang="en-US" altLang="ja-JP" sz="4000" dirty="0"/>
              <a:t> </a:t>
            </a:r>
            <a:r>
              <a:rPr lang="en-US" altLang="ja-JP" sz="4000" dirty="0" smtClean="0"/>
              <a:t>       </a:t>
            </a:r>
            <a:r>
              <a:rPr lang="en-US" altLang="ja-JP" sz="4000" dirty="0"/>
              <a:t> </a:t>
            </a:r>
            <a:r>
              <a:rPr lang="en-US" altLang="ja-JP" sz="4000" dirty="0" smtClean="0"/>
              <a:t>Does </a:t>
            </a:r>
            <a:r>
              <a:rPr lang="en-US" altLang="ja-JP" sz="4000" dirty="0"/>
              <a:t>Daisuke like studying?</a:t>
            </a:r>
            <a:r>
              <a:rPr lang="en-US" altLang="ja-JP" sz="4000" b="1" dirty="0"/>
              <a:t/>
            </a:r>
            <a:br>
              <a:rPr lang="en-US" altLang="ja-JP" sz="4000" b="1" dirty="0"/>
            </a:br>
            <a:r>
              <a:rPr lang="en-US" altLang="ja-JP" sz="4000" b="1" dirty="0" smtClean="0"/>
              <a:t>       Daisuke </a:t>
            </a:r>
            <a:r>
              <a:rPr lang="en-US" altLang="ja-JP" sz="4000" b="1" dirty="0"/>
              <a:t>co </a:t>
            </a:r>
            <a:r>
              <a:rPr lang="ja-JP" altLang="en-US" sz="4000" dirty="0"/>
              <a:t> </a:t>
            </a:r>
            <a:r>
              <a:rPr lang="en-US" altLang="ja-JP" sz="4000" b="1" dirty="0" err="1"/>
              <a:t>thich</a:t>
            </a:r>
            <a:r>
              <a:rPr lang="en-US" altLang="ja-JP" sz="4000" dirty="0"/>
              <a:t> </a:t>
            </a:r>
            <a:r>
              <a:rPr lang="en-US" altLang="ja-JP" sz="4000" b="1" dirty="0"/>
              <a:t>hoc </a:t>
            </a:r>
            <a:r>
              <a:rPr lang="en-US" altLang="ja-JP" sz="4000" b="1" dirty="0" err="1"/>
              <a:t>hanh</a:t>
            </a:r>
            <a:r>
              <a:rPr lang="en-US" altLang="ja-JP" sz="4000" b="1" dirty="0"/>
              <a:t> </a:t>
            </a:r>
            <a:r>
              <a:rPr lang="en-US" altLang="ja-JP" sz="4000" b="1" dirty="0" err="1"/>
              <a:t>khong</a:t>
            </a:r>
            <a:r>
              <a:rPr lang="en-US" altLang="ja-JP" sz="4000" b="1" dirty="0"/>
              <a:t>?</a:t>
            </a:r>
            <a:r>
              <a:rPr lang="en-US" altLang="ja-JP" sz="4000" b="1" dirty="0" smtClean="0"/>
              <a:t> </a:t>
            </a:r>
          </a:p>
          <a:p>
            <a:pPr>
              <a:buNone/>
            </a:pPr>
            <a:endParaRPr lang="en-US" altLang="ja-JP" dirty="0" smtClean="0"/>
          </a:p>
          <a:p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92814604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ja-JP" sz="4400" dirty="0" smtClean="0"/>
              <a:t>Interesting Point</a:t>
            </a:r>
            <a:endParaRPr lang="ja-JP" altLang="en-US" sz="4400" dirty="0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ja-JP" sz="3200" dirty="0" smtClean="0"/>
              <a:t>Four ways of constructing question sentences</a:t>
            </a:r>
          </a:p>
          <a:p>
            <a:pPr algn="ctr">
              <a:buNone/>
            </a:pPr>
            <a:endParaRPr lang="en-US" altLang="ja-JP" sz="1800" dirty="0"/>
          </a:p>
          <a:p>
            <a:pPr algn="ctr">
              <a:buNone/>
            </a:pPr>
            <a:r>
              <a:rPr lang="en-US" altLang="ja-JP" sz="4000" b="1" dirty="0" smtClean="0">
                <a:solidFill>
                  <a:srgbClr val="FEB80A"/>
                </a:solidFill>
              </a:rPr>
              <a:t>Is Daisuke a student?</a:t>
            </a:r>
          </a:p>
          <a:p>
            <a:pPr algn="ctr">
              <a:buNone/>
            </a:pPr>
            <a:r>
              <a:rPr lang="en-US" altLang="ja-JP" sz="1600" dirty="0" smtClean="0"/>
              <a:t> </a:t>
            </a:r>
          </a:p>
          <a:p>
            <a:pPr marL="273050" indent="354013">
              <a:buNone/>
            </a:pPr>
            <a:r>
              <a:rPr lang="en-US" altLang="ja-JP" sz="2800" dirty="0" smtClean="0"/>
              <a:t>1. Daisuke la mot </a:t>
            </a:r>
            <a:r>
              <a:rPr lang="en-US" altLang="ja-JP" sz="2800" dirty="0" err="1" smtClean="0"/>
              <a:t>sinh</a:t>
            </a:r>
            <a:r>
              <a:rPr lang="en-US" altLang="ja-JP" sz="2800" dirty="0" smtClean="0"/>
              <a:t> </a:t>
            </a:r>
            <a:r>
              <a:rPr lang="en-US" altLang="ja-JP" sz="2800" dirty="0" err="1" smtClean="0"/>
              <a:t>vien</a:t>
            </a:r>
            <a:r>
              <a:rPr lang="en-US" altLang="ja-JP" sz="2800" dirty="0" smtClean="0"/>
              <a:t>? </a:t>
            </a:r>
            <a:r>
              <a:rPr lang="en-US" altLang="ja-JP" sz="2800" dirty="0"/>
              <a:t>(written</a:t>
            </a:r>
            <a:r>
              <a:rPr lang="en-US" altLang="ja-JP" sz="2800" dirty="0" smtClean="0"/>
              <a:t>)</a:t>
            </a:r>
          </a:p>
          <a:p>
            <a:pPr marL="273050" indent="354013">
              <a:buNone/>
            </a:pPr>
            <a:r>
              <a:rPr lang="en-US" altLang="ja-JP" sz="2800" dirty="0" smtClean="0"/>
              <a:t>2. Daisuke la mot </a:t>
            </a:r>
            <a:r>
              <a:rPr lang="en-US" altLang="ja-JP" sz="2800" dirty="0" err="1" smtClean="0"/>
              <a:t>sinh</a:t>
            </a:r>
            <a:r>
              <a:rPr lang="en-US" altLang="ja-JP" sz="2800" dirty="0" smtClean="0"/>
              <a:t> </a:t>
            </a:r>
            <a:r>
              <a:rPr lang="en-US" altLang="ja-JP" sz="2800" dirty="0" err="1" smtClean="0"/>
              <a:t>vien</a:t>
            </a:r>
            <a:r>
              <a:rPr lang="en-US" altLang="ja-JP" sz="2800" dirty="0" smtClean="0"/>
              <a:t>, </a:t>
            </a:r>
            <a:r>
              <a:rPr lang="en-US" altLang="ja-JP" sz="2800" dirty="0" err="1" smtClean="0"/>
              <a:t>phai</a:t>
            </a:r>
            <a:r>
              <a:rPr lang="en-US" altLang="ja-JP" sz="2800" dirty="0" smtClean="0"/>
              <a:t> </a:t>
            </a:r>
            <a:r>
              <a:rPr lang="en-US" altLang="ja-JP" sz="2800" dirty="0" err="1" smtClean="0"/>
              <a:t>khong</a:t>
            </a:r>
            <a:r>
              <a:rPr lang="en-US" altLang="ja-JP" sz="2800" dirty="0" smtClean="0"/>
              <a:t>? </a:t>
            </a:r>
          </a:p>
          <a:p>
            <a:pPr marL="273050" indent="354013">
              <a:buNone/>
            </a:pPr>
            <a:r>
              <a:rPr lang="en-US" altLang="ja-JP" sz="2800" dirty="0" smtClean="0"/>
              <a:t>3</a:t>
            </a:r>
            <a:r>
              <a:rPr lang="en-US" altLang="ja-JP" sz="2800" dirty="0"/>
              <a:t>. Co </a:t>
            </a:r>
            <a:r>
              <a:rPr lang="en-US" altLang="ja-JP" sz="2800" dirty="0" err="1"/>
              <a:t>phai</a:t>
            </a:r>
            <a:r>
              <a:rPr lang="en-US" altLang="ja-JP" sz="2800" dirty="0"/>
              <a:t>, Daisuke la mot </a:t>
            </a:r>
            <a:r>
              <a:rPr lang="en-US" altLang="ja-JP" sz="2800" dirty="0" err="1"/>
              <a:t>sinh</a:t>
            </a:r>
            <a:r>
              <a:rPr lang="en-US" altLang="ja-JP" sz="2800" dirty="0"/>
              <a:t> </a:t>
            </a:r>
            <a:r>
              <a:rPr lang="en-US" altLang="ja-JP" sz="2800" dirty="0" err="1"/>
              <a:t>vien</a:t>
            </a:r>
            <a:r>
              <a:rPr lang="en-US" altLang="ja-JP" sz="2800" dirty="0"/>
              <a:t> </a:t>
            </a:r>
            <a:r>
              <a:rPr lang="en-US" altLang="ja-JP" sz="2800" dirty="0" err="1"/>
              <a:t>khong</a:t>
            </a:r>
            <a:r>
              <a:rPr lang="en-US" altLang="ja-JP" sz="2800" dirty="0" smtClean="0"/>
              <a:t>?</a:t>
            </a:r>
          </a:p>
          <a:p>
            <a:pPr marL="273050" indent="354013">
              <a:buNone/>
            </a:pPr>
            <a:r>
              <a:rPr lang="en-US" altLang="ja-JP" sz="2800" dirty="0" smtClean="0"/>
              <a:t>4</a:t>
            </a:r>
            <a:r>
              <a:rPr lang="en-US" altLang="ja-JP" sz="2800" dirty="0"/>
              <a:t>. Daisuke co </a:t>
            </a:r>
            <a:r>
              <a:rPr lang="en-US" altLang="ja-JP" sz="2800" dirty="0" err="1"/>
              <a:t>phai</a:t>
            </a:r>
            <a:r>
              <a:rPr lang="en-US" altLang="ja-JP" sz="2800" dirty="0"/>
              <a:t> la </a:t>
            </a:r>
            <a:r>
              <a:rPr lang="en-US" altLang="ja-JP" sz="2800" dirty="0" err="1"/>
              <a:t>sinh</a:t>
            </a:r>
            <a:r>
              <a:rPr lang="en-US" altLang="ja-JP" sz="2800" dirty="0"/>
              <a:t> </a:t>
            </a:r>
            <a:r>
              <a:rPr lang="en-US" altLang="ja-JP" sz="2800" dirty="0" err="1"/>
              <a:t>vien</a:t>
            </a:r>
            <a:r>
              <a:rPr lang="en-US" altLang="ja-JP" sz="2800" dirty="0"/>
              <a:t> </a:t>
            </a:r>
            <a:r>
              <a:rPr lang="en-US" altLang="ja-JP" sz="2800" dirty="0" err="1"/>
              <a:t>khong</a:t>
            </a:r>
            <a:r>
              <a:rPr lang="en-US" altLang="ja-JP" sz="2800" dirty="0"/>
              <a:t>?</a:t>
            </a:r>
            <a:r>
              <a:rPr lang="en-US" altLang="ja-JP" sz="3200" dirty="0"/>
              <a:t> </a:t>
            </a:r>
            <a:endParaRPr lang="en-US" altLang="ja-JP" sz="3200" dirty="0" smtClean="0"/>
          </a:p>
          <a:p>
            <a:endParaRPr lang="en-US" altLang="ja-JP" dirty="0" smtClean="0"/>
          </a:p>
          <a:p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26712345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4724400"/>
            <a:ext cx="8305800" cy="1066800"/>
          </a:xfrm>
        </p:spPr>
        <p:txBody>
          <a:bodyPr>
            <a:normAutofit/>
          </a:bodyPr>
          <a:lstStyle/>
          <a:p>
            <a:r>
              <a:rPr kumimoji="1" lang="en-US" altLang="ja-JP" sz="5400" dirty="0" smtClean="0"/>
              <a:t>Conclusion</a:t>
            </a:r>
            <a:endParaRPr kumimoji="1" lang="ja-JP" altLang="en-US" sz="5400" dirty="0"/>
          </a:p>
        </p:txBody>
      </p:sp>
      <p:pic>
        <p:nvPicPr>
          <p:cNvPr id="6" name="Picture 5" descr="not-pho1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36576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895600" y="1066800"/>
            <a:ext cx="5257800" cy="31547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9900" dirty="0" smtClean="0">
                <a:ln w="44450">
                  <a:solidFill>
                    <a:schemeClr val="accent2"/>
                  </a:solidFill>
                </a:ln>
                <a:solidFill>
                  <a:schemeClr val="accent1"/>
                </a:solidFill>
              </a:rPr>
              <a:t>PHO</a:t>
            </a:r>
            <a:endParaRPr kumimoji="1" lang="ja-JP" altLang="en-US" sz="19900" dirty="0">
              <a:ln w="44450">
                <a:solidFill>
                  <a:schemeClr val="accent2"/>
                </a:solidFill>
              </a:ln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473784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3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400" dirty="0" smtClean="0"/>
              <a:t>Overview of the Language</a:t>
            </a:r>
            <a:endParaRPr lang="en-US" sz="4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Vietnamese is part of the Austro-Asiatic language family.</a:t>
            </a:r>
          </a:p>
          <a:p>
            <a:r>
              <a:rPr lang="en-US" dirty="0" smtClean="0"/>
              <a:t>Heavily influenced by it history with China and France.</a:t>
            </a:r>
          </a:p>
          <a:p>
            <a:pPr lvl="1"/>
            <a:r>
              <a:rPr lang="en-US" dirty="0" smtClean="0"/>
              <a:t>Chinese was the official spoken and written language in Vietnam  just under 400 years ago.     </a:t>
            </a:r>
            <a:r>
              <a:rPr lang="en-US" dirty="0" smtClean="0">
                <a:sym typeface="Wingdings"/>
              </a:rPr>
              <a:t> VOCABULARY</a:t>
            </a:r>
            <a:endParaRPr lang="en-US" dirty="0" smtClean="0"/>
          </a:p>
          <a:p>
            <a:pPr lvl="1"/>
            <a:r>
              <a:rPr lang="en-US" dirty="0" smtClean="0"/>
              <a:t>As a byproduct of French-colonial rule, many examples of French influence can be found in the language.     </a:t>
            </a:r>
            <a:r>
              <a:rPr lang="en-US" dirty="0" smtClean="0">
                <a:sym typeface="Wingdings"/>
              </a:rPr>
              <a:t> VOCABULARY</a:t>
            </a:r>
            <a:endParaRPr lang="en-US" dirty="0" smtClean="0"/>
          </a:p>
          <a:p>
            <a:r>
              <a:rPr lang="en-US" dirty="0" smtClean="0"/>
              <a:t>The present writing system:</a:t>
            </a:r>
          </a:p>
          <a:p>
            <a:pPr lvl="1"/>
            <a:r>
              <a:rPr lang="en-US" dirty="0" smtClean="0"/>
              <a:t>Written with the Latin alphabet</a:t>
            </a:r>
          </a:p>
          <a:p>
            <a:pPr lvl="1"/>
            <a:r>
              <a:rPr lang="en-US" dirty="0" smtClean="0"/>
              <a:t>The </a:t>
            </a:r>
            <a:r>
              <a:rPr lang="en-US" dirty="0"/>
              <a:t>26 letters of the English alphabet minus </a:t>
            </a:r>
            <a:r>
              <a:rPr lang="en-US" i="1" dirty="0"/>
              <a:t>f</a:t>
            </a:r>
            <a:r>
              <a:rPr lang="en-US" dirty="0"/>
              <a:t>, </a:t>
            </a:r>
            <a:r>
              <a:rPr lang="en-US" i="1" dirty="0"/>
              <a:t>j</a:t>
            </a:r>
            <a:r>
              <a:rPr lang="en-US" dirty="0"/>
              <a:t>, </a:t>
            </a:r>
            <a:r>
              <a:rPr lang="en-US" i="1" dirty="0"/>
              <a:t>w</a:t>
            </a:r>
            <a:r>
              <a:rPr lang="en-US" dirty="0"/>
              <a:t>, and </a:t>
            </a:r>
            <a:r>
              <a:rPr lang="en-US" i="1" dirty="0" smtClean="0"/>
              <a:t>z</a:t>
            </a:r>
            <a:r>
              <a:rPr lang="en-US" dirty="0" smtClean="0"/>
              <a:t>.</a:t>
            </a:r>
            <a:endParaRPr lang="en-US" sz="2800" dirty="0"/>
          </a:p>
          <a:p>
            <a:pPr lvl="1"/>
            <a:r>
              <a:rPr lang="en-US" dirty="0" smtClean="0"/>
              <a:t>Seven </a:t>
            </a:r>
            <a:r>
              <a:rPr lang="en-US" dirty="0"/>
              <a:t>modified letters using diacritics: </a:t>
            </a:r>
            <a:r>
              <a:rPr lang="vi-VN" dirty="0">
                <a:latin typeface="Times New Roman"/>
                <a:cs typeface="Times New Roman"/>
              </a:rPr>
              <a:t>ᵭ</a:t>
            </a:r>
            <a:r>
              <a:rPr lang="en-US" dirty="0" smtClean="0"/>
              <a:t>, </a:t>
            </a:r>
            <a:r>
              <a:rPr lang="vi-VN" dirty="0">
                <a:latin typeface="Times New Roman"/>
                <a:cs typeface="Times New Roman"/>
              </a:rPr>
              <a:t>ă</a:t>
            </a:r>
            <a:r>
              <a:rPr lang="en-US" dirty="0" smtClean="0"/>
              <a:t>, </a:t>
            </a:r>
            <a:r>
              <a:rPr lang="en-US" dirty="0">
                <a:latin typeface="Times New Roman"/>
                <a:cs typeface="Times New Roman"/>
              </a:rPr>
              <a:t>ȃ</a:t>
            </a:r>
            <a:r>
              <a:rPr lang="en-US" dirty="0" smtClean="0"/>
              <a:t>, </a:t>
            </a:r>
            <a:r>
              <a:rPr lang="en-US" dirty="0">
                <a:latin typeface="Times New Roman"/>
                <a:cs typeface="Times New Roman"/>
              </a:rPr>
              <a:t>ȇ</a:t>
            </a:r>
            <a:r>
              <a:rPr lang="en-US" dirty="0" smtClean="0"/>
              <a:t>, </a:t>
            </a:r>
            <a:r>
              <a:rPr lang="en-US" dirty="0">
                <a:latin typeface="Times New Roman"/>
                <a:cs typeface="Times New Roman"/>
              </a:rPr>
              <a:t>ȏ</a:t>
            </a:r>
            <a:r>
              <a:rPr lang="en-US" dirty="0" smtClean="0"/>
              <a:t>, </a:t>
            </a:r>
            <a:r>
              <a:rPr lang="vi-VN" dirty="0">
                <a:latin typeface="Times New Roman"/>
                <a:cs typeface="Times New Roman"/>
              </a:rPr>
              <a:t>ȍ</a:t>
            </a:r>
            <a:r>
              <a:rPr lang="en-US" dirty="0" smtClean="0"/>
              <a:t>, </a:t>
            </a:r>
            <a:r>
              <a:rPr lang="en-US" dirty="0"/>
              <a:t>and </a:t>
            </a:r>
            <a:r>
              <a:rPr lang="vi-VN" dirty="0" smtClean="0">
                <a:latin typeface="Times New Roman"/>
                <a:cs typeface="Times New Roman"/>
              </a:rPr>
              <a:t>ȕ</a:t>
            </a:r>
            <a:endParaRPr lang="en-US" dirty="0" smtClean="0"/>
          </a:p>
          <a:p>
            <a:pPr lvl="1"/>
            <a:r>
              <a:rPr lang="en-US" dirty="0"/>
              <a:t>D</a:t>
            </a:r>
            <a:r>
              <a:rPr lang="en-US" dirty="0" smtClean="0"/>
              <a:t>eveloped </a:t>
            </a:r>
            <a:r>
              <a:rPr lang="en-US" dirty="0"/>
              <a:t>by Portuguese Jesuit missionaries in the 17th century.</a:t>
            </a:r>
            <a:endParaRPr lang="en-US" sz="2800" dirty="0"/>
          </a:p>
          <a:p>
            <a:pPr lvl="1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16411764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Placeholder 4"/>
          <p:cNvPicPr>
            <a:picLocks noGrp="1" noChangeAspect="1"/>
          </p:cNvPicPr>
          <p:nvPr>
            <p:ph type="pic"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007" r="13007"/>
          <a:stretch>
            <a:fillRect/>
          </a:stretch>
        </p:blipFill>
        <p:spPr/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800" dirty="0" smtClean="0"/>
              <a:t>Thank you for listening.</a:t>
            </a:r>
            <a:endParaRPr lang="en-US" sz="280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en-US" sz="2000" dirty="0" smtClean="0"/>
              <a:t>Have a good day!</a:t>
            </a:r>
            <a:endParaRPr lang="en-US" sz="2000" dirty="0"/>
          </a:p>
        </p:txBody>
      </p:sp>
      <p:pic>
        <p:nvPicPr>
          <p:cNvPr id="6" name="thank you1.wma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990600" y="39624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87590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058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VIETNAMESE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5400" dirty="0" smtClean="0"/>
              <a:t>Phonetics/Phonology</a:t>
            </a:r>
            <a:endParaRPr lang="en-US" sz="5400" dirty="0"/>
          </a:p>
        </p:txBody>
      </p:sp>
    </p:spTree>
    <p:extLst>
      <p:ext uri="{BB962C8B-B14F-4D97-AF65-F5344CB8AC3E}">
        <p14:creationId xmlns:p14="http://schemas.microsoft.com/office/powerpoint/2010/main" val="27281575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1520" y="332656"/>
            <a:ext cx="640871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4000" b="1" dirty="0" smtClean="0">
                <a:solidFill>
                  <a:schemeClr val="accent2"/>
                </a:solidFill>
              </a:rPr>
              <a:t>Phonology / Phonetics</a:t>
            </a:r>
            <a:endParaRPr lang="ko-KR" altLang="en-US" sz="4000" b="1" dirty="0">
              <a:solidFill>
                <a:schemeClr val="accent2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23528" y="1412776"/>
            <a:ext cx="7848872" cy="18774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§"/>
            </a:pPr>
            <a:r>
              <a:rPr lang="en-US" altLang="ko-KR" sz="3200" dirty="0" smtClean="0"/>
              <a:t> </a:t>
            </a:r>
            <a:r>
              <a:rPr lang="en-US" altLang="ko-KR" sz="2800" dirty="0" smtClean="0"/>
              <a:t>A study of sounds in a language </a:t>
            </a:r>
          </a:p>
          <a:p>
            <a:pPr>
              <a:buFont typeface="Wingdings" pitchFamily="2" charset="2"/>
              <a:buChar char="§"/>
            </a:pPr>
            <a:r>
              <a:rPr lang="en-US" altLang="ko-KR" sz="2800" dirty="0" smtClean="0"/>
              <a:t> Vowels &amp; Consonants </a:t>
            </a:r>
          </a:p>
          <a:p>
            <a:pPr>
              <a:buFont typeface="Wingdings" pitchFamily="2" charset="2"/>
              <a:buChar char="§"/>
            </a:pPr>
            <a:r>
              <a:rPr lang="en-US" altLang="ko-KR" sz="2800" dirty="0" smtClean="0"/>
              <a:t> 21 initial consonants &amp; </a:t>
            </a:r>
          </a:p>
          <a:p>
            <a:r>
              <a:rPr lang="en-US" altLang="ko-KR" sz="2800" dirty="0" smtClean="0"/>
              <a:t>    8 final consonants</a:t>
            </a:r>
            <a:endParaRPr lang="ko-KR" altLang="en-US" sz="2800" dirty="0"/>
          </a:p>
        </p:txBody>
      </p:sp>
      <p:pic>
        <p:nvPicPr>
          <p:cNvPr id="1028" name="Picture 4" descr="https://encrypted-tbn2.google.com/images?q=tbn:ANd9GcS3QLEsf8xxrojxk-5wxWXV2MVMA3w_dtkmNWTFzA43GOFaR9vpaQ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943600" y="838200"/>
            <a:ext cx="2777283" cy="3272036"/>
          </a:xfrm>
          <a:prstGeom prst="rect">
            <a:avLst/>
          </a:prstGeom>
          <a:noFill/>
          <a:ln w="66675">
            <a:solidFill>
              <a:schemeClr val="accent1"/>
            </a:solidFill>
          </a:ln>
        </p:spPr>
      </p:pic>
      <p:pic>
        <p:nvPicPr>
          <p:cNvPr id="1026" name="Picture 2" descr="http://fajardo-acosta.com/worldlit/language/images/consonants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52600" y="3505200"/>
            <a:ext cx="4793704" cy="2976508"/>
          </a:xfrm>
          <a:prstGeom prst="rect">
            <a:avLst/>
          </a:prstGeom>
          <a:noFill/>
          <a:ln w="53975"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167099222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533400" y="457200"/>
            <a:ext cx="7128792" cy="58169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4000" b="1" dirty="0" smtClean="0">
                <a:solidFill>
                  <a:srgbClr val="FEB80A"/>
                </a:solidFill>
              </a:rPr>
              <a:t>Restriction on final sounds </a:t>
            </a:r>
            <a:r>
              <a:rPr lang="en-US" altLang="ko-KR" sz="2800" b="1" dirty="0" smtClean="0">
                <a:solidFill>
                  <a:srgbClr val="FEB80A"/>
                </a:solidFill>
              </a:rPr>
              <a:t> </a:t>
            </a:r>
            <a:endParaRPr lang="en-US" altLang="ko-KR" sz="2000" b="1" dirty="0" smtClean="0">
              <a:solidFill>
                <a:srgbClr val="FEB80A"/>
              </a:solidFill>
            </a:endParaRPr>
          </a:p>
          <a:p>
            <a:r>
              <a:rPr lang="en-US" altLang="ko-KR" dirty="0" smtClean="0"/>
              <a:t>  </a:t>
            </a:r>
          </a:p>
          <a:p>
            <a:r>
              <a:rPr lang="en-US" altLang="ko-KR" sz="2000" dirty="0" smtClean="0"/>
              <a:t>    </a:t>
            </a:r>
            <a:r>
              <a:rPr lang="en-US" altLang="ko-KR" sz="2400" dirty="0">
                <a:latin typeface="Arial"/>
                <a:cs typeface="Arial"/>
              </a:rPr>
              <a:t>O</a:t>
            </a:r>
            <a:r>
              <a:rPr lang="ko-KR" altLang="ko-KR" sz="2400" dirty="0" smtClean="0">
                <a:latin typeface="Arial"/>
                <a:cs typeface="Arial"/>
              </a:rPr>
              <a:t>nly </a:t>
            </a:r>
            <a:r>
              <a:rPr lang="en-US" altLang="ko-KR" sz="2400" dirty="0" smtClean="0">
                <a:latin typeface="Arial"/>
                <a:cs typeface="Arial"/>
              </a:rPr>
              <a:t>a </a:t>
            </a:r>
            <a:r>
              <a:rPr lang="ko-KR" altLang="ko-KR" sz="2400" dirty="0" smtClean="0">
                <a:latin typeface="Arial"/>
                <a:cs typeface="Arial"/>
              </a:rPr>
              <a:t>limited </a:t>
            </a:r>
            <a:r>
              <a:rPr lang="ko-KR" altLang="ko-KR" sz="2400" dirty="0">
                <a:latin typeface="Arial"/>
                <a:cs typeface="Arial"/>
              </a:rPr>
              <a:t>number of sounds can </a:t>
            </a:r>
            <a:r>
              <a:rPr lang="ko-KR" altLang="ko-KR" sz="2400" dirty="0" smtClean="0">
                <a:latin typeface="Arial"/>
                <a:cs typeface="Arial"/>
              </a:rPr>
              <a:t>be</a:t>
            </a:r>
            <a:endParaRPr lang="en-US" altLang="ko-KR" sz="2400" dirty="0" smtClean="0">
              <a:latin typeface="Arial"/>
              <a:cs typeface="Arial"/>
            </a:endParaRPr>
          </a:p>
          <a:p>
            <a:r>
              <a:rPr lang="ko-KR" altLang="ko-KR" sz="2400" dirty="0" smtClean="0">
                <a:latin typeface="Arial"/>
                <a:cs typeface="Arial"/>
              </a:rPr>
              <a:t> </a:t>
            </a:r>
            <a:r>
              <a:rPr lang="en-US" altLang="ko-KR" sz="2400" dirty="0" smtClean="0">
                <a:latin typeface="Arial"/>
                <a:cs typeface="Arial"/>
              </a:rPr>
              <a:t>   </a:t>
            </a:r>
            <a:r>
              <a:rPr lang="ko-KR" altLang="ko-KR" sz="2400" dirty="0" smtClean="0">
                <a:latin typeface="Arial"/>
                <a:cs typeface="Arial"/>
              </a:rPr>
              <a:t>final consonant</a:t>
            </a:r>
            <a:r>
              <a:rPr lang="en-US" altLang="ko-KR" sz="2400" dirty="0" smtClean="0">
                <a:latin typeface="Arial"/>
                <a:cs typeface="Arial"/>
              </a:rPr>
              <a:t>s</a:t>
            </a:r>
            <a:r>
              <a:rPr lang="ko-KR" altLang="ko-KR" sz="2400" dirty="0" smtClean="0">
                <a:latin typeface="Arial"/>
                <a:cs typeface="Arial"/>
              </a:rPr>
              <a:t> </a:t>
            </a:r>
            <a:r>
              <a:rPr lang="ko-KR" altLang="ko-KR" sz="2400" dirty="0">
                <a:latin typeface="Arial"/>
                <a:cs typeface="Arial"/>
              </a:rPr>
              <a:t>in </a:t>
            </a:r>
            <a:r>
              <a:rPr lang="ko-KR" altLang="ko-KR" sz="2400" dirty="0" smtClean="0">
                <a:latin typeface="Arial"/>
                <a:cs typeface="Arial"/>
              </a:rPr>
              <a:t>Vietnamese</a:t>
            </a:r>
            <a:r>
              <a:rPr lang="en-US" altLang="ko-KR" sz="2400" dirty="0" smtClean="0">
                <a:latin typeface="Arial"/>
                <a:cs typeface="Arial"/>
              </a:rPr>
              <a:t> </a:t>
            </a:r>
          </a:p>
          <a:p>
            <a:r>
              <a:rPr lang="en-US" altLang="ko-KR" sz="2400" dirty="0" smtClean="0">
                <a:sym typeface="Wingdings" pitchFamily="2" charset="2"/>
              </a:rPr>
              <a:t>     </a:t>
            </a:r>
            <a:r>
              <a:rPr lang="en-US" altLang="ko-KR" sz="2400" b="1" u="sng" dirty="0" smtClean="0">
                <a:sym typeface="Wingdings" pitchFamily="2" charset="2"/>
              </a:rPr>
              <a:t>6 consonants &amp;</a:t>
            </a:r>
            <a:r>
              <a:rPr lang="ko-KR" altLang="ko-KR" sz="2400" b="1" u="sng" dirty="0" smtClean="0"/>
              <a:t> 2 </a:t>
            </a:r>
            <a:r>
              <a:rPr lang="en-US" altLang="ko-KR" sz="2400" b="1" u="sng" dirty="0" smtClean="0"/>
              <a:t>glides</a:t>
            </a:r>
            <a:r>
              <a:rPr lang="ko-KR" altLang="ko-KR" sz="2400" b="1" u="sng" dirty="0" smtClean="0"/>
              <a:t>.</a:t>
            </a:r>
            <a:r>
              <a:rPr lang="en-US" altLang="ko-KR" sz="2400" b="1" u="sng" dirty="0" smtClean="0"/>
              <a:t> (/w/, /j/ )</a:t>
            </a:r>
            <a:endParaRPr lang="en-US" altLang="ko-KR" sz="2000" b="1" u="sng" dirty="0" smtClean="0"/>
          </a:p>
          <a:p>
            <a:endParaRPr lang="en-US" altLang="ko-KR" sz="2000" dirty="0" smtClean="0"/>
          </a:p>
          <a:p>
            <a:r>
              <a:rPr lang="ko-KR" altLang="ko-KR" sz="2000" dirty="0" smtClean="0"/>
              <a:t> </a:t>
            </a:r>
            <a:endParaRPr lang="en-US" altLang="ko-KR" sz="2000" dirty="0" smtClean="0"/>
          </a:p>
          <a:p>
            <a:endParaRPr lang="ko-KR" altLang="ko-KR" sz="2000" dirty="0"/>
          </a:p>
          <a:p>
            <a:endParaRPr lang="en-US" altLang="ko-KR" sz="2000" dirty="0" smtClean="0"/>
          </a:p>
          <a:p>
            <a:r>
              <a:rPr lang="en-US" altLang="ko-KR" sz="2000" dirty="0"/>
              <a:t> </a:t>
            </a:r>
            <a:r>
              <a:rPr lang="en-US" altLang="ko-KR" sz="2000" dirty="0" smtClean="0"/>
              <a:t>  </a:t>
            </a:r>
          </a:p>
          <a:p>
            <a:endParaRPr lang="en-US" altLang="ko-KR" dirty="0"/>
          </a:p>
          <a:p>
            <a:endParaRPr lang="en-US" altLang="ko-KR" dirty="0" smtClean="0"/>
          </a:p>
          <a:p>
            <a:endParaRPr lang="en-US" altLang="ko-KR" dirty="0"/>
          </a:p>
          <a:p>
            <a:endParaRPr lang="en-US" altLang="ko-KR" dirty="0" smtClean="0"/>
          </a:p>
          <a:p>
            <a:endParaRPr lang="en-US" altLang="ko-KR" dirty="0"/>
          </a:p>
          <a:p>
            <a:endParaRPr lang="en-US" altLang="ko-KR" dirty="0" smtClean="0"/>
          </a:p>
          <a:p>
            <a:endParaRPr lang="en-US" altLang="ko-KR" dirty="0"/>
          </a:p>
          <a:p>
            <a:endParaRPr lang="ko-KR" altLang="en-US" dirty="0"/>
          </a:p>
        </p:txBody>
      </p:sp>
      <p:graphicFrame>
        <p:nvGraphicFramePr>
          <p:cNvPr id="5" name="표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47111300"/>
              </p:ext>
            </p:extLst>
          </p:nvPr>
        </p:nvGraphicFramePr>
        <p:xfrm>
          <a:off x="539552" y="3140968"/>
          <a:ext cx="8136903" cy="209623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89205"/>
                <a:gridCol w="2089205"/>
                <a:gridCol w="2089205"/>
                <a:gridCol w="1869288"/>
              </a:tblGrid>
              <a:tr h="648072">
                <a:tc>
                  <a:txBody>
                    <a:bodyPr/>
                    <a:lstStyle/>
                    <a:p>
                      <a:pPr algn="ctr" latinLnBrk="1"/>
                      <a:endParaRPr lang="ko-KR" alt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2400" dirty="0" smtClean="0"/>
                        <a:t>Bilabial</a:t>
                      </a:r>
                      <a:endParaRPr lang="ko-KR" altLang="en-US" sz="2400" dirty="0"/>
                    </a:p>
                  </a:txBody>
                  <a:tcPr>
                    <a:lnB w="762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2400" dirty="0" smtClean="0"/>
                        <a:t>Alveolar</a:t>
                      </a:r>
                      <a:endParaRPr lang="ko-KR" altLang="en-US" sz="2400" dirty="0"/>
                    </a:p>
                  </a:txBody>
                  <a:tcPr>
                    <a:lnB w="762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2400" dirty="0" smtClean="0"/>
                        <a:t>Velar</a:t>
                      </a:r>
                      <a:endParaRPr lang="ko-KR" altLang="en-US" sz="2400" dirty="0"/>
                    </a:p>
                  </a:txBody>
                  <a:tcPr>
                    <a:lnB w="762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64096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2400" b="1" baseline="0" dirty="0" smtClean="0"/>
                        <a:t>Stop(without</a:t>
                      </a:r>
                    </a:p>
                    <a:p>
                      <a:pPr algn="ctr" latinLnBrk="1"/>
                      <a:r>
                        <a:rPr lang="en-US" altLang="ko-KR" sz="2400" b="1" baseline="0" dirty="0" smtClean="0"/>
                        <a:t>aspiration)</a:t>
                      </a:r>
                      <a:endParaRPr lang="ko-KR" altLang="en-US" sz="2400" b="1" dirty="0"/>
                    </a:p>
                  </a:txBody>
                  <a:tcPr>
                    <a:lnR w="762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2800" b="1" kern="1200" dirty="0" smtClean="0">
                          <a:ln>
                            <a:solidFill>
                              <a:schemeClr val="tx2"/>
                            </a:solidFill>
                          </a:ln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 p̚</a:t>
                      </a:r>
                      <a:endParaRPr lang="ko-KR" altLang="en-US" sz="3600" b="1" dirty="0">
                        <a:ln>
                          <a:solidFill>
                            <a:schemeClr val="tx2"/>
                          </a:solidFill>
                        </a:ln>
                      </a:endParaRPr>
                    </a:p>
                  </a:txBody>
                  <a:tcPr>
                    <a:lnL w="762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762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2800" b="1" kern="1200" dirty="0" smtClean="0">
                          <a:ln>
                            <a:solidFill>
                              <a:schemeClr val="tx2"/>
                            </a:solidFill>
                          </a:ln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t̚</a:t>
                      </a:r>
                      <a:endParaRPr lang="ko-KR" altLang="en-US" sz="3600" b="1" dirty="0">
                        <a:ln>
                          <a:solidFill>
                            <a:schemeClr val="tx2"/>
                          </a:solidFill>
                        </a:ln>
                      </a:endParaRPr>
                    </a:p>
                  </a:txBody>
                  <a:tcPr>
                    <a:lnT w="762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2800" b="1" kern="1200" dirty="0" smtClean="0">
                          <a:ln>
                            <a:solidFill>
                              <a:schemeClr val="tx2"/>
                            </a:solidFill>
                          </a:ln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k̚</a:t>
                      </a:r>
                    </a:p>
                    <a:p>
                      <a:pPr algn="ctr" latinLnBrk="1"/>
                      <a:endParaRPr lang="ko-KR" altLang="en-US" sz="2400" b="1" dirty="0">
                        <a:ln>
                          <a:solidFill>
                            <a:schemeClr val="tx2"/>
                          </a:solidFill>
                        </a:ln>
                      </a:endParaRPr>
                    </a:p>
                  </a:txBody>
                  <a:tcPr>
                    <a:lnR w="762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564246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2400" b="1" dirty="0" smtClean="0"/>
                        <a:t>Nasal</a:t>
                      </a:r>
                      <a:endParaRPr lang="ko-KR" altLang="en-US" sz="2400" b="1" dirty="0"/>
                    </a:p>
                  </a:txBody>
                  <a:tcPr>
                    <a:lnR w="762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2800" b="1" dirty="0" smtClean="0">
                          <a:ln>
                            <a:solidFill>
                              <a:schemeClr val="tx2"/>
                            </a:solidFill>
                          </a:ln>
                        </a:rPr>
                        <a:t>m  </a:t>
                      </a:r>
                      <a:endParaRPr lang="ko-KR" altLang="en-US" sz="2800" b="1" dirty="0">
                        <a:ln>
                          <a:solidFill>
                            <a:schemeClr val="tx2"/>
                          </a:solidFill>
                        </a:ln>
                      </a:endParaRPr>
                    </a:p>
                  </a:txBody>
                  <a:tcPr>
                    <a:lnL w="762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762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2800" b="1" dirty="0" smtClean="0">
                          <a:ln>
                            <a:solidFill>
                              <a:schemeClr val="tx2"/>
                            </a:solidFill>
                          </a:ln>
                        </a:rPr>
                        <a:t>n</a:t>
                      </a:r>
                      <a:r>
                        <a:rPr lang="en-US" altLang="ko-KR" sz="2400" b="1" dirty="0" smtClean="0">
                          <a:ln>
                            <a:solidFill>
                              <a:schemeClr val="tx2"/>
                            </a:solidFill>
                          </a:ln>
                        </a:rPr>
                        <a:t> </a:t>
                      </a:r>
                      <a:endParaRPr lang="ko-KR" altLang="en-US" sz="2400" b="1" dirty="0">
                        <a:ln>
                          <a:solidFill>
                            <a:schemeClr val="tx2"/>
                          </a:solidFill>
                        </a:ln>
                      </a:endParaRPr>
                    </a:p>
                  </a:txBody>
                  <a:tcPr>
                    <a:lnB w="762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2800" b="1" dirty="0" smtClean="0">
                          <a:ln>
                            <a:solidFill>
                              <a:schemeClr val="tx2"/>
                            </a:solidFill>
                          </a:ln>
                        </a:rPr>
                        <a:t>ŋ  </a:t>
                      </a:r>
                      <a:r>
                        <a:rPr lang="en-US" altLang="ko-KR" sz="2400" b="1" dirty="0" smtClean="0">
                          <a:ln>
                            <a:solidFill>
                              <a:schemeClr val="tx2"/>
                            </a:solidFill>
                          </a:ln>
                        </a:rPr>
                        <a:t>   </a:t>
                      </a:r>
                      <a:endParaRPr lang="ko-KR" altLang="en-US" sz="2400" b="1" dirty="0">
                        <a:ln>
                          <a:solidFill>
                            <a:schemeClr val="tx2"/>
                          </a:solidFill>
                        </a:ln>
                      </a:endParaRPr>
                    </a:p>
                  </a:txBody>
                  <a:tcPr>
                    <a:lnR w="762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762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539552" y="5661248"/>
            <a:ext cx="496855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§"/>
            </a:pPr>
            <a:r>
              <a:rPr lang="en-US" altLang="ko-KR" sz="2800" dirty="0" smtClean="0"/>
              <a:t> What words are you hearing? 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7315199" y="5513447"/>
            <a:ext cx="133973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800" dirty="0" smtClean="0"/>
              <a:t>Case</a:t>
            </a:r>
          </a:p>
          <a:p>
            <a:r>
              <a:rPr lang="en-US" altLang="ko-KR" sz="2800" dirty="0" smtClean="0"/>
              <a:t>Pencil </a:t>
            </a:r>
            <a:endParaRPr lang="ko-KR" altLang="en-US" sz="2800" dirty="0"/>
          </a:p>
        </p:txBody>
      </p:sp>
      <p:pic>
        <p:nvPicPr>
          <p:cNvPr id="8" name="case pencil.wma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6215921" y="5661248"/>
            <a:ext cx="835784" cy="8357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95300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4515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audio>
              <p:cMediaNode>
                <p:cTn id="1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  <p:bldLst>
      <p:bldP spid="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3528" y="188640"/>
            <a:ext cx="568863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4400" b="1" dirty="0" smtClean="0">
                <a:solidFill>
                  <a:srgbClr val="FEB80A"/>
                </a:solidFill>
              </a:rPr>
              <a:t>8 final consonants</a:t>
            </a:r>
            <a:endParaRPr lang="ko-KR" altLang="en-US" sz="4400" b="1" dirty="0">
              <a:solidFill>
                <a:srgbClr val="FEB80A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23528" y="980729"/>
            <a:ext cx="8640960" cy="63094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§"/>
            </a:pPr>
            <a:r>
              <a:rPr lang="en-US" altLang="ko-KR" sz="2400" dirty="0" smtClean="0"/>
              <a:t> /</a:t>
            </a:r>
            <a:r>
              <a:rPr lang="en-US" altLang="ko-KR" sz="2400" b="1" dirty="0" smtClean="0"/>
              <a:t>m</a:t>
            </a:r>
            <a:r>
              <a:rPr lang="en-US" altLang="ko-KR" sz="2400" dirty="0" smtClean="0"/>
              <a:t>/  </a:t>
            </a:r>
            <a:r>
              <a:rPr lang="en-US" altLang="ko-KR" sz="2400" dirty="0" err="1" smtClean="0"/>
              <a:t>e.g</a:t>
            </a:r>
            <a:r>
              <a:rPr lang="en-US" altLang="ko-KR" sz="2400" dirty="0" smtClean="0"/>
              <a:t>) </a:t>
            </a:r>
            <a:r>
              <a:rPr lang="en-US" altLang="ko-KR" sz="2400" dirty="0" err="1" smtClean="0"/>
              <a:t>em</a:t>
            </a:r>
            <a:r>
              <a:rPr lang="en-US" altLang="ko-KR" sz="2400" dirty="0" smtClean="0"/>
              <a:t> [</a:t>
            </a:r>
            <a:r>
              <a:rPr lang="en-US" altLang="ko-KR" sz="2400" dirty="0" err="1" smtClean="0"/>
              <a:t>e</a:t>
            </a:r>
            <a:r>
              <a:rPr lang="en-US" altLang="ko-KR" sz="2400" b="1" dirty="0" err="1" smtClean="0"/>
              <a:t>m</a:t>
            </a:r>
            <a:r>
              <a:rPr lang="en-US" altLang="ko-KR" sz="2400" dirty="0" smtClean="0"/>
              <a:t>] (younger sister/brother)</a:t>
            </a:r>
            <a:endParaRPr lang="ko-KR" altLang="ko-KR" sz="2400" dirty="0" smtClean="0"/>
          </a:p>
          <a:p>
            <a:pPr lvl="0">
              <a:buFont typeface="Wingdings" pitchFamily="2" charset="2"/>
              <a:buChar char="§"/>
            </a:pPr>
            <a:r>
              <a:rPr lang="en-US" altLang="ko-KR" sz="2400" dirty="0" smtClean="0"/>
              <a:t> /</a:t>
            </a:r>
            <a:r>
              <a:rPr lang="en-US" altLang="ko-KR" sz="2400" b="1" dirty="0" smtClean="0"/>
              <a:t>n</a:t>
            </a:r>
            <a:r>
              <a:rPr lang="en-US" altLang="ko-KR" sz="2400" dirty="0" smtClean="0"/>
              <a:t>/   </a:t>
            </a:r>
            <a:r>
              <a:rPr lang="en-US" altLang="ko-KR" sz="2400" dirty="0" err="1" smtClean="0"/>
              <a:t>e.g</a:t>
            </a:r>
            <a:r>
              <a:rPr lang="en-US" altLang="ko-KR" sz="2400" dirty="0" smtClean="0"/>
              <a:t>) </a:t>
            </a:r>
            <a:r>
              <a:rPr lang="en-US" altLang="ko-KR" sz="2400" dirty="0" err="1" smtClean="0"/>
              <a:t>phiên</a:t>
            </a:r>
            <a:r>
              <a:rPr lang="en-US" altLang="ko-KR" sz="2400" dirty="0" smtClean="0"/>
              <a:t> [</a:t>
            </a:r>
            <a:r>
              <a:rPr lang="en-US" altLang="ko-KR" sz="2400" dirty="0" err="1" smtClean="0"/>
              <a:t>fie</a:t>
            </a:r>
            <a:r>
              <a:rPr lang="en-US" altLang="ko-KR" sz="2400" b="1" dirty="0" err="1" smtClean="0"/>
              <a:t>n</a:t>
            </a:r>
            <a:r>
              <a:rPr lang="en-US" altLang="ko-KR" sz="2400" dirty="0" smtClean="0"/>
              <a:t>] (turn) </a:t>
            </a:r>
          </a:p>
          <a:p>
            <a:pPr>
              <a:buFont typeface="Wingdings" pitchFamily="2" charset="2"/>
              <a:buChar char="§"/>
            </a:pPr>
            <a:r>
              <a:rPr lang="en-US" altLang="ko-KR" sz="2400" dirty="0" smtClean="0"/>
              <a:t> /</a:t>
            </a:r>
            <a:r>
              <a:rPr lang="en-US" altLang="ko-KR" sz="2400" b="1" dirty="0" smtClean="0"/>
              <a:t>p ̚</a:t>
            </a:r>
            <a:r>
              <a:rPr lang="en-US" altLang="ko-KR" sz="2400" dirty="0" smtClean="0"/>
              <a:t>/  </a:t>
            </a:r>
            <a:r>
              <a:rPr lang="en-US" altLang="ko-KR" sz="2400" dirty="0" err="1" smtClean="0"/>
              <a:t>e.g</a:t>
            </a:r>
            <a:r>
              <a:rPr lang="en-US" altLang="ko-KR" sz="2400" dirty="0" smtClean="0"/>
              <a:t>) </a:t>
            </a:r>
            <a:r>
              <a:rPr lang="en-US" altLang="ko-KR" sz="2400" dirty="0" err="1" smtClean="0"/>
              <a:t>úp</a:t>
            </a:r>
            <a:r>
              <a:rPr lang="en-US" altLang="ko-KR" sz="2400" dirty="0" smtClean="0"/>
              <a:t> [u</a:t>
            </a:r>
            <a:r>
              <a:rPr lang="en-US" altLang="ko-KR" sz="2400" b="1" dirty="0" smtClean="0"/>
              <a:t>p̚</a:t>
            </a:r>
            <a:r>
              <a:rPr lang="en-US" altLang="ko-KR" sz="2400" dirty="0" smtClean="0"/>
              <a:t>] (up-side-down), </a:t>
            </a:r>
            <a:r>
              <a:rPr lang="en-US" altLang="ko-KR" sz="2400" dirty="0" err="1" smtClean="0"/>
              <a:t>tiêp</a:t>
            </a:r>
            <a:r>
              <a:rPr lang="en-US" altLang="ko-KR" sz="2400" dirty="0" smtClean="0"/>
              <a:t> [</a:t>
            </a:r>
            <a:r>
              <a:rPr lang="en-US" altLang="ko-KR" sz="2400" dirty="0" err="1" smtClean="0"/>
              <a:t>tie</a:t>
            </a:r>
            <a:r>
              <a:rPr lang="en-US" altLang="ko-KR" sz="2400" b="1" dirty="0" err="1" smtClean="0"/>
              <a:t>p</a:t>
            </a:r>
            <a:r>
              <a:rPr lang="en-US" altLang="ko-KR" sz="2400" b="1" dirty="0" smtClean="0"/>
              <a:t> ̚</a:t>
            </a:r>
            <a:r>
              <a:rPr lang="en-US" altLang="ko-KR" sz="2400" dirty="0" smtClean="0"/>
              <a:t>] (continue)</a:t>
            </a:r>
            <a:endParaRPr lang="ko-KR" altLang="ko-KR" sz="2400" dirty="0" smtClean="0"/>
          </a:p>
          <a:p>
            <a:pPr lvl="0">
              <a:buFont typeface="Wingdings" pitchFamily="2" charset="2"/>
              <a:buChar char="§"/>
            </a:pPr>
            <a:r>
              <a:rPr lang="en-US" altLang="ko-KR" sz="2400" dirty="0" smtClean="0"/>
              <a:t> /</a:t>
            </a:r>
            <a:r>
              <a:rPr lang="en-US" altLang="ko-KR" sz="2400" b="1" dirty="0" smtClean="0"/>
              <a:t>t ̚</a:t>
            </a:r>
            <a:r>
              <a:rPr lang="en-US" altLang="ko-KR" sz="2400" dirty="0" smtClean="0"/>
              <a:t>/   </a:t>
            </a:r>
            <a:r>
              <a:rPr lang="en-US" altLang="ko-KR" sz="2400" dirty="0" err="1" smtClean="0"/>
              <a:t>e.g</a:t>
            </a:r>
            <a:r>
              <a:rPr lang="en-US" altLang="ko-KR" sz="2400" dirty="0" smtClean="0"/>
              <a:t>) </a:t>
            </a:r>
            <a:r>
              <a:rPr lang="en-US" altLang="ko-KR" sz="2400" dirty="0" err="1" smtClean="0"/>
              <a:t>giêt</a:t>
            </a:r>
            <a:r>
              <a:rPr lang="en-US" altLang="ko-KR" sz="2400" dirty="0" smtClean="0"/>
              <a:t> [</a:t>
            </a:r>
            <a:r>
              <a:rPr lang="en-US" altLang="ko-KR" sz="2400" dirty="0" err="1" smtClean="0"/>
              <a:t>ie</a:t>
            </a:r>
            <a:r>
              <a:rPr lang="en-US" altLang="ko-KR" sz="2400" b="1" dirty="0" err="1" smtClean="0"/>
              <a:t>t</a:t>
            </a:r>
            <a:r>
              <a:rPr lang="en-US" altLang="ko-KR" sz="2400" b="1" dirty="0" smtClean="0"/>
              <a:t> ̚</a:t>
            </a:r>
            <a:r>
              <a:rPr lang="en-US" altLang="ko-KR" sz="2400" dirty="0" smtClean="0"/>
              <a:t>] (kill),  </a:t>
            </a:r>
            <a:r>
              <a:rPr lang="en-US" altLang="ko-KR" sz="2400" dirty="0" err="1" smtClean="0"/>
              <a:t>ghêt</a:t>
            </a:r>
            <a:r>
              <a:rPr lang="en-US" altLang="ko-KR" sz="2400" dirty="0" smtClean="0"/>
              <a:t> [</a:t>
            </a:r>
            <a:r>
              <a:rPr lang="en-US" altLang="ko-KR" sz="2400" dirty="0" err="1" smtClean="0"/>
              <a:t>gε</a:t>
            </a:r>
            <a:r>
              <a:rPr lang="en-US" altLang="ko-KR" sz="2400" b="1" dirty="0" err="1" smtClean="0"/>
              <a:t>t</a:t>
            </a:r>
            <a:r>
              <a:rPr lang="en-US" altLang="ko-KR" sz="2400" b="1" dirty="0" smtClean="0"/>
              <a:t> ̚</a:t>
            </a:r>
            <a:r>
              <a:rPr lang="en-US" altLang="ko-KR" sz="2400" dirty="0" smtClean="0"/>
              <a:t>] (hate)</a:t>
            </a:r>
          </a:p>
          <a:p>
            <a:pPr lvl="0">
              <a:buFont typeface="Wingdings" pitchFamily="2" charset="2"/>
              <a:buChar char="§"/>
            </a:pPr>
            <a:endParaRPr lang="en-US" altLang="ko-KR" sz="2400" dirty="0" smtClean="0"/>
          </a:p>
          <a:p>
            <a:pPr lvl="0">
              <a:buFont typeface="Wingdings" pitchFamily="2" charset="2"/>
              <a:buChar char="§"/>
            </a:pPr>
            <a:r>
              <a:rPr lang="en-US" altLang="ko-KR" sz="2400" b="1" dirty="0" smtClean="0"/>
              <a:t>/k ̚ /, /ŋ/</a:t>
            </a:r>
          </a:p>
          <a:p>
            <a:pPr lvl="0">
              <a:buFont typeface="Wingdings" pitchFamily="2" charset="2"/>
              <a:buChar char="§"/>
            </a:pPr>
            <a:endParaRPr lang="en-US" altLang="ko-KR" sz="2400" dirty="0" smtClean="0"/>
          </a:p>
          <a:p>
            <a:pPr lvl="0">
              <a:buFont typeface="Wingdings" pitchFamily="2" charset="2"/>
              <a:buChar char="§"/>
            </a:pPr>
            <a:r>
              <a:rPr lang="en-US" altLang="ko-KR" sz="2400" b="1" dirty="0" smtClean="0">
                <a:latin typeface="Arial"/>
                <a:cs typeface="Arial"/>
              </a:rPr>
              <a:t>Allophones :</a:t>
            </a:r>
            <a:r>
              <a:rPr lang="en-US" altLang="ko-KR" sz="2800" b="1" dirty="0" smtClean="0">
                <a:latin typeface="Arial"/>
                <a:cs typeface="Arial"/>
              </a:rPr>
              <a:t> </a:t>
            </a:r>
          </a:p>
          <a:p>
            <a:pPr lvl="0"/>
            <a:r>
              <a:rPr lang="en-US" altLang="ko-KR" sz="2400" dirty="0" smtClean="0">
                <a:latin typeface="Arial"/>
                <a:cs typeface="Arial"/>
              </a:rPr>
              <a:t>    Allophones</a:t>
            </a:r>
            <a:r>
              <a:rPr lang="en-US" altLang="ko-KR" sz="2400" b="1" dirty="0" smtClean="0">
                <a:latin typeface="Arial"/>
                <a:cs typeface="Arial"/>
              </a:rPr>
              <a:t> </a:t>
            </a:r>
            <a:r>
              <a:rPr lang="ko-KR" altLang="ko-KR" sz="2400" dirty="0" smtClean="0">
                <a:latin typeface="Arial"/>
                <a:cs typeface="Arial"/>
              </a:rPr>
              <a:t>are segments that </a:t>
            </a:r>
            <a:r>
              <a:rPr lang="ko-KR" altLang="ko-KR" sz="2400" u="sng" dirty="0" smtClean="0">
                <a:latin typeface="Arial"/>
                <a:cs typeface="Arial"/>
              </a:rPr>
              <a:t>are phonetically distinct </a:t>
            </a:r>
            <a:endParaRPr lang="en-US" altLang="ko-KR" sz="2400" u="sng" dirty="0" smtClean="0">
              <a:latin typeface="Arial"/>
              <a:cs typeface="Arial"/>
            </a:endParaRPr>
          </a:p>
          <a:p>
            <a:pPr lvl="0"/>
            <a:r>
              <a:rPr lang="en-US" altLang="ko-KR" sz="2400" dirty="0" smtClean="0">
                <a:latin typeface="Arial"/>
                <a:cs typeface="Arial"/>
              </a:rPr>
              <a:t>    </a:t>
            </a:r>
            <a:r>
              <a:rPr lang="ko-KR" altLang="ko-KR" sz="2400" u="sng" dirty="0" smtClean="0">
                <a:latin typeface="Arial"/>
                <a:cs typeface="Arial"/>
              </a:rPr>
              <a:t>but</a:t>
            </a:r>
            <a:r>
              <a:rPr lang="en-US" altLang="ko-KR" sz="2400" u="sng" dirty="0" smtClean="0">
                <a:latin typeface="Arial"/>
                <a:cs typeface="Arial"/>
              </a:rPr>
              <a:t> </a:t>
            </a:r>
            <a:r>
              <a:rPr lang="ko-KR" altLang="ko-KR" sz="2400" u="sng" dirty="0" smtClean="0">
                <a:latin typeface="Arial"/>
                <a:cs typeface="Arial"/>
              </a:rPr>
              <a:t>phonologically the same.</a:t>
            </a:r>
            <a:r>
              <a:rPr lang="ko-KR" altLang="ko-KR" sz="2400" dirty="0" smtClean="0">
                <a:latin typeface="Arial"/>
                <a:cs typeface="Arial"/>
              </a:rPr>
              <a:t> To define as allophones of</a:t>
            </a:r>
            <a:endParaRPr lang="en-US" altLang="ko-KR" sz="2400" dirty="0" smtClean="0">
              <a:latin typeface="Arial"/>
              <a:cs typeface="Arial"/>
            </a:endParaRPr>
          </a:p>
          <a:p>
            <a:pPr lvl="0"/>
            <a:r>
              <a:rPr lang="ko-KR" altLang="ko-KR" sz="2400" dirty="0" smtClean="0">
                <a:latin typeface="Arial"/>
                <a:cs typeface="Arial"/>
              </a:rPr>
              <a:t> </a:t>
            </a:r>
            <a:r>
              <a:rPr lang="en-US" altLang="ko-KR" sz="2400" dirty="0" smtClean="0">
                <a:latin typeface="Arial"/>
                <a:cs typeface="Arial"/>
              </a:rPr>
              <a:t>   </a:t>
            </a:r>
            <a:r>
              <a:rPr lang="ko-KR" altLang="ko-KR" sz="2400" dirty="0" smtClean="0">
                <a:latin typeface="Arial"/>
                <a:cs typeface="Arial"/>
              </a:rPr>
              <a:t>one</a:t>
            </a:r>
            <a:r>
              <a:rPr lang="en-US" altLang="ko-KR" sz="2400" dirty="0" smtClean="0">
                <a:latin typeface="Arial"/>
                <a:cs typeface="Arial"/>
              </a:rPr>
              <a:t> </a:t>
            </a:r>
            <a:r>
              <a:rPr lang="ko-KR" altLang="ko-KR" sz="2400" dirty="0" smtClean="0">
                <a:latin typeface="Arial"/>
                <a:cs typeface="Arial"/>
              </a:rPr>
              <a:t>morpheme, they should be distributed</a:t>
            </a:r>
            <a:r>
              <a:rPr lang="en-US" altLang="ko-KR" sz="2400" dirty="0" smtClean="0">
                <a:latin typeface="Arial"/>
                <a:cs typeface="Arial"/>
              </a:rPr>
              <a:t> </a:t>
            </a:r>
          </a:p>
          <a:p>
            <a:pPr lvl="0"/>
            <a:r>
              <a:rPr lang="en-US" altLang="ko-KR" sz="2400" dirty="0" smtClean="0">
                <a:latin typeface="Arial"/>
                <a:cs typeface="Arial"/>
              </a:rPr>
              <a:t>    </a:t>
            </a:r>
            <a:r>
              <a:rPr lang="ko-KR" altLang="ko-KR" sz="2400" dirty="0" smtClean="0">
                <a:latin typeface="Arial"/>
                <a:cs typeface="Arial"/>
              </a:rPr>
              <a:t>complementarily,</a:t>
            </a:r>
            <a:r>
              <a:rPr lang="en-US" altLang="ko-KR" sz="2400" dirty="0" smtClean="0">
                <a:latin typeface="Arial"/>
                <a:cs typeface="Arial"/>
              </a:rPr>
              <a:t> </a:t>
            </a:r>
            <a:r>
              <a:rPr lang="ko-KR" altLang="ko-KR" sz="2400" dirty="0" smtClean="0">
                <a:latin typeface="Arial"/>
                <a:cs typeface="Arial"/>
              </a:rPr>
              <a:t>that is each of them </a:t>
            </a:r>
            <a:r>
              <a:rPr lang="ko-KR" altLang="ko-KR" sz="2400" u="sng" dirty="0" smtClean="0">
                <a:latin typeface="Arial"/>
                <a:cs typeface="Arial"/>
              </a:rPr>
              <a:t>never occurs in</a:t>
            </a:r>
            <a:endParaRPr lang="en-US" altLang="ko-KR" sz="2400" u="sng" dirty="0" smtClean="0">
              <a:latin typeface="Arial"/>
              <a:cs typeface="Arial"/>
            </a:endParaRPr>
          </a:p>
          <a:p>
            <a:pPr lvl="0"/>
            <a:r>
              <a:rPr lang="en-US" altLang="ko-KR" sz="2400" dirty="0" smtClean="0">
                <a:latin typeface="Arial"/>
                <a:cs typeface="Arial"/>
              </a:rPr>
              <a:t>   </a:t>
            </a:r>
            <a:r>
              <a:rPr lang="ko-KR" altLang="ko-KR" sz="2400" dirty="0" smtClean="0">
                <a:latin typeface="Arial"/>
                <a:cs typeface="Arial"/>
              </a:rPr>
              <a:t> </a:t>
            </a:r>
            <a:r>
              <a:rPr lang="ko-KR" altLang="ko-KR" sz="2400" u="sng" dirty="0" smtClean="0">
                <a:latin typeface="Arial"/>
                <a:cs typeface="Arial"/>
              </a:rPr>
              <a:t>the sam</a:t>
            </a:r>
            <a:r>
              <a:rPr lang="en-US" altLang="ko-KR" sz="2400" u="sng" dirty="0" smtClean="0">
                <a:latin typeface="Arial"/>
                <a:cs typeface="Arial"/>
              </a:rPr>
              <a:t>e </a:t>
            </a:r>
            <a:r>
              <a:rPr lang="ko-KR" altLang="ko-KR" sz="2400" u="sng" dirty="0" smtClean="0">
                <a:latin typeface="Arial"/>
                <a:cs typeface="Arial"/>
              </a:rPr>
              <a:t>environment. </a:t>
            </a:r>
          </a:p>
          <a:p>
            <a:pPr lvl="0">
              <a:buFont typeface="Wingdings" pitchFamily="2" charset="2"/>
              <a:buChar char="§"/>
            </a:pPr>
            <a:endParaRPr lang="en-US" altLang="ko-KR" sz="2800" b="1" dirty="0" smtClean="0"/>
          </a:p>
          <a:p>
            <a:pPr lvl="0">
              <a:buFont typeface="Wingdings" pitchFamily="2" charset="2"/>
              <a:buChar char="§"/>
            </a:pPr>
            <a:endParaRPr lang="ko-KR" altLang="ko-KR" sz="2800" b="1" dirty="0" smtClean="0"/>
          </a:p>
          <a:p>
            <a:r>
              <a:rPr lang="en-US" altLang="ko-KR" sz="2400" dirty="0" smtClean="0"/>
              <a:t>         </a:t>
            </a:r>
            <a:endParaRPr lang="ko-KR" altLang="ko-KR" sz="2400" dirty="0" smtClean="0"/>
          </a:p>
        </p:txBody>
      </p:sp>
    </p:spTree>
    <p:extLst>
      <p:ext uri="{BB962C8B-B14F-4D97-AF65-F5344CB8AC3E}">
        <p14:creationId xmlns:p14="http://schemas.microsoft.com/office/powerpoint/2010/main" val="12466562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51520" y="1052736"/>
            <a:ext cx="8496944" cy="56015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§"/>
            </a:pPr>
            <a:endParaRPr lang="en-US" altLang="ko-KR" dirty="0" smtClean="0"/>
          </a:p>
          <a:p>
            <a:r>
              <a:rPr lang="en-US" altLang="ko-KR" sz="2400" dirty="0" smtClean="0"/>
              <a:t>  1)/ k̚/ </a:t>
            </a:r>
            <a:r>
              <a:rPr lang="en-US" altLang="ko-KR" sz="2400" dirty="0" smtClean="0">
                <a:sym typeface="Wingdings"/>
              </a:rPr>
              <a:t> </a:t>
            </a:r>
            <a:r>
              <a:rPr lang="en-US" altLang="ko-KR" sz="2400" dirty="0" smtClean="0"/>
              <a:t>[ k̚ + p̚] (</a:t>
            </a:r>
            <a:r>
              <a:rPr lang="en-US" altLang="ko-KR" sz="2400" u="sng" dirty="0" err="1" smtClean="0"/>
              <a:t>bilabialised</a:t>
            </a:r>
            <a:r>
              <a:rPr lang="en-US" altLang="ko-KR" sz="2400" dirty="0" smtClean="0"/>
              <a:t>) </a:t>
            </a:r>
          </a:p>
          <a:p>
            <a:r>
              <a:rPr lang="en-US" altLang="ko-KR" sz="2400" dirty="0" smtClean="0">
                <a:solidFill>
                  <a:schemeClr val="accent1"/>
                </a:solidFill>
              </a:rPr>
              <a:t>               / [-consonantal, +round] _____</a:t>
            </a:r>
            <a:endParaRPr lang="ko-KR" altLang="ko-KR" sz="2400" dirty="0" smtClean="0">
              <a:solidFill>
                <a:schemeClr val="accent1"/>
              </a:solidFill>
            </a:endParaRPr>
          </a:p>
          <a:p>
            <a:r>
              <a:rPr lang="en-US" altLang="ko-KR" sz="2400" dirty="0" smtClean="0"/>
              <a:t>            e.g.,) </a:t>
            </a:r>
            <a:r>
              <a:rPr lang="en-US" altLang="ko-KR" sz="2400" dirty="0" err="1" smtClean="0"/>
              <a:t>côc</a:t>
            </a:r>
            <a:r>
              <a:rPr lang="en-US" altLang="ko-KR" sz="2400" dirty="0" smtClean="0"/>
              <a:t> [</a:t>
            </a:r>
            <a:r>
              <a:rPr lang="en-US" altLang="ko-KR" sz="2400" dirty="0" err="1" smtClean="0"/>
              <a:t>k</a:t>
            </a:r>
            <a:r>
              <a:rPr lang="en-US" altLang="ko-KR" sz="2400" dirty="0" err="1" smtClean="0">
                <a:solidFill>
                  <a:schemeClr val="accent1"/>
                </a:solidFill>
              </a:rPr>
              <a:t>o</a:t>
            </a:r>
            <a:r>
              <a:rPr lang="en-US" altLang="ko-KR" sz="2400" dirty="0" err="1" smtClean="0"/>
              <a:t>k</a:t>
            </a:r>
            <a:r>
              <a:rPr lang="en-US" altLang="ko-KR" sz="2400" dirty="0" smtClean="0"/>
              <a:t>̚ + p̚] (glass, cup)</a:t>
            </a:r>
            <a:endParaRPr lang="ko-KR" altLang="ko-KR" sz="2400" dirty="0" smtClean="0"/>
          </a:p>
          <a:p>
            <a:r>
              <a:rPr lang="en-US" altLang="ko-KR" sz="2400" dirty="0" smtClean="0"/>
              <a:t>                  </a:t>
            </a:r>
            <a:r>
              <a:rPr lang="en-US" altLang="ko-KR" sz="2400" dirty="0" err="1" smtClean="0"/>
              <a:t>nhuc</a:t>
            </a:r>
            <a:r>
              <a:rPr lang="en-US" altLang="ko-KR" sz="2400" dirty="0" smtClean="0"/>
              <a:t> [</a:t>
            </a:r>
            <a:r>
              <a:rPr lang="en-US" altLang="ko-KR" sz="2400" dirty="0" err="1" smtClean="0"/>
              <a:t>J</a:t>
            </a:r>
            <a:r>
              <a:rPr lang="en-US" altLang="ko-KR" sz="2400" dirty="0" err="1" smtClean="0">
                <a:solidFill>
                  <a:schemeClr val="accent1"/>
                </a:solidFill>
              </a:rPr>
              <a:t>o</a:t>
            </a:r>
            <a:r>
              <a:rPr lang="en-US" altLang="ko-KR" sz="2400" dirty="0" err="1" smtClean="0"/>
              <a:t>k</a:t>
            </a:r>
            <a:r>
              <a:rPr lang="en-US" altLang="ko-KR" sz="2400" dirty="0" smtClean="0"/>
              <a:t>̚ + p̚] (insulted)</a:t>
            </a:r>
            <a:endParaRPr lang="ko-KR" altLang="ko-KR" sz="2400" dirty="0" smtClean="0"/>
          </a:p>
          <a:p>
            <a:r>
              <a:rPr lang="en-US" altLang="ko-KR" sz="2400" dirty="0" smtClean="0"/>
              <a:t>         </a:t>
            </a:r>
          </a:p>
          <a:p>
            <a:r>
              <a:rPr lang="en-US" altLang="ko-KR" sz="2400" dirty="0" smtClean="0"/>
              <a:t>  2)/ k̚/ </a:t>
            </a:r>
            <a:r>
              <a:rPr lang="en-US" altLang="ko-KR" sz="2400" dirty="0" smtClean="0">
                <a:sym typeface="Wingdings"/>
              </a:rPr>
              <a:t> </a:t>
            </a:r>
            <a:r>
              <a:rPr lang="en-US" altLang="ko-KR" sz="2400" dirty="0" smtClean="0"/>
              <a:t>[c̚] (</a:t>
            </a:r>
            <a:r>
              <a:rPr lang="en-US" altLang="ko-KR" sz="2400" u="sng" dirty="0" smtClean="0"/>
              <a:t>becomes a pre-velar </a:t>
            </a:r>
            <a:r>
              <a:rPr lang="en-US" altLang="ko-KR" sz="2400" u="sng" dirty="0" err="1" smtClean="0"/>
              <a:t>sound,palatalization</a:t>
            </a:r>
            <a:r>
              <a:rPr lang="en-US" altLang="ko-KR" sz="2400" u="sng" dirty="0" smtClean="0"/>
              <a:t>)</a:t>
            </a:r>
          </a:p>
          <a:p>
            <a:r>
              <a:rPr lang="en-US" altLang="ko-KR" sz="2400" dirty="0" smtClean="0"/>
              <a:t>                      </a:t>
            </a:r>
            <a:r>
              <a:rPr lang="en-US" altLang="ko-KR" sz="2400" dirty="0" smtClean="0">
                <a:solidFill>
                  <a:schemeClr val="accent1"/>
                </a:solidFill>
              </a:rPr>
              <a:t>/ [ front vowels such as </a:t>
            </a:r>
            <a:r>
              <a:rPr lang="en-US" altLang="ko-KR" sz="2400" dirty="0" err="1" smtClean="0">
                <a:solidFill>
                  <a:schemeClr val="accent1"/>
                </a:solidFill>
              </a:rPr>
              <a:t>i</a:t>
            </a:r>
            <a:r>
              <a:rPr lang="en-US" altLang="ko-KR" sz="2400" dirty="0" smtClean="0">
                <a:solidFill>
                  <a:schemeClr val="accent1"/>
                </a:solidFill>
              </a:rPr>
              <a:t>, e, or ε ] _____</a:t>
            </a:r>
            <a:endParaRPr lang="ko-KR" altLang="ko-KR" sz="2400" dirty="0" smtClean="0">
              <a:solidFill>
                <a:schemeClr val="accent1"/>
              </a:solidFill>
            </a:endParaRPr>
          </a:p>
          <a:p>
            <a:r>
              <a:rPr lang="en-US" altLang="ko-KR" sz="2400" dirty="0" smtClean="0"/>
              <a:t>            e.g.,) </a:t>
            </a:r>
            <a:r>
              <a:rPr lang="en-US" altLang="ko-KR" sz="2400" dirty="0" err="1" smtClean="0"/>
              <a:t>lêch</a:t>
            </a:r>
            <a:r>
              <a:rPr lang="en-US" altLang="ko-KR" sz="2400" dirty="0" smtClean="0"/>
              <a:t> [</a:t>
            </a:r>
            <a:r>
              <a:rPr lang="en-US" altLang="ko-KR" sz="2400" dirty="0" err="1" smtClean="0"/>
              <a:t>l</a:t>
            </a:r>
            <a:r>
              <a:rPr lang="en-US" altLang="ko-KR" sz="2400" dirty="0" err="1" smtClean="0">
                <a:solidFill>
                  <a:schemeClr val="accent1"/>
                </a:solidFill>
              </a:rPr>
              <a:t>i</a:t>
            </a:r>
            <a:r>
              <a:rPr lang="en-US" altLang="ko-KR" sz="2400" dirty="0" err="1" smtClean="0"/>
              <a:t>c</a:t>
            </a:r>
            <a:r>
              <a:rPr lang="en-US" altLang="ko-KR" sz="2400" dirty="0" smtClean="0"/>
              <a:t>̚] (askew) </a:t>
            </a:r>
            <a:endParaRPr lang="ko-KR" altLang="ko-KR" sz="2400" dirty="0" smtClean="0"/>
          </a:p>
          <a:p>
            <a:r>
              <a:rPr lang="en-US" altLang="ko-KR" sz="2400" dirty="0" smtClean="0"/>
              <a:t>                  </a:t>
            </a:r>
            <a:r>
              <a:rPr lang="en-US" altLang="ko-KR" sz="2400" dirty="0" err="1" smtClean="0"/>
              <a:t>sâch</a:t>
            </a:r>
            <a:r>
              <a:rPr lang="en-US" altLang="ko-KR" sz="2400" dirty="0" smtClean="0"/>
              <a:t> [s</a:t>
            </a:r>
            <a:r>
              <a:rPr lang="el-GR" altLang="ko-KR" sz="2400" dirty="0" smtClean="0">
                <a:solidFill>
                  <a:schemeClr val="accent1"/>
                </a:solidFill>
              </a:rPr>
              <a:t>ε</a:t>
            </a:r>
            <a:r>
              <a:rPr lang="en-US" altLang="ko-KR" sz="2400" dirty="0" smtClean="0"/>
              <a:t>c̚] (book)</a:t>
            </a:r>
            <a:endParaRPr lang="ko-KR" altLang="ko-KR" sz="2400" dirty="0" smtClean="0"/>
          </a:p>
          <a:p>
            <a:pPr>
              <a:buFont typeface="Wingdings" pitchFamily="2" charset="2"/>
              <a:buChar char="§"/>
            </a:pPr>
            <a:endParaRPr lang="ko-KR" altLang="ko-KR" sz="2400" dirty="0" smtClean="0"/>
          </a:p>
          <a:p>
            <a:r>
              <a:rPr lang="en-US" altLang="ko-KR" sz="2400" dirty="0" smtClean="0"/>
              <a:t>  3)/ k̚/ </a:t>
            </a:r>
            <a:r>
              <a:rPr lang="en-US" altLang="ko-KR" sz="2400" dirty="0" smtClean="0">
                <a:sym typeface="Wingdings"/>
              </a:rPr>
              <a:t> </a:t>
            </a:r>
            <a:r>
              <a:rPr lang="en-US" altLang="ko-KR" sz="2400" dirty="0" smtClean="0"/>
              <a:t>[ k̚]</a:t>
            </a:r>
            <a:r>
              <a:rPr lang="en-US" altLang="ko-KR" sz="2400" dirty="0" smtClean="0">
                <a:solidFill>
                  <a:schemeClr val="accent1"/>
                </a:solidFill>
              </a:rPr>
              <a:t>/elsewhere</a:t>
            </a:r>
            <a:endParaRPr lang="ko-KR" altLang="ko-KR" sz="2400" dirty="0" smtClean="0">
              <a:solidFill>
                <a:schemeClr val="accent1"/>
              </a:solidFill>
            </a:endParaRPr>
          </a:p>
          <a:p>
            <a:r>
              <a:rPr lang="en-US" altLang="ko-KR" sz="2400" dirty="0" smtClean="0"/>
              <a:t>            e.g.,) </a:t>
            </a:r>
            <a:r>
              <a:rPr lang="en-US" altLang="ko-KR" sz="2400" dirty="0" err="1" smtClean="0"/>
              <a:t>nhâc</a:t>
            </a:r>
            <a:r>
              <a:rPr lang="en-US" altLang="ko-KR" sz="2400" dirty="0" smtClean="0"/>
              <a:t> [</a:t>
            </a:r>
            <a:r>
              <a:rPr lang="en-US" altLang="ko-KR" sz="2400" dirty="0" err="1" smtClean="0"/>
              <a:t>J</a:t>
            </a:r>
            <a:r>
              <a:rPr lang="en-US" altLang="ko-KR" sz="2400" dirty="0" err="1" smtClean="0">
                <a:solidFill>
                  <a:schemeClr val="accent1"/>
                </a:solidFill>
              </a:rPr>
              <a:t>a</a:t>
            </a:r>
            <a:r>
              <a:rPr lang="en-US" altLang="ko-KR" sz="2400" dirty="0" err="1" smtClean="0"/>
              <a:t>k</a:t>
            </a:r>
            <a:r>
              <a:rPr lang="en-US" altLang="ko-KR" sz="2400" dirty="0" smtClean="0"/>
              <a:t>̚] (lazy)</a:t>
            </a:r>
            <a:endParaRPr lang="ko-KR" altLang="ko-KR" sz="2400" dirty="0" smtClean="0"/>
          </a:p>
          <a:p>
            <a:r>
              <a:rPr lang="en-US" altLang="ko-KR" sz="2400" dirty="0" smtClean="0"/>
              <a:t>                  </a:t>
            </a:r>
            <a:r>
              <a:rPr lang="en-US" altLang="ko-KR" sz="2400" dirty="0" err="1" smtClean="0"/>
              <a:t>búc</a:t>
            </a:r>
            <a:r>
              <a:rPr lang="en-US" altLang="ko-KR" sz="2400" dirty="0" smtClean="0"/>
              <a:t> [</a:t>
            </a:r>
            <a:r>
              <a:rPr lang="en-US" altLang="ko-KR" sz="2400" dirty="0" err="1" smtClean="0"/>
              <a:t>b</a:t>
            </a:r>
            <a:r>
              <a:rPr lang="en-US" altLang="ko-KR" sz="2800" dirty="0" err="1" smtClean="0">
                <a:solidFill>
                  <a:schemeClr val="accent1"/>
                </a:solidFill>
              </a:rPr>
              <a:t>ʌ</a:t>
            </a:r>
            <a:r>
              <a:rPr lang="en-US" altLang="ko-KR" sz="2400" dirty="0" err="1" smtClean="0"/>
              <a:t>k</a:t>
            </a:r>
            <a:r>
              <a:rPr lang="en-US" altLang="ko-KR" sz="2400" dirty="0" smtClean="0"/>
              <a:t>̚] (angry)    </a:t>
            </a:r>
            <a:endParaRPr lang="ko-KR" altLang="ko-KR" sz="2400" dirty="0" smtClean="0"/>
          </a:p>
          <a:p>
            <a:endParaRPr lang="ko-KR" altLang="en-US" sz="2400" dirty="0"/>
          </a:p>
        </p:txBody>
      </p:sp>
      <p:sp>
        <p:nvSpPr>
          <p:cNvPr id="4" name="TextBox 3"/>
          <p:cNvSpPr txBox="1"/>
          <p:nvPr/>
        </p:nvSpPr>
        <p:spPr>
          <a:xfrm>
            <a:off x="304800" y="381000"/>
            <a:ext cx="252028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4400" b="1" dirty="0" smtClean="0">
                <a:solidFill>
                  <a:srgbClr val="FEB80A"/>
                </a:solidFill>
              </a:rPr>
              <a:t>/</a:t>
            </a:r>
            <a:r>
              <a:rPr lang="en-US" altLang="ko-KR" sz="4800" b="1" dirty="0" smtClean="0">
                <a:solidFill>
                  <a:srgbClr val="FEB80A"/>
                </a:solidFill>
              </a:rPr>
              <a:t>k̚/</a:t>
            </a:r>
            <a:r>
              <a:rPr lang="en-US" altLang="ko-KR" sz="4400" b="1" dirty="0" smtClean="0">
                <a:solidFill>
                  <a:srgbClr val="FEB80A"/>
                </a:solidFill>
              </a:rPr>
              <a:t> </a:t>
            </a:r>
            <a:endParaRPr lang="ko-KR" altLang="en-US" sz="4400" b="1" dirty="0">
              <a:solidFill>
                <a:srgbClr val="FEB80A"/>
              </a:solidFill>
            </a:endParaRPr>
          </a:p>
        </p:txBody>
      </p:sp>
      <p:pic>
        <p:nvPicPr>
          <p:cNvPr id="6" name="coc.wma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8048064" y="1981199"/>
            <a:ext cx="562535" cy="562535"/>
          </a:xfrm>
          <a:prstGeom prst="rect">
            <a:avLst/>
          </a:prstGeom>
        </p:spPr>
      </p:pic>
      <p:pic>
        <p:nvPicPr>
          <p:cNvPr id="7" name="lech.wma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link="rId3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8048064" y="3853501"/>
            <a:ext cx="562536" cy="562536"/>
          </a:xfrm>
          <a:prstGeom prst="rect">
            <a:avLst/>
          </a:prstGeom>
        </p:spPr>
      </p:pic>
      <p:pic>
        <p:nvPicPr>
          <p:cNvPr id="8" name="buc.wma">
            <a:hlinkClick r:id="" action="ppaction://media"/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link="rId5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8048064" y="5486399"/>
            <a:ext cx="562536" cy="5625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270268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565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3018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audio>
              <p:cMediaNode>
                <p:cTn id="1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3528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audio>
              <p:cMediaNode>
                <p:cTn id="19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1520" y="188640"/>
            <a:ext cx="259228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4800" b="1" dirty="0" smtClean="0">
                <a:solidFill>
                  <a:srgbClr val="FEB80A"/>
                </a:solidFill>
              </a:rPr>
              <a:t>/ŋ/</a:t>
            </a:r>
            <a:endParaRPr lang="ko-KR" altLang="en-US" sz="4800" b="1" dirty="0">
              <a:solidFill>
                <a:srgbClr val="FEB80A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81000" y="1219200"/>
            <a:ext cx="8496944" cy="44319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400" dirty="0" smtClean="0"/>
              <a:t>1)/ŋ/ </a:t>
            </a:r>
            <a:r>
              <a:rPr lang="en-US" altLang="ko-KR" sz="2400" dirty="0" smtClean="0">
                <a:sym typeface="Wingdings"/>
              </a:rPr>
              <a:t></a:t>
            </a:r>
            <a:r>
              <a:rPr lang="en-US" altLang="ko-KR" sz="2400" dirty="0" smtClean="0"/>
              <a:t> [</a:t>
            </a:r>
            <a:r>
              <a:rPr lang="en-US" altLang="ko-KR" sz="2400" dirty="0" err="1" smtClean="0"/>
              <a:t>ŋ+m</a:t>
            </a:r>
            <a:r>
              <a:rPr lang="en-US" altLang="ko-KR" sz="2400" dirty="0" smtClean="0"/>
              <a:t>] (</a:t>
            </a:r>
            <a:r>
              <a:rPr lang="en-US" altLang="ko-KR" sz="2400" u="sng" dirty="0" err="1" smtClean="0"/>
              <a:t>bilabialised</a:t>
            </a:r>
            <a:r>
              <a:rPr lang="en-US" altLang="ko-KR" sz="2400" dirty="0" smtClean="0"/>
              <a:t>) </a:t>
            </a:r>
          </a:p>
          <a:p>
            <a:r>
              <a:rPr lang="en-US" altLang="ko-KR" sz="2400" dirty="0" smtClean="0"/>
              <a:t>            </a:t>
            </a:r>
            <a:r>
              <a:rPr lang="en-US" altLang="ko-KR" sz="2400" dirty="0" smtClean="0">
                <a:solidFill>
                  <a:schemeClr val="accent1"/>
                </a:solidFill>
              </a:rPr>
              <a:t>/ [-consonantal, +round] _______</a:t>
            </a:r>
            <a:endParaRPr lang="ko-KR" altLang="ko-KR" sz="2400" dirty="0" smtClean="0">
              <a:solidFill>
                <a:schemeClr val="accent1"/>
              </a:solidFill>
            </a:endParaRPr>
          </a:p>
          <a:p>
            <a:r>
              <a:rPr lang="en-US" altLang="ko-KR" sz="2400" dirty="0" smtClean="0"/>
              <a:t>           e.g.,) </a:t>
            </a:r>
            <a:r>
              <a:rPr lang="en-US" altLang="ko-KR" sz="2400" dirty="0" err="1" smtClean="0"/>
              <a:t>Xong</a:t>
            </a:r>
            <a:r>
              <a:rPr lang="en-US" altLang="ko-KR" sz="2400" dirty="0" smtClean="0"/>
              <a:t> [</a:t>
            </a:r>
            <a:r>
              <a:rPr lang="en-US" altLang="ko-KR" sz="2400" dirty="0" err="1" smtClean="0"/>
              <a:t>s</a:t>
            </a:r>
            <a:r>
              <a:rPr lang="en-US" altLang="ko-KR" sz="2400" dirty="0" err="1" smtClean="0">
                <a:solidFill>
                  <a:schemeClr val="accent1"/>
                </a:solidFill>
              </a:rPr>
              <a:t>o</a:t>
            </a:r>
            <a:r>
              <a:rPr lang="en-US" altLang="ko-KR" sz="2400" dirty="0" err="1" smtClean="0"/>
              <a:t>ŋ+m</a:t>
            </a:r>
            <a:r>
              <a:rPr lang="en-US" altLang="ko-KR" sz="2400" dirty="0" smtClean="0"/>
              <a:t>] (finish), sung [</a:t>
            </a:r>
            <a:r>
              <a:rPr lang="en-US" altLang="ko-KR" sz="2400" dirty="0" err="1" smtClean="0"/>
              <a:t>s</a:t>
            </a:r>
            <a:r>
              <a:rPr lang="en-US" altLang="ko-KR" sz="2400" dirty="0" err="1" smtClean="0">
                <a:solidFill>
                  <a:schemeClr val="accent1"/>
                </a:solidFill>
              </a:rPr>
              <a:t>u</a:t>
            </a:r>
            <a:r>
              <a:rPr lang="en-US" altLang="ko-KR" sz="2400" dirty="0" err="1" smtClean="0"/>
              <a:t>ŋ+m</a:t>
            </a:r>
            <a:r>
              <a:rPr lang="en-US" altLang="ko-KR" sz="2400" dirty="0" smtClean="0"/>
              <a:t>] (gun)</a:t>
            </a:r>
            <a:endParaRPr lang="ko-KR" altLang="ko-KR" sz="2400" dirty="0" smtClean="0"/>
          </a:p>
          <a:p>
            <a:endParaRPr lang="en-US" altLang="ko-KR" sz="2400" dirty="0" smtClean="0"/>
          </a:p>
          <a:p>
            <a:r>
              <a:rPr lang="en-US" altLang="ko-KR" sz="2400" dirty="0" smtClean="0"/>
              <a:t>2)/ŋ/ </a:t>
            </a:r>
            <a:r>
              <a:rPr lang="en-US" altLang="ko-KR" sz="2400" dirty="0" smtClean="0">
                <a:sym typeface="Wingdings"/>
              </a:rPr>
              <a:t></a:t>
            </a:r>
            <a:r>
              <a:rPr lang="en-US" altLang="ko-KR" sz="2400" dirty="0" smtClean="0"/>
              <a:t> [</a:t>
            </a:r>
            <a:r>
              <a:rPr lang="en-US" altLang="ko-KR" sz="2400" dirty="0" err="1" smtClean="0"/>
              <a:t>ŋn</a:t>
            </a:r>
            <a:r>
              <a:rPr lang="en-US" altLang="ko-KR" sz="2400" dirty="0" smtClean="0"/>
              <a:t>] (</a:t>
            </a:r>
            <a:r>
              <a:rPr lang="en-US" altLang="ko-KR" sz="2400" u="sng" dirty="0" smtClean="0"/>
              <a:t>becomes a pre-velar sound</a:t>
            </a:r>
            <a:r>
              <a:rPr lang="en-US" altLang="ko-KR" sz="2400" dirty="0" smtClean="0"/>
              <a:t>) </a:t>
            </a:r>
            <a:endParaRPr lang="ko-KR" altLang="ko-KR" sz="2400" dirty="0" smtClean="0"/>
          </a:p>
          <a:p>
            <a:r>
              <a:rPr lang="en-US" altLang="ko-KR" sz="2400" dirty="0" smtClean="0"/>
              <a:t>            </a:t>
            </a:r>
            <a:r>
              <a:rPr lang="en-US" altLang="ko-KR" sz="2400" dirty="0" smtClean="0">
                <a:solidFill>
                  <a:schemeClr val="accent1"/>
                </a:solidFill>
              </a:rPr>
              <a:t>/ [ front vowels such as </a:t>
            </a:r>
            <a:r>
              <a:rPr lang="en-US" altLang="ko-KR" sz="2400" dirty="0" err="1" smtClean="0">
                <a:solidFill>
                  <a:schemeClr val="accent1"/>
                </a:solidFill>
              </a:rPr>
              <a:t>i</a:t>
            </a:r>
            <a:r>
              <a:rPr lang="en-US" altLang="ko-KR" sz="2400" dirty="0" smtClean="0">
                <a:solidFill>
                  <a:schemeClr val="accent1"/>
                </a:solidFill>
              </a:rPr>
              <a:t>, e, and ε ] ______</a:t>
            </a:r>
            <a:endParaRPr lang="ko-KR" altLang="ko-KR" sz="2400" dirty="0" smtClean="0">
              <a:solidFill>
                <a:schemeClr val="accent1"/>
              </a:solidFill>
            </a:endParaRPr>
          </a:p>
          <a:p>
            <a:r>
              <a:rPr lang="en-US" altLang="ko-KR" sz="2400" dirty="0" smtClean="0"/>
              <a:t>           e.g.,) </a:t>
            </a:r>
            <a:r>
              <a:rPr lang="en-US" altLang="ko-KR" sz="2400" dirty="0" err="1" smtClean="0"/>
              <a:t>benh</a:t>
            </a:r>
            <a:r>
              <a:rPr lang="en-US" altLang="ko-KR" sz="2400" dirty="0" smtClean="0"/>
              <a:t> [</a:t>
            </a:r>
            <a:r>
              <a:rPr lang="en-US" altLang="ko-KR" sz="2400" dirty="0" err="1" smtClean="0"/>
              <a:t>b</a:t>
            </a:r>
            <a:r>
              <a:rPr lang="en-US" altLang="ko-KR" sz="2400" dirty="0" err="1" smtClean="0">
                <a:solidFill>
                  <a:schemeClr val="accent1"/>
                </a:solidFill>
              </a:rPr>
              <a:t>e</a:t>
            </a:r>
            <a:r>
              <a:rPr lang="en-US" altLang="ko-KR" sz="2400" dirty="0" err="1" smtClean="0"/>
              <a:t>ŋn</a:t>
            </a:r>
            <a:r>
              <a:rPr lang="en-US" altLang="ko-KR" sz="2400" dirty="0" smtClean="0"/>
              <a:t>] (sick)</a:t>
            </a:r>
            <a:endParaRPr lang="ko-KR" altLang="ko-KR" sz="2400" dirty="0" smtClean="0"/>
          </a:p>
          <a:p>
            <a:r>
              <a:rPr lang="en-US" altLang="ko-KR" sz="2400" dirty="0" smtClean="0"/>
              <a:t>              </a:t>
            </a:r>
            <a:r>
              <a:rPr lang="en-US" altLang="ko-KR" sz="2400" dirty="0" err="1" smtClean="0"/>
              <a:t>tinh</a:t>
            </a:r>
            <a:r>
              <a:rPr lang="en-US" altLang="ko-KR" sz="2400" dirty="0" smtClean="0"/>
              <a:t> [</a:t>
            </a:r>
            <a:r>
              <a:rPr lang="en-US" altLang="ko-KR" sz="2400" dirty="0" err="1" smtClean="0"/>
              <a:t>t</a:t>
            </a:r>
            <a:r>
              <a:rPr lang="en-US" altLang="ko-KR" sz="2400" dirty="0" err="1" smtClean="0">
                <a:solidFill>
                  <a:schemeClr val="accent1"/>
                </a:solidFill>
              </a:rPr>
              <a:t>i</a:t>
            </a:r>
            <a:r>
              <a:rPr lang="en-US" altLang="ko-KR" sz="2400" dirty="0" err="1" smtClean="0"/>
              <a:t>ŋn</a:t>
            </a:r>
            <a:r>
              <a:rPr lang="en-US" altLang="ko-KR" sz="2400" dirty="0" smtClean="0"/>
              <a:t>] (love)  </a:t>
            </a:r>
            <a:endParaRPr lang="ko-KR" altLang="ko-KR" sz="2400" dirty="0" smtClean="0"/>
          </a:p>
          <a:p>
            <a:endParaRPr lang="en-US" altLang="ko-KR" sz="2400" dirty="0" smtClean="0"/>
          </a:p>
          <a:p>
            <a:r>
              <a:rPr lang="en-US" altLang="ko-KR" sz="2400" dirty="0" smtClean="0"/>
              <a:t>3)/ŋ/ </a:t>
            </a:r>
            <a:r>
              <a:rPr lang="en-US" altLang="ko-KR" sz="2400" dirty="0" smtClean="0">
                <a:sym typeface="Wingdings"/>
              </a:rPr>
              <a:t></a:t>
            </a:r>
            <a:r>
              <a:rPr lang="en-US" altLang="ko-KR" sz="2400" dirty="0" smtClean="0"/>
              <a:t> [ŋ] </a:t>
            </a:r>
            <a:r>
              <a:rPr lang="en-US" altLang="ko-KR" sz="2400" dirty="0" smtClean="0">
                <a:solidFill>
                  <a:schemeClr val="accent1"/>
                </a:solidFill>
              </a:rPr>
              <a:t>/ elsewhere </a:t>
            </a:r>
            <a:endParaRPr lang="ko-KR" altLang="ko-KR" sz="2400" dirty="0" smtClean="0">
              <a:solidFill>
                <a:schemeClr val="accent1"/>
              </a:solidFill>
            </a:endParaRPr>
          </a:p>
          <a:p>
            <a:r>
              <a:rPr lang="en-US" altLang="ko-KR" sz="2400" dirty="0" smtClean="0"/>
              <a:t>           e.g.,) </a:t>
            </a:r>
            <a:r>
              <a:rPr lang="en-US" altLang="ko-KR" sz="2400" dirty="0" err="1" smtClean="0"/>
              <a:t>tâng</a:t>
            </a:r>
            <a:r>
              <a:rPr lang="en-US" altLang="ko-KR" sz="2400" dirty="0" smtClean="0"/>
              <a:t> [</a:t>
            </a:r>
            <a:r>
              <a:rPr lang="en-US" altLang="ko-KR" sz="2400" dirty="0" err="1" smtClean="0"/>
              <a:t>t</a:t>
            </a:r>
            <a:r>
              <a:rPr lang="en-US" altLang="ko-KR" sz="2400" dirty="0" err="1" smtClean="0">
                <a:solidFill>
                  <a:schemeClr val="accent1"/>
                </a:solidFill>
              </a:rPr>
              <a:t>â</a:t>
            </a:r>
            <a:r>
              <a:rPr lang="en-US" altLang="ko-KR" sz="2400" dirty="0" err="1" smtClean="0"/>
              <a:t>ŋ</a:t>
            </a:r>
            <a:r>
              <a:rPr lang="en-US" altLang="ko-KR" sz="2400" dirty="0" smtClean="0"/>
              <a:t>] (give)</a:t>
            </a:r>
            <a:endParaRPr lang="ko-KR" altLang="ko-KR" sz="2400" dirty="0" smtClean="0"/>
          </a:p>
          <a:p>
            <a:endParaRPr lang="en-US" altLang="ko-KR" dirty="0" smtClean="0"/>
          </a:p>
        </p:txBody>
      </p:sp>
      <p:pic>
        <p:nvPicPr>
          <p:cNvPr id="4" name="xong.wma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8153400" y="1143000"/>
            <a:ext cx="569640" cy="569640"/>
          </a:xfrm>
          <a:prstGeom prst="rect">
            <a:avLst/>
          </a:prstGeom>
        </p:spPr>
      </p:pic>
      <p:pic>
        <p:nvPicPr>
          <p:cNvPr id="5" name="benh.wma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link="rId3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8153400" y="2734235"/>
            <a:ext cx="569640" cy="569640"/>
          </a:xfrm>
          <a:prstGeom prst="rect">
            <a:avLst/>
          </a:prstGeom>
        </p:spPr>
      </p:pic>
      <p:pic>
        <p:nvPicPr>
          <p:cNvPr id="6" name="tang.wma">
            <a:hlinkClick r:id="" action="ppaction://media"/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link="rId5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8153400" y="4419600"/>
            <a:ext cx="569640" cy="5696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078214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435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3168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>
                <p:cTn id="1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2710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>
                <p:cTn id="19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Thatch">
  <a:themeElements>
    <a:clrScheme name="Solstice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Median">
      <a:majorFont>
        <a:latin typeface="Tw Cen MT"/>
        <a:ea typeface=""/>
        <a:cs typeface=""/>
        <a:font script="Grek" typeface="Calibri"/>
        <a:font script="Cyrl" typeface="Calibri"/>
        <a:font script="Jpan" typeface="HG創英角ｺﾞｼｯｸUB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創英角ｺﾞｼｯｸUB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Thatch">
      <a:fillStyleLst>
        <a:solidFill>
          <a:schemeClr val="phClr"/>
        </a:solidFill>
        <a:gradFill rotWithShape="1">
          <a:gsLst>
            <a:gs pos="0">
              <a:schemeClr val="phClr">
                <a:tint val="79000"/>
                <a:satMod val="180000"/>
              </a:schemeClr>
            </a:gs>
            <a:gs pos="65000">
              <a:schemeClr val="phClr">
                <a:tint val="52000"/>
                <a:satMod val="250000"/>
              </a:schemeClr>
            </a:gs>
            <a:gs pos="100000">
              <a:schemeClr val="phClr">
                <a:tint val="29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000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8700000"/>
            </a:lightRig>
          </a:scene3d>
          <a:sp3d contourW="12700" prstMaterial="dkEdge">
            <a:bevelT w="0" h="0" prst="relaxedInset"/>
            <a:contourClr>
              <a:schemeClr val="phClr">
                <a:shade val="65000"/>
                <a:satMod val="15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13200000"/>
            </a:lightRig>
          </a:scene3d>
          <a:sp3d prstMaterial="dkEdge">
            <a:bevelT w="63500" h="50800" prst="relaxedInse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5000"/>
                <a:shade val="95000"/>
                <a:satMod val="200000"/>
              </a:schemeClr>
            </a:gs>
            <a:gs pos="53000">
              <a:schemeClr val="phClr">
                <a:shade val="60000"/>
                <a:satMod val="220000"/>
              </a:schemeClr>
            </a:gs>
            <a:gs pos="100000">
              <a:schemeClr val="phClr">
                <a:shade val="45000"/>
                <a:satMod val="22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tint val="83000"/>
                <a:shade val="97000"/>
                <a:satMod val="230000"/>
              </a:schemeClr>
            </a:gs>
            <a:gs pos="100000">
              <a:schemeClr val="phClr">
                <a:shade val="35000"/>
                <a:satMod val="250000"/>
              </a:schemeClr>
            </a:gs>
          </a:gsLst>
          <a:path path="circle">
            <a:fillToRect l="15000" t="50000" r="85000" b="6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Thatch</Template>
  <TotalTime>670</TotalTime>
  <Words>1162</Words>
  <Application>Microsoft Macintosh PowerPoint</Application>
  <PresentationFormat>On-screen Show (4:3)</PresentationFormat>
  <Paragraphs>220</Paragraphs>
  <Slides>30</Slides>
  <Notes>3</Notes>
  <HiddenSlides>0</HiddenSlides>
  <MMClips>24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1" baseType="lpstr">
      <vt:lpstr>Thatch</vt:lpstr>
      <vt:lpstr>VIETNAMESE</vt:lpstr>
      <vt:lpstr>The Language vs. The Country </vt:lpstr>
      <vt:lpstr>Overview of the Language</vt:lpstr>
      <vt:lpstr>Phonetics/Phonology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Morphology</vt:lpstr>
      <vt:lpstr>What kind of language is Vietnamese?</vt:lpstr>
      <vt:lpstr>Vocabulary</vt:lpstr>
      <vt:lpstr>Morphemes and Syllables</vt:lpstr>
      <vt:lpstr>Word Formation</vt:lpstr>
      <vt:lpstr>Word Formation</vt:lpstr>
      <vt:lpstr>Word Formation</vt:lpstr>
      <vt:lpstr>SYNTAX</vt:lpstr>
      <vt:lpstr>Basic Syntactic Features</vt:lpstr>
      <vt:lpstr>Daisuke is a student. Daisuke la mot sinh vien.</vt:lpstr>
      <vt:lpstr>Is Daisuke a student? Daisuke là một sinh viên?</vt:lpstr>
      <vt:lpstr>Daisuke likes studying. Daisuke  thich hoc hanh. </vt:lpstr>
      <vt:lpstr>Does Daisuke like studying? Daisuke co  thich hoc hanh khong? </vt:lpstr>
      <vt:lpstr>What does Daisuke like? Daisuke thich gi? </vt:lpstr>
      <vt:lpstr>Matthew knows that Daisuke likes studying. Matthew biet rang Daisuke  thich hoc hanh. </vt:lpstr>
      <vt:lpstr>Interesting Point</vt:lpstr>
      <vt:lpstr>Interesting Point</vt:lpstr>
      <vt:lpstr>Conclusion</vt:lpstr>
      <vt:lpstr>Thank you for listening.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VIETNAMESE</dc:title>
  <dc:creator>Kelli</dc:creator>
  <cp:lastModifiedBy>Matthew Barbee</cp:lastModifiedBy>
  <cp:revision>47</cp:revision>
  <dcterms:created xsi:type="dcterms:W3CDTF">2011-11-27T03:35:25Z</dcterms:created>
  <dcterms:modified xsi:type="dcterms:W3CDTF">2011-11-28T19:25:38Z</dcterms:modified>
</cp:coreProperties>
</file>